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  <p:sldMasterId id="2147483985" r:id="rId2"/>
    <p:sldMasterId id="2147484970" r:id="rId3"/>
    <p:sldMasterId id="2147487502" r:id="rId4"/>
    <p:sldMasterId id="2147487530" r:id="rId5"/>
  </p:sldMasterIdLst>
  <p:notesMasterIdLst>
    <p:notesMasterId r:id="rId30"/>
  </p:notesMasterIdLst>
  <p:handoutMasterIdLst>
    <p:handoutMasterId r:id="rId31"/>
  </p:handoutMasterIdLst>
  <p:sldIdLst>
    <p:sldId id="672" r:id="rId6"/>
    <p:sldId id="677" r:id="rId7"/>
    <p:sldId id="663" r:id="rId8"/>
    <p:sldId id="654" r:id="rId9"/>
    <p:sldId id="653" r:id="rId10"/>
    <p:sldId id="648" r:id="rId11"/>
    <p:sldId id="537" r:id="rId12"/>
    <p:sldId id="678" r:id="rId13"/>
    <p:sldId id="567" r:id="rId14"/>
    <p:sldId id="571" r:id="rId15"/>
    <p:sldId id="633" r:id="rId16"/>
    <p:sldId id="675" r:id="rId17"/>
    <p:sldId id="631" r:id="rId18"/>
    <p:sldId id="609" r:id="rId19"/>
    <p:sldId id="640" r:id="rId20"/>
    <p:sldId id="679" r:id="rId21"/>
    <p:sldId id="667" r:id="rId22"/>
    <p:sldId id="411" r:id="rId23"/>
    <p:sldId id="674" r:id="rId24"/>
    <p:sldId id="665" r:id="rId25"/>
    <p:sldId id="616" r:id="rId26"/>
    <p:sldId id="636" r:id="rId27"/>
    <p:sldId id="622" r:id="rId28"/>
    <p:sldId id="551" r:id="rId29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100013" indent="3571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200025" indent="7143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300038" indent="10715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400050" indent="14287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46">
          <p15:clr>
            <a:srgbClr val="A4A3A4"/>
          </p15:clr>
        </p15:guide>
        <p15:guide id="3" orient="horz" pos="4020">
          <p15:clr>
            <a:srgbClr val="A4A3A4"/>
          </p15:clr>
        </p15:guide>
        <p15:guide id="4" pos="2880">
          <p15:clr>
            <a:srgbClr val="A4A3A4"/>
          </p15:clr>
        </p15:guide>
        <p15:guide id="5" pos="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FFFF"/>
    <a:srgbClr val="0052A4"/>
    <a:srgbClr val="C5DCFF"/>
    <a:srgbClr val="FFE2C5"/>
    <a:srgbClr val="F4CD6C"/>
    <a:srgbClr val="860000"/>
    <a:srgbClr val="999999"/>
    <a:srgbClr val="F7C547"/>
    <a:srgbClr val="E4A60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9391" autoAdjust="0"/>
    <p:restoredTop sz="82826" autoAdjust="0"/>
  </p:normalViewPr>
  <p:slideViewPr>
    <p:cSldViewPr snapToGrid="0">
      <p:cViewPr varScale="1">
        <p:scale>
          <a:sx n="86" d="100"/>
          <a:sy n="86" d="100"/>
        </p:scale>
        <p:origin x="-504" y="-78"/>
      </p:cViewPr>
      <p:guideLst>
        <p:guide orient="horz" pos="2160"/>
        <p:guide orient="horz" pos="346"/>
        <p:guide orient="horz" pos="4020"/>
        <p:guide pos="2880"/>
        <p:guide pos="2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-6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62981" tIns="31491" rIns="62981" bIns="31491" rtlCol="0"/>
          <a:lstStyle>
            <a:lvl1pPr algn="l" eaLnBrk="1" hangingPunct="1">
              <a:defRPr sz="9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62981" tIns="31491" rIns="62981" bIns="31491" rtlCol="0"/>
          <a:lstStyle>
            <a:lvl1pPr algn="r" eaLnBrk="1" hangingPunct="1">
              <a:defRPr sz="9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EE58842-501D-4576-BAC6-33B1D755011F}" type="datetimeFigureOut">
              <a:rPr lang="de-DE"/>
              <a:pPr>
                <a:defRPr/>
              </a:pPr>
              <a:t>17.09.2015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62981" tIns="31491" rIns="62981" bIns="31491" rtlCol="0" anchor="b"/>
          <a:lstStyle>
            <a:lvl1pPr algn="l" eaLnBrk="1" hangingPunct="1">
              <a:defRPr sz="9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62981" tIns="31491" rIns="62981" bIns="3149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/>
            </a:lvl1pPr>
          </a:lstStyle>
          <a:p>
            <a:fld id="{CD3BA231-1D1D-4119-ACBF-3F5A8211E4ED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3866282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62981" tIns="31491" rIns="62981" bIns="31491" rtlCol="0"/>
          <a:lstStyle>
            <a:lvl1pPr algn="l" eaLnBrk="1" hangingPunct="1">
              <a:defRPr sz="9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62981" tIns="31491" rIns="62981" bIns="31491" rtlCol="0"/>
          <a:lstStyle>
            <a:lvl1pPr algn="r" eaLnBrk="1" hangingPunct="1">
              <a:defRPr sz="9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55B6841-1FFE-4E54-B6F9-C2160F30FBA7}" type="datetimeFigureOut">
              <a:rPr lang="de-DE"/>
              <a:pPr>
                <a:defRPr/>
              </a:pPr>
              <a:t>17.09.2015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981" tIns="31491" rIns="62981" bIns="3149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8813"/>
          </a:xfrm>
          <a:prstGeom prst="rect">
            <a:avLst/>
          </a:prstGeom>
        </p:spPr>
        <p:txBody>
          <a:bodyPr vert="horz" lIns="62981" tIns="31491" rIns="62981" bIns="31491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62981" tIns="31491" rIns="62981" bIns="31491" rtlCol="0" anchor="b"/>
          <a:lstStyle>
            <a:lvl1pPr algn="l" eaLnBrk="1" hangingPunct="1">
              <a:defRPr sz="9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62981" tIns="31491" rIns="62981" bIns="3149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/>
            </a:lvl1pPr>
          </a:lstStyle>
          <a:p>
            <a:fld id="{4A40D52D-9669-4BA8-8552-24A6EB2AB28C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3578768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200025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+mn-lt"/>
        <a:ea typeface="+mn-ea"/>
        <a:cs typeface="+mn-cs"/>
      </a:defRPr>
    </a:lvl1pPr>
    <a:lvl2pPr marL="100013" algn="l" defTabSz="200025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+mn-lt"/>
        <a:ea typeface="+mn-ea"/>
        <a:cs typeface="+mn-cs"/>
      </a:defRPr>
    </a:lvl2pPr>
    <a:lvl3pPr marL="200025" algn="l" defTabSz="200025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+mn-lt"/>
        <a:ea typeface="+mn-ea"/>
        <a:cs typeface="+mn-cs"/>
      </a:defRPr>
    </a:lvl3pPr>
    <a:lvl4pPr marL="300038" algn="l" defTabSz="200025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+mn-lt"/>
        <a:ea typeface="+mn-ea"/>
        <a:cs typeface="+mn-cs"/>
      </a:defRPr>
    </a:lvl4pPr>
    <a:lvl5pPr marL="400050" algn="l" defTabSz="200025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+mn-lt"/>
        <a:ea typeface="+mn-ea"/>
        <a:cs typeface="+mn-cs"/>
      </a:defRPr>
    </a:lvl5pPr>
    <a:lvl6pPr marL="500405" algn="l" defTabSz="200162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6pPr>
    <a:lvl7pPr marL="600486" algn="l" defTabSz="200162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7pPr>
    <a:lvl8pPr marL="700568" algn="l" defTabSz="200162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8pPr>
    <a:lvl9pPr marL="800649" algn="l" defTabSz="200162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rdoelerdgasdeutschland.wordpress.com/2014/08/17/dihk-fordert-sachliche-fracking-debatte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ser-kurier.de/startseite_artikel,-Weniger-Erdgas-und-Erdoel-aus-Deutschland-_arid,1097762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z.de/deutschland-welt/wirtschaft/artikel/544890/wintershall-will-in-niedersachsen-mehr-bohren-und-kosten-senke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noz.de/deutschland-welt/niedersachsen/artikel/436956/immer-tiefer-hinunter-mit-technik-aus-bad-bentheim" TargetMode="External"/><Relationship Id="rId4" Type="http://schemas.openxmlformats.org/officeDocument/2006/relationships/hyperlink" Target="http://www.noz.de/lokales/meppen/artikel/556305/exxonmobil-macht-in-ruhlermoor-dem-erdol-dampf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736099-0E79-41AE-93B3-8CFA4BF3594F}" type="slidenum">
              <a:rPr lang="de-DE" altLang="de-DE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629629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de-DE" altLang="de-DE" smtClean="0">
                <a:latin typeface="Arial" charset="0"/>
                <a:ea typeface="MS PGothic" pitchFamily="34" charset="-128"/>
                <a:cs typeface="Arial" charset="0"/>
              </a:rPr>
              <a:t> Formations: Creataceous Wealden; Jurassic Posidonia; Lower Carboniferous „Alaun-Shales“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de-DE" altLang="de-DE" smtClean="0">
                <a:latin typeface="Arial" charset="0"/>
                <a:ea typeface="MS PGothic" pitchFamily="34" charset="-128"/>
                <a:cs typeface="Arial" charset="0"/>
              </a:rPr>
              <a:t> Sehr lückenhafte Datenlage im NW, vergleichsweise gute Datenlage im NE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mtClean="0">
                <a:ea typeface="MS PGothic" pitchFamily="34" charset="-128"/>
                <a:cs typeface="Arial" charset="0"/>
              </a:rPr>
              <a:t>-</a:t>
            </a:r>
          </a:p>
          <a:p>
            <a:pPr eaLnBrk="1" hangingPunct="1">
              <a:spcBef>
                <a:spcPct val="0"/>
              </a:spcBef>
            </a:pPr>
            <a:r>
              <a:rPr lang="en-US" altLang="de-DE" smtClean="0">
                <a:solidFill>
                  <a:srgbClr val="003399"/>
                </a:solidFill>
                <a:ea typeface="MS PGothic" pitchFamily="34" charset="-128"/>
                <a:cs typeface="Arial" charset="0"/>
              </a:rPr>
              <a:t>tcm : engl. trillion cubic meter = deutsch Billionen Kubikmeter  </a:t>
            </a:r>
            <a:br>
              <a:rPr lang="en-US" altLang="de-DE" smtClean="0">
                <a:solidFill>
                  <a:srgbClr val="003399"/>
                </a:solidFill>
                <a:ea typeface="MS PGothic" pitchFamily="34" charset="-128"/>
                <a:cs typeface="Arial" charset="0"/>
              </a:rPr>
            </a:br>
            <a:r>
              <a:rPr lang="en-US" altLang="de-DE" smtClean="0">
                <a:solidFill>
                  <a:srgbClr val="003399"/>
                </a:solidFill>
                <a:ea typeface="MS PGothic" pitchFamily="34" charset="-128"/>
                <a:cs typeface="Arial" charset="0"/>
              </a:rPr>
              <a:t>   10^12  cubic meter</a:t>
            </a:r>
          </a:p>
          <a:p>
            <a:pPr eaLnBrk="1" hangingPunct="1">
              <a:spcBef>
                <a:spcPct val="0"/>
              </a:spcBef>
            </a:pPr>
            <a:r>
              <a:rPr lang="en-US" altLang="de-DE" smtClean="0">
                <a:solidFill>
                  <a:srgbClr val="003399"/>
                </a:solidFill>
                <a:ea typeface="MS PGothic" pitchFamily="34" charset="-128"/>
                <a:cs typeface="Arial" charset="0"/>
              </a:rPr>
              <a:t>   1 tcm ~ 35 tcf</a:t>
            </a:r>
          </a:p>
          <a:p>
            <a:pPr eaLnBrk="1" hangingPunct="1">
              <a:spcBef>
                <a:spcPct val="0"/>
              </a:spcBef>
            </a:pPr>
            <a:r>
              <a:rPr lang="en-US" altLang="de-DE" smtClean="0">
                <a:solidFill>
                  <a:srgbClr val="003399"/>
                </a:solidFill>
                <a:ea typeface="MS PGothic" pitchFamily="34" charset="-128"/>
                <a:cs typeface="Arial" charset="0"/>
              </a:rPr>
              <a:t> 13 tcm ~ 459 tcf</a:t>
            </a:r>
            <a:endParaRPr lang="de-DE" altLang="de-DE" smtClean="0">
              <a:ea typeface="MS PGothic" pitchFamily="34" charset="-128"/>
              <a:cs typeface="Arial" charset="0"/>
            </a:endParaRPr>
          </a:p>
        </p:txBody>
      </p:sp>
      <p:sp>
        <p:nvSpPr>
          <p:cNvPr id="665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D80143-4978-487C-9020-F6D70B487705}" type="slidenum">
              <a:rPr lang="de-DE" altLang="de-DE">
                <a:solidFill>
                  <a:srgbClr val="000000"/>
                </a:solidFill>
              </a:rPr>
              <a:pPr/>
              <a:t>12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2423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 dirty="0" smtClean="0">
                <a:latin typeface="Courier New" pitchFamily="49" charset="0"/>
                <a:cs typeface="Courier New" pitchFamily="49" charset="0"/>
              </a:rPr>
              <a:t>2010 - 100 </a:t>
            </a:r>
            <a:r>
              <a:rPr lang="de-DE" altLang="de-DE" dirty="0" err="1" smtClean="0">
                <a:latin typeface="Courier New" pitchFamily="49" charset="0"/>
                <a:cs typeface="Courier New" pitchFamily="49" charset="0"/>
              </a:rPr>
              <a:t>Mrd</a:t>
            </a:r>
            <a:r>
              <a:rPr lang="de-DE" altLang="de-DE" dirty="0" smtClean="0">
                <a:latin typeface="Courier New" pitchFamily="49" charset="0"/>
                <a:cs typeface="Courier New" pitchFamily="49" charset="0"/>
              </a:rPr>
              <a:t> m3, 15 </a:t>
            </a:r>
            <a:r>
              <a:rPr lang="de-DE" altLang="de-DE" dirty="0" err="1" smtClean="0">
                <a:latin typeface="Courier New" pitchFamily="49" charset="0"/>
                <a:cs typeface="Courier New" pitchFamily="49" charset="0"/>
              </a:rPr>
              <a:t>Mrd</a:t>
            </a:r>
            <a:r>
              <a:rPr lang="de-DE" altLang="de-DE" dirty="0" smtClean="0">
                <a:latin typeface="Courier New" pitchFamily="49" charset="0"/>
                <a:cs typeface="Courier New" pitchFamily="49" charset="0"/>
              </a:rPr>
              <a:t> = 15,0% heimisch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dirty="0" smtClean="0">
                <a:latin typeface="Courier New" pitchFamily="49" charset="0"/>
                <a:cs typeface="Courier New" pitchFamily="49" charset="0"/>
              </a:rPr>
              <a:t>2020 -  90   "   ,          16,7% 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dirty="0" smtClean="0">
                <a:latin typeface="Courier New" pitchFamily="49" charset="0"/>
                <a:cs typeface="Courier New" pitchFamily="49" charset="0"/>
              </a:rPr>
              <a:t>2030 -  80   "   ,          18,8%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dirty="0" smtClean="0">
                <a:latin typeface="Courier New" pitchFamily="49" charset="0"/>
                <a:cs typeface="Courier New" pitchFamily="49" charset="0"/>
              </a:rPr>
              <a:t>2040 -  70   "   ,          21,4%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dirty="0" smtClean="0">
                <a:latin typeface="Courier New" pitchFamily="49" charset="0"/>
                <a:cs typeface="Courier New" pitchFamily="49" charset="0"/>
              </a:rPr>
              <a:t>2050 -  60   "   ,          25,0%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dirty="0" smtClean="0">
                <a:latin typeface="Courier New" pitchFamily="49" charset="0"/>
                <a:cs typeface="Courier New" pitchFamily="49" charset="0"/>
              </a:rPr>
              <a:t>2060 -  50   "   ,          30,0%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dirty="0" smtClean="0">
                <a:latin typeface="Courier New" pitchFamily="49" charset="0"/>
                <a:cs typeface="Courier New" pitchFamily="49" charset="0"/>
              </a:rPr>
              <a:t>2070 -  40   "   ,          37,5%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dirty="0" smtClean="0">
                <a:latin typeface="Courier New" pitchFamily="49" charset="0"/>
                <a:cs typeface="Courier New" pitchFamily="49" charset="0"/>
              </a:rPr>
              <a:t>2080 -  30   "   ,          50,0%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dirty="0" smtClean="0">
                <a:latin typeface="Courier New" pitchFamily="49" charset="0"/>
                <a:cs typeface="Courier New" pitchFamily="49" charset="0"/>
              </a:rPr>
              <a:t>2090 -  20   "   ,          75,0%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dirty="0" smtClean="0">
                <a:latin typeface="Courier New" pitchFamily="49" charset="0"/>
                <a:cs typeface="Courier New" pitchFamily="49" charset="0"/>
              </a:rPr>
              <a:t>2100 -  10   "   ,         150,0% = Selbstversorger und Exporteur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dirty="0" smtClean="0">
                <a:latin typeface="Courier New" pitchFamily="49" charset="0"/>
                <a:cs typeface="Courier New" pitchFamily="49" charset="0"/>
              </a:rPr>
              <a:t>2110 -    0   "   ,      Exporteur</a:t>
            </a:r>
          </a:p>
        </p:txBody>
      </p:sp>
      <p:sp>
        <p:nvSpPr>
          <p:cNvPr id="686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2F30A1-DC39-42CF-A02E-0DB341B5B0A1}" type="slidenum">
              <a:rPr lang="de-DE" altLang="de-DE">
                <a:solidFill>
                  <a:srgbClr val="000000"/>
                </a:solidFill>
              </a:rPr>
              <a:pPr/>
              <a:t>13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219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1200" dirty="0" err="1" smtClean="0"/>
              <a:t>Dekadenblick</a:t>
            </a:r>
            <a:r>
              <a:rPr lang="de-DE" altLang="de-DE" sz="1200" dirty="0" smtClean="0"/>
              <a:t> gerechtfertigt, weil:</a:t>
            </a:r>
          </a:p>
          <a:p>
            <a:r>
              <a:rPr lang="de-DE" altLang="de-DE" sz="1200" dirty="0" smtClean="0"/>
              <a:t>	langlebiges </a:t>
            </a:r>
            <a:r>
              <a:rPr lang="de-DE" altLang="de-DE" sz="1200" dirty="0" err="1" smtClean="0"/>
              <a:t>business</a:t>
            </a:r>
            <a:r>
              <a:rPr lang="de-DE" altLang="de-DE" sz="1200" dirty="0" smtClean="0"/>
              <a:t>; kein </a:t>
            </a:r>
            <a:r>
              <a:rPr lang="de-DE" altLang="de-DE" sz="1200" dirty="0" err="1" smtClean="0"/>
              <a:t>hire</a:t>
            </a:r>
            <a:r>
              <a:rPr lang="de-DE" altLang="de-DE" sz="1200" dirty="0" smtClean="0"/>
              <a:t>-and-</a:t>
            </a:r>
            <a:r>
              <a:rPr lang="de-DE" altLang="de-DE" sz="1200" dirty="0" err="1" smtClean="0"/>
              <a:t>fire</a:t>
            </a:r>
            <a:r>
              <a:rPr lang="de-DE" altLang="de-DE" sz="1200" dirty="0" smtClean="0"/>
              <a:t> Markt   -&gt;   Stabilität über viele Jahre</a:t>
            </a:r>
          </a:p>
          <a:p>
            <a:endParaRPr lang="de-DE" altLang="de-DE" sz="1200" dirty="0" smtClean="0"/>
          </a:p>
          <a:p>
            <a:endParaRPr lang="de-DE" altLang="de-DE" sz="1200" dirty="0" smtClean="0"/>
          </a:p>
          <a:p>
            <a:r>
              <a:rPr lang="de-DE" altLang="de-DE" sz="1200" dirty="0" smtClean="0"/>
              <a:t>DIHK-Zitat auch:</a:t>
            </a:r>
          </a:p>
          <a:p>
            <a:r>
              <a:rPr lang="de-DE" altLang="de-DE" u="sng" dirty="0" smtClean="0">
                <a:hlinkClick r:id="rId3"/>
              </a:rPr>
              <a:t>https://erdoelerdgasdeutschland.wordpress.com/2014/08/17/dihk-fordert-sachliche-fracking-debatte/</a:t>
            </a:r>
            <a:endParaRPr lang="de-DE" altLang="de-DE" dirty="0" smtClean="0"/>
          </a:p>
          <a:p>
            <a:endParaRPr lang="de-DE" altLang="de-DE" sz="1200" dirty="0" smtClean="0"/>
          </a:p>
          <a:p>
            <a:r>
              <a:rPr lang="de-DE" altLang="de-DE" dirty="0" smtClean="0"/>
              <a:t>Information Niedersächsische Staatskanzlei, 15.12.2014:</a:t>
            </a:r>
          </a:p>
          <a:p>
            <a:r>
              <a:rPr lang="de-DE" altLang="de-DE" dirty="0" smtClean="0"/>
              <a:t>&lt;http://www.stk.niedersachsen.de/aktuelles/presseinformationen/foerderabgabe-auf-erdoel-und-naturgas-sinkt-im-jahr-2015--schwefel-bleibt-von-foerderabgabe-befreit-129931.html&gt;</a:t>
            </a:r>
          </a:p>
          <a:p>
            <a:r>
              <a:rPr lang="de-DE" altLang="de-DE" b="1" dirty="0" err="1" smtClean="0"/>
              <a:t>Royalties</a:t>
            </a:r>
            <a:r>
              <a:rPr lang="de-DE" altLang="de-DE" b="1" dirty="0" smtClean="0"/>
              <a:t> on </a:t>
            </a:r>
            <a:r>
              <a:rPr lang="de-DE" altLang="de-DE" b="1" dirty="0" err="1" smtClean="0"/>
              <a:t>oil</a:t>
            </a:r>
            <a:r>
              <a:rPr lang="de-DE" altLang="de-DE" b="1" dirty="0" smtClean="0"/>
              <a:t> and </a:t>
            </a:r>
            <a:r>
              <a:rPr lang="de-DE" altLang="de-DE" b="1" dirty="0" err="1" smtClean="0"/>
              <a:t>crude</a:t>
            </a:r>
            <a:r>
              <a:rPr lang="de-DE" altLang="de-DE" b="1" dirty="0" smtClean="0"/>
              <a:t> gas </a:t>
            </a:r>
            <a:r>
              <a:rPr lang="de-DE" altLang="de-DE" b="1" dirty="0" err="1" smtClean="0"/>
              <a:t>decrease</a:t>
            </a:r>
            <a:r>
              <a:rPr lang="de-DE" altLang="de-DE" b="1" dirty="0" smtClean="0"/>
              <a:t> in 2015 / </a:t>
            </a:r>
            <a:r>
              <a:rPr lang="de-DE" altLang="de-DE" b="1" dirty="0" err="1" smtClean="0"/>
              <a:t>Sulphur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remains</a:t>
            </a:r>
            <a:r>
              <a:rPr lang="de-DE" altLang="de-DE" b="1" baseline="0" dirty="0" smtClean="0"/>
              <a:t> </a:t>
            </a:r>
            <a:r>
              <a:rPr lang="de-DE" altLang="de-DE" b="1" baseline="0" dirty="0" err="1" smtClean="0"/>
              <a:t>royalty-free</a:t>
            </a:r>
            <a:endParaRPr lang="de-DE" altLang="de-DE" b="1" dirty="0" smtClean="0"/>
          </a:p>
          <a:p>
            <a:pPr lvl="1"/>
            <a:r>
              <a:rPr lang="de-DE" altLang="de-DE" dirty="0" smtClean="0"/>
              <a:t>Die Links verweisen zum Teil auf Seiten, die möglicherweise Daten an die Anbieter übertragen.</a:t>
            </a:r>
          </a:p>
          <a:p>
            <a:r>
              <a:rPr lang="de-DE" altLang="de-DE" dirty="0" smtClean="0"/>
              <a:t>In </a:t>
            </a:r>
            <a:r>
              <a:rPr lang="de-DE" altLang="de-DE" dirty="0" err="1" smtClean="0"/>
              <a:t>their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session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Lower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Saxony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Government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decided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to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decrease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royalties</a:t>
            </a:r>
            <a:r>
              <a:rPr lang="de-DE" altLang="de-DE" dirty="0" smtClean="0"/>
              <a:t> on </a:t>
            </a:r>
            <a:r>
              <a:rPr lang="de-DE" altLang="de-DE" dirty="0" err="1" smtClean="0"/>
              <a:t>oil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by</a:t>
            </a:r>
            <a:r>
              <a:rPr lang="de-DE" altLang="de-DE" baseline="0" dirty="0" smtClean="0"/>
              <a:t> 1 </a:t>
            </a:r>
            <a:r>
              <a:rPr lang="de-DE" altLang="de-DE" baseline="0" dirty="0" err="1" smtClean="0"/>
              <a:t>percantage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point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from</a:t>
            </a:r>
            <a:r>
              <a:rPr lang="de-DE" altLang="de-DE" baseline="0" dirty="0" smtClean="0"/>
              <a:t> 19 </a:t>
            </a:r>
            <a:r>
              <a:rPr lang="de-DE" altLang="de-DE" baseline="0" dirty="0" err="1" smtClean="0"/>
              <a:t>to</a:t>
            </a:r>
            <a:r>
              <a:rPr lang="de-DE" altLang="de-DE" baseline="0" dirty="0" smtClean="0"/>
              <a:t> 18 %, </a:t>
            </a:r>
            <a:r>
              <a:rPr lang="de-DE" altLang="de-DE" baseline="0" dirty="0" err="1" smtClean="0"/>
              <a:t>those</a:t>
            </a:r>
            <a:r>
              <a:rPr lang="de-DE" altLang="de-DE" baseline="0" dirty="0" smtClean="0"/>
              <a:t> of </a:t>
            </a:r>
            <a:r>
              <a:rPr lang="de-DE" altLang="de-DE" baseline="0" dirty="0" err="1" smtClean="0"/>
              <a:t>crude</a:t>
            </a:r>
            <a:r>
              <a:rPr lang="de-DE" altLang="de-DE" baseline="0" dirty="0" smtClean="0"/>
              <a:t> gas </a:t>
            </a:r>
            <a:r>
              <a:rPr lang="de-DE" altLang="de-DE" baseline="0" dirty="0" err="1" smtClean="0"/>
              <a:t>from</a:t>
            </a:r>
            <a:r>
              <a:rPr lang="de-DE" altLang="de-DE" baseline="0" dirty="0" smtClean="0"/>
              <a:t> 37 </a:t>
            </a:r>
            <a:r>
              <a:rPr lang="de-DE" altLang="de-DE" baseline="0" dirty="0" err="1" smtClean="0"/>
              <a:t>to</a:t>
            </a:r>
            <a:r>
              <a:rPr lang="de-DE" altLang="de-DE" baseline="0" dirty="0" smtClean="0"/>
              <a:t> 30 %. </a:t>
            </a:r>
            <a:r>
              <a:rPr lang="de-DE" altLang="de-DE" baseline="0" dirty="0" err="1" smtClean="0"/>
              <a:t>Sulphur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remains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royalty-free</a:t>
            </a:r>
            <a:r>
              <a:rPr lang="de-DE" altLang="de-DE" baseline="0" dirty="0" smtClean="0"/>
              <a:t>. </a:t>
            </a:r>
            <a:endParaRPr lang="de-DE" altLang="de-DE" dirty="0" smtClean="0"/>
          </a:p>
          <a:p>
            <a:r>
              <a:rPr lang="de-DE" altLang="de-DE" dirty="0" smtClean="0"/>
              <a:t>The </a:t>
            </a:r>
            <a:r>
              <a:rPr lang="de-DE" altLang="de-DE" dirty="0" err="1" smtClean="0"/>
              <a:t>reason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for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decreasing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dues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stark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decline</a:t>
            </a:r>
            <a:r>
              <a:rPr lang="de-DE" altLang="de-DE" baseline="0" dirty="0" smtClean="0"/>
              <a:t> of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oil</a:t>
            </a:r>
            <a:r>
              <a:rPr lang="de-DE" altLang="de-DE" baseline="0" dirty="0" smtClean="0"/>
              <a:t> and </a:t>
            </a:r>
            <a:r>
              <a:rPr lang="de-DE" altLang="de-DE" baseline="0" dirty="0" err="1" smtClean="0"/>
              <a:t>natural</a:t>
            </a:r>
            <a:r>
              <a:rPr lang="de-DE" altLang="de-DE" baseline="0" dirty="0" smtClean="0"/>
              <a:t> gas </a:t>
            </a:r>
            <a:r>
              <a:rPr lang="de-DE" altLang="de-DE" baseline="0" dirty="0" err="1" smtClean="0"/>
              <a:t>quantities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produced</a:t>
            </a:r>
            <a:r>
              <a:rPr lang="de-DE" altLang="de-DE" baseline="0" dirty="0" smtClean="0"/>
              <a:t> in </a:t>
            </a:r>
            <a:r>
              <a:rPr lang="de-DE" altLang="de-DE" baseline="0" dirty="0" err="1" smtClean="0"/>
              <a:t>Lower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Saxony</a:t>
            </a:r>
            <a:r>
              <a:rPr lang="de-DE" altLang="de-DE" baseline="0" dirty="0" smtClean="0"/>
              <a:t> in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course</a:t>
            </a:r>
            <a:r>
              <a:rPr lang="de-DE" altLang="de-DE" baseline="0" dirty="0" smtClean="0"/>
              <a:t> of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past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years</a:t>
            </a:r>
            <a:r>
              <a:rPr lang="de-DE" altLang="de-DE" baseline="0" dirty="0" smtClean="0"/>
              <a:t>. The </a:t>
            </a:r>
            <a:r>
              <a:rPr lang="de-DE" altLang="de-DE" baseline="0" dirty="0" err="1" smtClean="0"/>
              <a:t>considerable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slump</a:t>
            </a:r>
            <a:r>
              <a:rPr lang="de-DE" altLang="de-DE" baseline="0" dirty="0" smtClean="0"/>
              <a:t> of international </a:t>
            </a:r>
            <a:r>
              <a:rPr lang="de-DE" altLang="de-DE" baseline="0" dirty="0" err="1" smtClean="0"/>
              <a:t>raw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oil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prices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since</a:t>
            </a:r>
            <a:r>
              <a:rPr lang="de-DE" altLang="de-DE" baseline="0" dirty="0" smtClean="0"/>
              <a:t> 2014 </a:t>
            </a:r>
            <a:r>
              <a:rPr lang="de-DE" altLang="de-DE" baseline="0" dirty="0" err="1" smtClean="0"/>
              <a:t>makes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for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years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to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come</a:t>
            </a:r>
            <a:r>
              <a:rPr lang="de-DE" altLang="de-DE" baseline="0" dirty="0" smtClean="0"/>
              <a:t> an </a:t>
            </a:r>
            <a:r>
              <a:rPr lang="de-DE" altLang="de-DE" baseline="0" dirty="0" err="1" smtClean="0"/>
              <a:t>acceleration</a:t>
            </a:r>
            <a:r>
              <a:rPr lang="de-DE" altLang="de-DE" baseline="0" dirty="0" smtClean="0"/>
              <a:t> of </a:t>
            </a:r>
            <a:r>
              <a:rPr lang="de-DE" altLang="de-DE" baseline="0" dirty="0" err="1" smtClean="0"/>
              <a:t>this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development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expectable</a:t>
            </a:r>
            <a:r>
              <a:rPr lang="de-DE" altLang="de-DE" baseline="0" dirty="0" smtClean="0"/>
              <a:t>. </a:t>
            </a:r>
            <a:r>
              <a:rPr lang="de-DE" altLang="de-DE" baseline="0" dirty="0" err="1" smtClean="0"/>
              <a:t>This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had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consequences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for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supply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security</a:t>
            </a:r>
            <a:r>
              <a:rPr lang="de-DE" altLang="de-DE" baseline="0" dirty="0" smtClean="0"/>
              <a:t> and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optimal </a:t>
            </a:r>
            <a:r>
              <a:rPr lang="de-DE" altLang="de-DE" baseline="0" dirty="0" err="1" smtClean="0"/>
              <a:t>use</a:t>
            </a:r>
            <a:r>
              <a:rPr lang="de-DE" altLang="de-DE" baseline="0" dirty="0" smtClean="0"/>
              <a:t> of </a:t>
            </a:r>
            <a:r>
              <a:rPr lang="de-DE" altLang="de-DE" baseline="0" dirty="0" err="1" smtClean="0"/>
              <a:t>domestic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energy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resources</a:t>
            </a:r>
            <a:r>
              <a:rPr lang="de-DE" altLang="de-DE" baseline="0" dirty="0" smtClean="0"/>
              <a:t> and also </a:t>
            </a:r>
            <a:r>
              <a:rPr lang="de-DE" altLang="de-DE" baseline="0" dirty="0" err="1" smtClean="0"/>
              <a:t>may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hazard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many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working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places</a:t>
            </a:r>
            <a:r>
              <a:rPr lang="de-DE" altLang="de-DE" baseline="0" dirty="0" smtClean="0"/>
              <a:t> in </a:t>
            </a:r>
            <a:r>
              <a:rPr lang="de-DE" altLang="de-DE" baseline="0" dirty="0" err="1" smtClean="0"/>
              <a:t>mostly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structurally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weak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regions</a:t>
            </a:r>
            <a:r>
              <a:rPr lang="de-DE" altLang="de-DE" baseline="0" dirty="0" smtClean="0"/>
              <a:t>. </a:t>
            </a:r>
            <a:endParaRPr lang="de-DE" altLang="de-DE" dirty="0" smtClean="0"/>
          </a:p>
          <a:p>
            <a:r>
              <a:rPr lang="de-DE" altLang="de-DE" dirty="0" smtClean="0"/>
              <a:t>Definition of </a:t>
            </a:r>
            <a:r>
              <a:rPr lang="de-DE" altLang="de-DE" dirty="0" err="1" smtClean="0"/>
              <a:t>royalties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attached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according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to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legal </a:t>
            </a:r>
            <a:r>
              <a:rPr lang="de-DE" altLang="de-DE" dirty="0" err="1" smtClean="0"/>
              <a:t>conditions</a:t>
            </a:r>
            <a:r>
              <a:rPr lang="de-DE" altLang="de-DE" dirty="0" smtClean="0"/>
              <a:t> of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Federal Mining </a:t>
            </a:r>
            <a:r>
              <a:rPr lang="de-DE" altLang="de-DE" dirty="0" err="1" smtClean="0"/>
              <a:t>Act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to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value</a:t>
            </a:r>
            <a:r>
              <a:rPr lang="de-DE" altLang="de-DE" dirty="0" smtClean="0"/>
              <a:t> of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natural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resource</a:t>
            </a:r>
            <a:r>
              <a:rPr lang="de-DE" altLang="de-DE" baseline="0" dirty="0" smtClean="0"/>
              <a:t>. </a:t>
            </a:r>
            <a:r>
              <a:rPr lang="de-DE" altLang="de-DE" baseline="0" dirty="0" err="1" smtClean="0"/>
              <a:t>Beyond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this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definition</a:t>
            </a:r>
            <a:r>
              <a:rPr lang="de-DE" altLang="de-DE" baseline="0" dirty="0" smtClean="0"/>
              <a:t> of </a:t>
            </a:r>
            <a:r>
              <a:rPr lang="de-DE" altLang="de-DE" baseline="0" dirty="0" err="1" smtClean="0"/>
              <a:t>fee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rates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takes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into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account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factors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like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preservation</a:t>
            </a:r>
            <a:r>
              <a:rPr lang="de-DE" altLang="de-DE" baseline="0" dirty="0" smtClean="0"/>
              <a:t> of </a:t>
            </a:r>
            <a:r>
              <a:rPr lang="de-DE" altLang="de-DE" baseline="0" dirty="0" err="1" smtClean="0"/>
              <a:t>jobs</a:t>
            </a:r>
            <a:r>
              <a:rPr lang="de-DE" altLang="de-DE" baseline="0" dirty="0" smtClean="0"/>
              <a:t> and </a:t>
            </a:r>
            <a:r>
              <a:rPr lang="de-DE" altLang="de-DE" baseline="0" dirty="0" err="1" smtClean="0"/>
              <a:t>supply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security</a:t>
            </a:r>
            <a:r>
              <a:rPr lang="de-DE" altLang="de-DE" baseline="0" dirty="0" smtClean="0"/>
              <a:t>. </a:t>
            </a:r>
            <a:r>
              <a:rPr lang="de-DE" altLang="de-DE" dirty="0" smtClean="0"/>
              <a:t> </a:t>
            </a:r>
          </a:p>
          <a:p>
            <a:r>
              <a:rPr lang="de-DE" altLang="de-DE" dirty="0" err="1" smtClean="0"/>
              <a:t>Lower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Saxony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expects</a:t>
            </a:r>
            <a:r>
              <a:rPr lang="de-DE" altLang="de-DE" dirty="0" smtClean="0"/>
              <a:t> an </a:t>
            </a:r>
            <a:r>
              <a:rPr lang="de-DE" altLang="de-DE" dirty="0" err="1" smtClean="0"/>
              <a:t>income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between</a:t>
            </a:r>
            <a:r>
              <a:rPr lang="de-DE" altLang="de-DE" baseline="0" dirty="0" smtClean="0"/>
              <a:t> 400 and 450 </a:t>
            </a:r>
            <a:r>
              <a:rPr lang="de-DE" altLang="de-DE" baseline="0" dirty="0" err="1" smtClean="0"/>
              <a:t>Mio</a:t>
            </a:r>
            <a:r>
              <a:rPr lang="de-DE" altLang="de-DE" baseline="0" dirty="0" smtClean="0"/>
              <a:t> € in … </a:t>
            </a:r>
            <a:endParaRPr lang="de-DE" altLang="de-DE" dirty="0" smtClean="0"/>
          </a:p>
          <a:p>
            <a:endParaRPr lang="de-DE" altLang="de-DE" sz="1200" dirty="0" smtClean="0"/>
          </a:p>
        </p:txBody>
      </p:sp>
      <p:sp>
        <p:nvSpPr>
          <p:cNvPr id="706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E08C22-4021-40E1-8132-55A1C6317FE1}" type="slidenum">
              <a:rPr lang="de-DE" altLang="de-DE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4102302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BEA6D5-A047-4C14-8B54-21AE4FB10BC1}" type="slidenum">
              <a:rPr lang="de-DE" altLang="de-DE">
                <a:solidFill>
                  <a:srgbClr val="000000"/>
                </a:solidFill>
              </a:rPr>
              <a:pPr/>
              <a:t>15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47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</p:spPr>
        <p:txBody>
          <a:bodyPr wrap="square" lIns="96369" tIns="48186" rIns="96369" bIns="4818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xmlns="" val="4108252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7663" indent="-347663">
              <a:spcAft>
                <a:spcPts val="1163"/>
              </a:spcAft>
              <a:buClr>
                <a:schemeClr val="accent2"/>
              </a:buClr>
              <a:buSzPct val="110000"/>
              <a:buFont typeface="Arial" charset="0"/>
              <a:buChar char="●"/>
              <a:tabLst>
                <a:tab pos="344488" algn="l"/>
                <a:tab pos="2771775" algn="l"/>
                <a:tab pos="3889375" algn="l"/>
              </a:tabLst>
            </a:pPr>
            <a:r>
              <a:rPr lang="de-DE" altLang="de-DE" dirty="0" err="1" smtClean="0"/>
              <a:t>This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no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license</a:t>
            </a:r>
            <a:r>
              <a:rPr lang="de-DE" altLang="de-DE" dirty="0" smtClean="0"/>
              <a:t>: </a:t>
            </a:r>
            <a:r>
              <a:rPr lang="de-DE" altLang="de-DE" dirty="0" err="1" smtClean="0"/>
              <a:t>neither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for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companies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nor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for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controlling</a:t>
            </a:r>
            <a:r>
              <a:rPr lang="de-DE" altLang="de-DE" dirty="0" smtClean="0"/>
              <a:t> und </a:t>
            </a:r>
            <a:r>
              <a:rPr lang="de-DE" altLang="de-DE" dirty="0" err="1" smtClean="0"/>
              <a:t>approval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authorities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nor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for</a:t>
            </a:r>
            <a:r>
              <a:rPr lang="de-DE" altLang="de-DE" baseline="0" dirty="0" smtClean="0"/>
              <a:t> BGR </a:t>
            </a:r>
            <a:r>
              <a:rPr lang="de-DE" altLang="de-DE" baseline="0" dirty="0" err="1" smtClean="0"/>
              <a:t>or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geological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surveys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as</a:t>
            </a:r>
            <a:r>
              <a:rPr lang="de-DE" altLang="de-DE" baseline="0" dirty="0" smtClean="0"/>
              <a:t> well </a:t>
            </a:r>
            <a:r>
              <a:rPr lang="de-DE" altLang="de-DE" baseline="0" dirty="0" err="1" smtClean="0"/>
              <a:t>as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geoscience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research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institutes</a:t>
            </a:r>
            <a:r>
              <a:rPr lang="de-DE" altLang="de-DE" baseline="0" dirty="0" smtClean="0"/>
              <a:t>: </a:t>
            </a:r>
            <a:r>
              <a:rPr lang="de-DE" altLang="de-DE" dirty="0" smtClean="0"/>
              <a:t> All of </a:t>
            </a:r>
            <a:r>
              <a:rPr lang="de-DE" altLang="de-DE" dirty="0" err="1" smtClean="0"/>
              <a:t>us</a:t>
            </a:r>
            <a:r>
              <a:rPr lang="de-DE" altLang="de-DE" dirty="0" smtClean="0"/>
              <a:t> must </a:t>
            </a:r>
            <a:r>
              <a:rPr lang="de-DE" altLang="de-DE" dirty="0" err="1" smtClean="0"/>
              <a:t>see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to</a:t>
            </a:r>
            <a:r>
              <a:rPr lang="de-DE" altLang="de-DE" dirty="0" smtClean="0"/>
              <a:t> </a:t>
            </a:r>
            <a:r>
              <a:rPr lang="de-DE" altLang="de-DE" b="1" dirty="0" err="1" smtClean="0"/>
              <a:t>achieve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the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required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social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acceptance</a:t>
            </a:r>
            <a:endParaRPr lang="de-DE" altLang="de-DE" b="1" dirty="0" smtClean="0"/>
          </a:p>
          <a:p>
            <a:pPr marL="347663" indent="-347663">
              <a:spcAft>
                <a:spcPts val="1163"/>
              </a:spcAft>
              <a:buClr>
                <a:schemeClr val="accent2"/>
              </a:buClr>
              <a:buSzPct val="110000"/>
              <a:tabLst>
                <a:tab pos="344488" algn="l"/>
                <a:tab pos="2771775" algn="l"/>
                <a:tab pos="3889375" algn="l"/>
              </a:tabLst>
            </a:pPr>
            <a:endParaRPr lang="de-DE" altLang="de-DE" dirty="0" smtClean="0"/>
          </a:p>
          <a:p>
            <a:pPr marL="347663" indent="-347663">
              <a:spcAft>
                <a:spcPts val="1163"/>
              </a:spcAft>
              <a:buClr>
                <a:schemeClr val="accent2"/>
              </a:buClr>
              <a:buSzPct val="110000"/>
              <a:buFont typeface="Arial" charset="0"/>
              <a:buChar char="●"/>
              <a:tabLst>
                <a:tab pos="344488" algn="l"/>
                <a:tab pos="2771775" algn="l"/>
                <a:tab pos="3889375" algn="l"/>
              </a:tabLst>
            </a:pPr>
            <a:r>
              <a:rPr lang="de-DE" altLang="de-DE" dirty="0" err="1" smtClean="0"/>
              <a:t>It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important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to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apply</a:t>
            </a:r>
            <a:r>
              <a:rPr lang="de-DE" altLang="de-DE" dirty="0" smtClean="0"/>
              <a:t> and </a:t>
            </a:r>
            <a:r>
              <a:rPr lang="de-DE" altLang="de-DE" dirty="0" err="1" smtClean="0"/>
              <a:t>develop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b="1" dirty="0" err="1" smtClean="0"/>
              <a:t>technology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necessary</a:t>
            </a:r>
            <a:r>
              <a:rPr lang="de-DE" altLang="de-DE" b="1" dirty="0" smtClean="0"/>
              <a:t> </a:t>
            </a:r>
            <a:r>
              <a:rPr lang="de-DE" altLang="de-DE" dirty="0" err="1" smtClean="0"/>
              <a:t>for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production</a:t>
            </a:r>
            <a:r>
              <a:rPr lang="de-DE" altLang="de-DE" dirty="0" smtClean="0"/>
              <a:t> so </a:t>
            </a:r>
            <a:r>
              <a:rPr lang="de-DE" altLang="de-DE" dirty="0" err="1" smtClean="0"/>
              <a:t>that</a:t>
            </a:r>
            <a:r>
              <a:rPr lang="de-DE" altLang="de-DE" dirty="0" smtClean="0"/>
              <a:t> </a:t>
            </a:r>
            <a:r>
              <a:rPr lang="de-DE" altLang="de-DE" b="1" dirty="0" err="1" smtClean="0"/>
              <a:t>using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it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is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safe</a:t>
            </a:r>
            <a:r>
              <a:rPr lang="de-DE" altLang="de-DE" b="1" dirty="0" smtClean="0"/>
              <a:t> </a:t>
            </a:r>
            <a:r>
              <a:rPr lang="de-DE" altLang="de-DE" dirty="0" smtClean="0"/>
              <a:t>and </a:t>
            </a:r>
            <a:r>
              <a:rPr lang="de-DE" altLang="de-DE" b="1" dirty="0" err="1" smtClean="0"/>
              <a:t>sustainable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with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b="1" dirty="0" err="1" smtClean="0"/>
              <a:t>required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social</a:t>
            </a:r>
            <a:r>
              <a:rPr lang="de-DE" altLang="de-DE" b="1" baseline="0" dirty="0" smtClean="0"/>
              <a:t> </a:t>
            </a:r>
            <a:r>
              <a:rPr lang="de-DE" altLang="de-DE" b="1" baseline="0" dirty="0" err="1" smtClean="0"/>
              <a:t>acceptance</a:t>
            </a:r>
            <a:r>
              <a:rPr lang="de-DE" altLang="de-DE" baseline="0" dirty="0" smtClean="0"/>
              <a:t>.</a:t>
            </a:r>
            <a:r>
              <a:rPr lang="de-DE" altLang="de-DE" dirty="0" smtClean="0"/>
              <a:t> </a:t>
            </a:r>
          </a:p>
          <a:p>
            <a:pPr marL="347663" indent="-347663">
              <a:spcAft>
                <a:spcPts val="1163"/>
              </a:spcAft>
              <a:buClr>
                <a:schemeClr val="accent2"/>
              </a:buClr>
              <a:buSzPct val="110000"/>
              <a:buFont typeface="Arial" charset="0"/>
              <a:buNone/>
              <a:tabLst>
                <a:tab pos="344488" algn="l"/>
                <a:tab pos="2771775" algn="l"/>
                <a:tab pos="3889375" algn="l"/>
              </a:tabLst>
            </a:pPr>
            <a:endParaRPr lang="de-DE" altLang="de-DE" dirty="0" smtClean="0"/>
          </a:p>
        </p:txBody>
      </p:sp>
      <p:sp>
        <p:nvSpPr>
          <p:cNvPr id="12493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CB80DD-BB2C-44C0-A5AB-8EAD89671D84}" type="slidenum">
              <a:rPr lang="de-DE" altLang="de-DE">
                <a:solidFill>
                  <a:srgbClr val="000000"/>
                </a:solidFill>
              </a:rPr>
              <a:pPr/>
              <a:t>18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453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7663" indent="-347663">
              <a:spcAft>
                <a:spcPts val="1163"/>
              </a:spcAft>
              <a:buClr>
                <a:schemeClr val="accent2"/>
              </a:buClr>
              <a:buSzPct val="110000"/>
              <a:buFont typeface="Arial" charset="0"/>
              <a:buChar char="●"/>
              <a:tabLst>
                <a:tab pos="344488" algn="l"/>
                <a:tab pos="2771775" algn="l"/>
                <a:tab pos="3889375" algn="l"/>
              </a:tabLst>
            </a:pPr>
            <a:r>
              <a:rPr lang="de-DE" altLang="de-DE" smtClean="0"/>
              <a:t>Das ist kein Freibrief: weder für die Unternehmen, noch für die Aufsichts- und Genehmigungsbehörden, noch für uns als BGR oder die geologischen Dienste sowie die geowissenschaftlichen Forschungsinstitute: wir alle müssen für die </a:t>
            </a:r>
            <a:r>
              <a:rPr lang="de-DE" altLang="de-DE" b="1" smtClean="0"/>
              <a:t>erforderliche</a:t>
            </a:r>
            <a:r>
              <a:rPr lang="de-DE" altLang="de-DE" smtClean="0"/>
              <a:t> </a:t>
            </a:r>
            <a:r>
              <a:rPr lang="de-DE" altLang="de-DE" b="1" smtClean="0"/>
              <a:t>gesellschaftliche</a:t>
            </a:r>
            <a:r>
              <a:rPr lang="de-DE" altLang="de-DE" smtClean="0"/>
              <a:t> </a:t>
            </a:r>
            <a:r>
              <a:rPr lang="de-DE" altLang="de-DE" b="1" smtClean="0"/>
              <a:t>Akzeptanz sorgen.</a:t>
            </a:r>
          </a:p>
          <a:p>
            <a:pPr marL="347663" indent="-347663">
              <a:spcAft>
                <a:spcPts val="1163"/>
              </a:spcAft>
              <a:buClr>
                <a:schemeClr val="accent2"/>
              </a:buClr>
              <a:buSzPct val="110000"/>
              <a:tabLst>
                <a:tab pos="344488" algn="l"/>
                <a:tab pos="2771775" algn="l"/>
                <a:tab pos="3889375" algn="l"/>
              </a:tabLst>
            </a:pPr>
            <a:endParaRPr lang="de-DE" altLang="de-DE" smtClean="0"/>
          </a:p>
          <a:p>
            <a:pPr marL="347663" indent="-347663">
              <a:spcAft>
                <a:spcPts val="1163"/>
              </a:spcAft>
              <a:buClr>
                <a:schemeClr val="accent2"/>
              </a:buClr>
              <a:buSzPct val="110000"/>
              <a:buFont typeface="Arial" charset="0"/>
              <a:buChar char="●"/>
              <a:tabLst>
                <a:tab pos="344488" algn="l"/>
                <a:tab pos="2771775" algn="l"/>
                <a:tab pos="3889375" algn="l"/>
              </a:tabLst>
            </a:pPr>
            <a:r>
              <a:rPr lang="de-DE" altLang="de-DE" smtClean="0"/>
              <a:t>Wichtig ist, die zu ihrer Förderung </a:t>
            </a:r>
            <a:r>
              <a:rPr lang="de-DE" altLang="de-DE" b="1" smtClean="0"/>
              <a:t>notwendigen Technologien</a:t>
            </a:r>
            <a:r>
              <a:rPr lang="de-DE" altLang="de-DE" smtClean="0"/>
              <a:t> so einzusetzen und weiterzuentwickeln, dass eine </a:t>
            </a:r>
            <a:r>
              <a:rPr lang="de-DE" altLang="de-DE" b="1" smtClean="0"/>
              <a:t>Nutzung sicher </a:t>
            </a:r>
            <a:r>
              <a:rPr lang="de-DE" altLang="de-DE" smtClean="0"/>
              <a:t>und </a:t>
            </a:r>
            <a:r>
              <a:rPr lang="de-DE" altLang="de-DE" b="1" smtClean="0"/>
              <a:t>umweltverträglich</a:t>
            </a:r>
            <a:r>
              <a:rPr lang="de-DE" altLang="de-DE" smtClean="0"/>
              <a:t> mit der </a:t>
            </a:r>
            <a:r>
              <a:rPr lang="de-DE" altLang="de-DE" b="1" smtClean="0"/>
              <a:t>erforderlichen</a:t>
            </a:r>
            <a:r>
              <a:rPr lang="de-DE" altLang="de-DE" smtClean="0"/>
              <a:t> </a:t>
            </a:r>
            <a:r>
              <a:rPr lang="de-DE" altLang="de-DE" b="1" smtClean="0"/>
              <a:t>gesellschaftlichen</a:t>
            </a:r>
            <a:r>
              <a:rPr lang="de-DE" altLang="de-DE" smtClean="0"/>
              <a:t> </a:t>
            </a:r>
            <a:r>
              <a:rPr lang="de-DE" altLang="de-DE" b="1" smtClean="0"/>
              <a:t>Akzeptanz</a:t>
            </a:r>
            <a:r>
              <a:rPr lang="de-DE" altLang="de-DE" smtClean="0"/>
              <a:t> erfolgen kann.</a:t>
            </a:r>
          </a:p>
          <a:p>
            <a:pPr marL="347663" indent="-347663">
              <a:spcAft>
                <a:spcPts val="1163"/>
              </a:spcAft>
              <a:buClr>
                <a:schemeClr val="accent2"/>
              </a:buClr>
              <a:buSzPct val="110000"/>
              <a:buFont typeface="Arial" charset="0"/>
              <a:buChar char="●"/>
              <a:tabLst>
                <a:tab pos="344488" algn="l"/>
                <a:tab pos="2771775" algn="l"/>
                <a:tab pos="3889375" algn="l"/>
              </a:tabLst>
            </a:pPr>
            <a:endParaRPr lang="de-DE" altLang="de-DE" smtClean="0"/>
          </a:p>
        </p:txBody>
      </p:sp>
      <p:sp>
        <p:nvSpPr>
          <p:cNvPr id="1269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01FAE3-D873-4D36-90B3-B3C1D9F5AADD}" type="slidenum">
              <a:rPr lang="de-DE" altLang="de-DE">
                <a:solidFill>
                  <a:srgbClr val="000000"/>
                </a:solidFill>
              </a:rPr>
              <a:pPr/>
              <a:t>19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069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 dirty="0" smtClean="0"/>
              <a:t>lt. WEG-Kompakt (Newsletter, Juni 2015):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dirty="0" smtClean="0"/>
              <a:t>…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dirty="0" err="1" smtClean="0"/>
              <a:t>Domestic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oil</a:t>
            </a:r>
            <a:r>
              <a:rPr lang="de-DE" altLang="de-DE" dirty="0" smtClean="0"/>
              <a:t> and</a:t>
            </a:r>
            <a:r>
              <a:rPr lang="de-DE" altLang="de-DE" baseline="0" dirty="0" smtClean="0"/>
              <a:t> gas </a:t>
            </a:r>
            <a:r>
              <a:rPr lang="de-DE" altLang="de-DE" baseline="0" dirty="0" err="1" smtClean="0"/>
              <a:t>production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had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advantages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for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climate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protection</a:t>
            </a:r>
            <a:r>
              <a:rPr lang="de-DE" altLang="de-DE" baseline="0" dirty="0" smtClean="0"/>
              <a:t>. </a:t>
            </a:r>
            <a:r>
              <a:rPr lang="de-DE" altLang="de-DE" baseline="0" dirty="0" err="1" smtClean="0"/>
              <a:t>By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closeness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to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consumer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long</a:t>
            </a:r>
            <a:r>
              <a:rPr lang="de-DE" altLang="de-DE" baseline="0" dirty="0" smtClean="0"/>
              <a:t>, </a:t>
            </a:r>
            <a:r>
              <a:rPr lang="de-DE" altLang="de-DE" baseline="0" dirty="0" err="1" smtClean="0"/>
              <a:t>energy</a:t>
            </a:r>
            <a:r>
              <a:rPr lang="de-DE" altLang="de-DE" baseline="0" dirty="0" smtClean="0"/>
              <a:t> intensive </a:t>
            </a:r>
            <a:r>
              <a:rPr lang="de-DE" altLang="de-DE" baseline="0" dirty="0" err="1" smtClean="0"/>
              <a:t>transits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are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omitted</a:t>
            </a:r>
            <a:r>
              <a:rPr lang="de-DE" altLang="de-DE" baseline="0" dirty="0" smtClean="0"/>
              <a:t>. </a:t>
            </a:r>
            <a:r>
              <a:rPr lang="de-DE" altLang="de-DE" baseline="0" dirty="0" err="1" smtClean="0"/>
              <a:t>Consequently</a:t>
            </a:r>
            <a:r>
              <a:rPr lang="de-DE" altLang="de-DE" baseline="0" dirty="0" smtClean="0"/>
              <a:t> 5 </a:t>
            </a:r>
            <a:r>
              <a:rPr lang="de-DE" altLang="de-DE" baseline="0" dirty="0" err="1" smtClean="0"/>
              <a:t>Mio</a:t>
            </a:r>
            <a:r>
              <a:rPr lang="de-DE" altLang="de-DE" baseline="0" dirty="0" smtClean="0"/>
              <a:t> t of CO2-equivalent </a:t>
            </a:r>
            <a:r>
              <a:rPr lang="de-DE" altLang="de-DE" baseline="0" dirty="0" err="1" smtClean="0"/>
              <a:t>are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prevented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which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come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up</a:t>
            </a:r>
            <a:r>
              <a:rPr lang="de-DE" altLang="de-DE" baseline="0" dirty="0" smtClean="0"/>
              <a:t> on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natural</a:t>
            </a:r>
            <a:r>
              <a:rPr lang="de-DE" altLang="de-DE" baseline="0" dirty="0" smtClean="0"/>
              <a:t> gas-</a:t>
            </a:r>
            <a:r>
              <a:rPr lang="de-DE" altLang="de-DE" baseline="0" dirty="0" err="1" smtClean="0"/>
              <a:t>routes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from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abroad</a:t>
            </a:r>
            <a:r>
              <a:rPr lang="de-DE" altLang="de-DE" baseline="0" dirty="0" smtClean="0"/>
              <a:t>.</a:t>
            </a:r>
            <a:endParaRPr lang="de-DE" altLang="de-DE" dirty="0" smtClean="0"/>
          </a:p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  <a:p>
            <a:pPr eaLnBrk="1" hangingPunct="1">
              <a:spcBef>
                <a:spcPct val="0"/>
              </a:spcBef>
            </a:pPr>
            <a:r>
              <a:rPr lang="de-DE" altLang="de-DE" dirty="0" err="1" smtClean="0"/>
              <a:t>Discussion</a:t>
            </a:r>
            <a:r>
              <a:rPr lang="de-DE" altLang="de-DE" dirty="0" smtClean="0"/>
              <a:t> in Federal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Government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to</a:t>
            </a:r>
            <a:r>
              <a:rPr lang="de-DE" altLang="de-DE" baseline="0" dirty="0" smtClean="0"/>
              <a:t> save </a:t>
            </a:r>
            <a:r>
              <a:rPr lang="de-DE" altLang="de-DE" dirty="0" smtClean="0"/>
              <a:t>CO</a:t>
            </a:r>
            <a:r>
              <a:rPr lang="de-DE" altLang="de-DE" baseline="-25000" dirty="0" smtClean="0"/>
              <a:t>2</a:t>
            </a:r>
            <a:r>
              <a:rPr lang="de-DE" altLang="de-DE" dirty="0" smtClean="0"/>
              <a:t>:  </a:t>
            </a:r>
            <a:r>
              <a:rPr lang="de-DE" altLang="de-DE" dirty="0" err="1" smtClean="0"/>
              <a:t>Aim</a:t>
            </a:r>
            <a:r>
              <a:rPr lang="de-DE" altLang="de-DE" dirty="0" smtClean="0"/>
              <a:t> = 22 </a:t>
            </a:r>
            <a:r>
              <a:rPr lang="de-DE" altLang="de-DE" dirty="0" err="1" smtClean="0"/>
              <a:t>Mio</a:t>
            </a:r>
            <a:r>
              <a:rPr lang="de-DE" altLang="de-DE" dirty="0" smtClean="0"/>
              <a:t> t CO</a:t>
            </a:r>
            <a:r>
              <a:rPr lang="de-DE" altLang="de-DE" baseline="-25000" dirty="0" smtClean="0"/>
              <a:t>2</a:t>
            </a:r>
            <a:r>
              <a:rPr lang="de-DE" altLang="de-DE" dirty="0" smtClean="0"/>
              <a:t> /a (Extra-</a:t>
            </a:r>
            <a:r>
              <a:rPr lang="de-DE" altLang="de-DE" dirty="0" err="1" smtClean="0"/>
              <a:t>taxes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by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brown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coal</a:t>
            </a:r>
            <a:r>
              <a:rPr lang="de-DE" altLang="de-DE" dirty="0" smtClean="0"/>
              <a:t> power </a:t>
            </a:r>
            <a:r>
              <a:rPr lang="de-DE" altLang="de-DE" dirty="0" err="1" smtClean="0"/>
              <a:t>stations</a:t>
            </a:r>
            <a:r>
              <a:rPr lang="de-DE" altLang="de-DE" dirty="0" smtClean="0"/>
              <a:t>)</a:t>
            </a:r>
          </a:p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1464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6F5A95-E67F-4141-AB6B-9ECE7C64124E}" type="slidenum">
              <a:rPr lang="de-DE" altLang="de-DE">
                <a:solidFill>
                  <a:srgbClr val="000000"/>
                </a:solidFill>
              </a:rPr>
              <a:pPr/>
              <a:t>20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154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 dirty="0" smtClean="0"/>
              <a:t>… </a:t>
            </a:r>
            <a:r>
              <a:rPr lang="de-DE" altLang="de-DE" dirty="0" err="1" smtClean="0"/>
              <a:t>unconventional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ideas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end: …</a:t>
            </a:r>
          </a:p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  <a:p>
            <a:pPr eaLnBrk="1" hangingPunct="1">
              <a:spcBef>
                <a:spcPct val="0"/>
              </a:spcBef>
            </a:pPr>
            <a:r>
              <a:rPr lang="de-DE" altLang="de-DE" b="1" u="sng" dirty="0" smtClean="0"/>
              <a:t>„High </a:t>
            </a:r>
            <a:r>
              <a:rPr lang="de-DE" altLang="de-DE" b="1" u="sng" dirty="0" err="1" smtClean="0"/>
              <a:t>risk</a:t>
            </a:r>
            <a:r>
              <a:rPr lang="de-DE" altLang="de-DE" b="1" u="sng" dirty="0" smtClean="0"/>
              <a:t> </a:t>
            </a:r>
            <a:r>
              <a:rPr lang="de-DE" altLang="de-DE" b="1" u="sng" dirty="0" err="1" smtClean="0"/>
              <a:t>technology</a:t>
            </a:r>
            <a:r>
              <a:rPr lang="de-DE" altLang="de-DE" b="1" u="sng" dirty="0" smtClean="0"/>
              <a:t>“ :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dirty="0" err="1" smtClean="0"/>
              <a:t>What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about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biking</a:t>
            </a:r>
            <a:r>
              <a:rPr lang="de-DE" altLang="de-DE" dirty="0" smtClean="0"/>
              <a:t>?  (~ 350 </a:t>
            </a:r>
            <a:r>
              <a:rPr lang="de-DE" altLang="de-DE" dirty="0" err="1" smtClean="0"/>
              <a:t>death</a:t>
            </a:r>
            <a:r>
              <a:rPr lang="de-DE" altLang="de-DE" dirty="0" smtClean="0"/>
              <a:t>/a; </a:t>
            </a:r>
            <a:r>
              <a:rPr lang="de-DE" altLang="de-DE" dirty="0" err="1" smtClean="0"/>
              <a:t>equally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swimming</a:t>
            </a:r>
            <a:r>
              <a:rPr lang="de-DE" altLang="de-DE" dirty="0" smtClean="0"/>
              <a:t> in open </a:t>
            </a:r>
            <a:r>
              <a:rPr lang="de-DE" altLang="de-DE" dirty="0" err="1" smtClean="0"/>
              <a:t>waters</a:t>
            </a:r>
            <a:r>
              <a:rPr lang="de-DE" altLang="de-DE" dirty="0" smtClean="0"/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dirty="0" err="1" smtClean="0"/>
              <a:t>What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about</a:t>
            </a:r>
            <a:r>
              <a:rPr lang="de-DE" altLang="de-DE" dirty="0" smtClean="0"/>
              <a:t> all </a:t>
            </a:r>
            <a:r>
              <a:rPr lang="de-DE" altLang="de-DE" dirty="0" err="1" smtClean="0"/>
              <a:t>sorts</a:t>
            </a:r>
            <a:r>
              <a:rPr lang="de-DE" altLang="de-DE" dirty="0" smtClean="0"/>
              <a:t> of </a:t>
            </a:r>
            <a:r>
              <a:rPr lang="de-DE" altLang="de-DE" dirty="0" err="1" smtClean="0"/>
              <a:t>farming</a:t>
            </a:r>
            <a:r>
              <a:rPr lang="de-DE" altLang="de-DE" dirty="0" smtClean="0"/>
              <a:t>? (</a:t>
            </a:r>
            <a:r>
              <a:rPr lang="de-DE" altLang="de-DE" dirty="0" err="1" smtClean="0"/>
              <a:t>see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groundwater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pollution</a:t>
            </a:r>
            <a:r>
              <a:rPr lang="de-DE" altLang="de-DE" dirty="0" smtClean="0"/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i="1" dirty="0" err="1" smtClean="0"/>
              <a:t>What</a:t>
            </a:r>
            <a:r>
              <a:rPr lang="de-DE" altLang="de-DE" i="1" dirty="0" smtClean="0"/>
              <a:t> </a:t>
            </a:r>
            <a:r>
              <a:rPr lang="de-DE" altLang="de-DE" i="1" dirty="0" err="1" smtClean="0"/>
              <a:t>about</a:t>
            </a:r>
            <a:r>
              <a:rPr lang="de-DE" altLang="de-DE" i="1" dirty="0" smtClean="0"/>
              <a:t> all and </a:t>
            </a:r>
            <a:r>
              <a:rPr lang="de-DE" altLang="de-DE" i="1" dirty="0" err="1" smtClean="0"/>
              <a:t>any</a:t>
            </a:r>
            <a:r>
              <a:rPr lang="de-DE" altLang="de-DE" i="1" dirty="0" smtClean="0"/>
              <a:t> </a:t>
            </a:r>
            <a:r>
              <a:rPr lang="de-DE" altLang="de-DE" i="1" dirty="0" err="1" smtClean="0"/>
              <a:t>kind</a:t>
            </a:r>
            <a:r>
              <a:rPr lang="de-DE" altLang="de-DE" i="1" dirty="0" smtClean="0"/>
              <a:t> of </a:t>
            </a:r>
            <a:r>
              <a:rPr lang="de-DE" altLang="de-DE" i="1" dirty="0" err="1" smtClean="0"/>
              <a:t>energy</a:t>
            </a:r>
            <a:r>
              <a:rPr lang="de-DE" altLang="de-DE" i="1" dirty="0" smtClean="0"/>
              <a:t> </a:t>
            </a:r>
            <a:r>
              <a:rPr lang="de-DE" altLang="de-DE" i="1" dirty="0" err="1" smtClean="0"/>
              <a:t>production</a:t>
            </a:r>
            <a:r>
              <a:rPr lang="de-DE" altLang="de-DE" i="1" dirty="0" smtClean="0"/>
              <a:t>?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dirty="0" err="1" smtClean="0"/>
              <a:t>Should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we</a:t>
            </a:r>
            <a:r>
              <a:rPr lang="de-DE" altLang="de-DE" dirty="0" smtClean="0"/>
              <a:t> not </a:t>
            </a:r>
            <a:r>
              <a:rPr lang="de-DE" altLang="de-DE" dirty="0" err="1" smtClean="0"/>
              <a:t>start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to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dismantle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our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roads</a:t>
            </a:r>
            <a:r>
              <a:rPr lang="de-DE" altLang="de-DE" dirty="0" smtClean="0"/>
              <a:t>?</a:t>
            </a:r>
          </a:p>
        </p:txBody>
      </p:sp>
      <p:sp>
        <p:nvSpPr>
          <p:cNvPr id="14848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22C975-DD35-4606-8B1A-E80937DFC901}" type="slidenum">
              <a:rPr lang="de-DE" altLang="de-DE">
                <a:solidFill>
                  <a:srgbClr val="000000"/>
                </a:solidFill>
              </a:rPr>
              <a:pPr/>
              <a:t>21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750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 smtClean="0"/>
              <a:t>… unkonventionelle Gedanken zum Schluss: …</a:t>
            </a:r>
          </a:p>
          <a:p>
            <a:pPr eaLnBrk="1" hangingPunct="1">
              <a:spcBef>
                <a:spcPct val="0"/>
              </a:spcBef>
            </a:pPr>
            <a:endParaRPr lang="de-DE" altLang="de-DE" smtClean="0"/>
          </a:p>
          <a:p>
            <a:pPr eaLnBrk="1" hangingPunct="1">
              <a:spcBef>
                <a:spcPct val="0"/>
              </a:spcBef>
            </a:pPr>
            <a:r>
              <a:rPr lang="de-DE" altLang="de-DE" b="1" u="sng" smtClean="0"/>
              <a:t>„Hochrisikotechnologie“ :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mtClean="0"/>
              <a:t>Wozu gehört dann Fahrradfahren ?  (~ 350 Tote jährlich; ebenso Baden in freien Gewässern)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mtClean="0"/>
              <a:t>Wozu gehört dann nahezu jegliche Art von Landwirtschaft ? (bzgl. GW-Belastung)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mtClean="0"/>
              <a:t>Müssen wir nicht anfangen, unsere Straßen abzubauen?</a:t>
            </a:r>
          </a:p>
        </p:txBody>
      </p:sp>
      <p:sp>
        <p:nvSpPr>
          <p:cNvPr id="1699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2449F7-0797-4F74-B667-580C406275E4}" type="slidenum">
              <a:rPr lang="de-DE" altLang="de-DE">
                <a:solidFill>
                  <a:srgbClr val="000000"/>
                </a:solidFill>
              </a:rPr>
              <a:pPr/>
              <a:t>22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556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0D52D-9669-4BA8-8552-24A6EB2AB28C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1104081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7663" indent="-347663">
              <a:spcAft>
                <a:spcPts val="1163"/>
              </a:spcAft>
              <a:buClr>
                <a:schemeClr val="accent2"/>
              </a:buClr>
              <a:buSzPct val="110000"/>
              <a:tabLst>
                <a:tab pos="344488" algn="l"/>
                <a:tab pos="2771775" algn="l"/>
                <a:tab pos="3889375" algn="l"/>
              </a:tabLst>
            </a:pPr>
            <a:endParaRPr lang="de-DE" altLang="de-DE" smtClean="0"/>
          </a:p>
        </p:txBody>
      </p:sp>
      <p:sp>
        <p:nvSpPr>
          <p:cNvPr id="15053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BFA044-FABD-4680-BCD2-341B934BCDC5}" type="slidenum">
              <a:rPr lang="de-DE" altLang="de-DE">
                <a:solidFill>
                  <a:srgbClr val="000000"/>
                </a:solidFill>
              </a:rPr>
              <a:pPr/>
              <a:t>24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35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mtClean="0"/>
              <a:t>2000:  ca. 38% des PEV</a:t>
            </a:r>
          </a:p>
          <a:p>
            <a:r>
              <a:rPr lang="de-DE" altLang="de-DE" smtClean="0"/>
              <a:t>2013:  ca. 33% des PEV</a:t>
            </a:r>
          </a:p>
          <a:p>
            <a:pPr>
              <a:buFont typeface="Wingdings" pitchFamily="2" charset="2"/>
              <a:buChar char="à"/>
            </a:pPr>
            <a:r>
              <a:rPr lang="de-DE" altLang="de-DE" smtClean="0">
                <a:sym typeface="Wingdings" pitchFamily="2" charset="2"/>
              </a:rPr>
              <a:t> bezogen auf PEV ist das 5% weniger seit 2000</a:t>
            </a:r>
          </a:p>
          <a:p>
            <a:pPr>
              <a:buFont typeface="Wingdings" pitchFamily="2" charset="2"/>
              <a:buChar char="à"/>
            </a:pPr>
            <a:r>
              <a:rPr lang="de-DE" altLang="de-DE" smtClean="0">
                <a:sym typeface="Wingdings" pitchFamily="2" charset="2"/>
              </a:rPr>
              <a:t> bezogen auf 38% ist das Abnahme um 16,7% !</a:t>
            </a:r>
            <a:endParaRPr lang="de-DE" altLang="de-DE" smtClean="0"/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A53010-23DB-4180-9FE5-64B3263F3A76}" type="slidenum">
              <a:rPr lang="de-DE" altLang="de-DE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3217417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 dirty="0" smtClean="0"/>
              <a:t>PEC – Primary </a:t>
            </a:r>
            <a:r>
              <a:rPr lang="de-DE" altLang="de-DE" dirty="0" err="1" smtClean="0"/>
              <a:t>Energy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Consumption</a:t>
            </a:r>
            <a:endParaRPr lang="de-DE" altLang="de-DE" dirty="0" smtClean="0"/>
          </a:p>
          <a:p>
            <a:pPr eaLnBrk="1" hangingPunct="1">
              <a:spcBef>
                <a:spcPct val="0"/>
              </a:spcBef>
            </a:pPr>
            <a:r>
              <a:rPr lang="de-DE" altLang="de-DE" dirty="0" smtClean="0"/>
              <a:t>Germany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imports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almost</a:t>
            </a:r>
            <a:r>
              <a:rPr lang="de-DE" altLang="de-DE" baseline="0" dirty="0" smtClean="0"/>
              <a:t> 87 % of </a:t>
            </a:r>
            <a:r>
              <a:rPr lang="de-DE" altLang="de-DE" baseline="0" dirty="0" err="1" smtClean="0"/>
              <a:t>their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natural</a:t>
            </a:r>
            <a:r>
              <a:rPr lang="de-DE" altLang="de-DE" baseline="0" dirty="0" smtClean="0"/>
              <a:t> gas </a:t>
            </a:r>
            <a:r>
              <a:rPr lang="de-DE" altLang="de-DE" baseline="0" dirty="0" err="1" smtClean="0"/>
              <a:t>requirements</a:t>
            </a:r>
            <a:r>
              <a:rPr lang="de-DE" altLang="de-DE" baseline="0" dirty="0" smtClean="0"/>
              <a:t>. </a:t>
            </a:r>
            <a:r>
              <a:rPr lang="de-DE" altLang="de-DE" baseline="0" dirty="0" err="1" smtClean="0"/>
              <a:t>Biggest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supplier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is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Russia</a:t>
            </a:r>
            <a:r>
              <a:rPr lang="de-DE" altLang="de-DE" baseline="0" dirty="0" smtClean="0"/>
              <a:t>, </a:t>
            </a:r>
            <a:r>
              <a:rPr lang="de-DE" altLang="de-DE" baseline="0" dirty="0" err="1" smtClean="0"/>
              <a:t>followed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by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Norway</a:t>
            </a:r>
            <a:r>
              <a:rPr lang="de-DE" altLang="de-DE" baseline="0" dirty="0" smtClean="0"/>
              <a:t> and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Netherland</a:t>
            </a:r>
            <a:r>
              <a:rPr lang="de-DE" altLang="de-DE" baseline="0" dirty="0" smtClean="0"/>
              <a:t>. </a:t>
            </a:r>
            <a:r>
              <a:rPr lang="de-DE" altLang="de-DE" baseline="0" dirty="0" err="1" smtClean="0"/>
              <a:t>Domestic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production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has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sunken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to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only</a:t>
            </a:r>
            <a:r>
              <a:rPr lang="de-DE" altLang="de-DE" baseline="0" dirty="0" smtClean="0"/>
              <a:t> 13 % of PEC. </a:t>
            </a:r>
            <a:r>
              <a:rPr lang="de-DE" altLang="de-DE" baseline="0" dirty="0" err="1" smtClean="0"/>
              <a:t>Within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last 10 </a:t>
            </a:r>
            <a:r>
              <a:rPr lang="de-DE" altLang="de-DE" baseline="0" dirty="0" err="1" smtClean="0"/>
              <a:t>years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domestic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production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has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halved</a:t>
            </a:r>
            <a:r>
              <a:rPr lang="de-DE" altLang="de-DE" baseline="0" dirty="0" smtClean="0"/>
              <a:t>.</a:t>
            </a:r>
            <a:endParaRPr lang="de-DE" altLang="de-DE" dirty="0" smtClean="0"/>
          </a:p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  <a:p>
            <a:pPr eaLnBrk="1" hangingPunct="1">
              <a:spcBef>
                <a:spcPct val="0"/>
              </a:spcBef>
            </a:pPr>
            <a:r>
              <a:rPr lang="de-DE" altLang="de-DE" dirty="0" smtClean="0"/>
              <a:t>Natural gas </a:t>
            </a:r>
            <a:r>
              <a:rPr lang="de-DE" altLang="de-DE" dirty="0" err="1" smtClean="0"/>
              <a:t>covers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almost</a:t>
            </a:r>
            <a:r>
              <a:rPr lang="de-DE" altLang="de-DE" dirty="0" smtClean="0"/>
              <a:t> ¼</a:t>
            </a:r>
            <a:r>
              <a:rPr lang="de-DE" altLang="de-DE" baseline="0" dirty="0" smtClean="0"/>
              <a:t> of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total German </a:t>
            </a:r>
            <a:r>
              <a:rPr lang="de-DE" altLang="de-DE" baseline="0" dirty="0" err="1" smtClean="0"/>
              <a:t>energy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requirement</a:t>
            </a:r>
            <a:r>
              <a:rPr lang="de-DE" altLang="de-DE" baseline="0" dirty="0" smtClean="0"/>
              <a:t> (</a:t>
            </a:r>
            <a:r>
              <a:rPr lang="de-DE" altLang="de-DE" baseline="0" dirty="0" err="1" smtClean="0"/>
              <a:t>since</a:t>
            </a:r>
            <a:r>
              <a:rPr lang="de-DE" altLang="de-DE" baseline="0" dirty="0" smtClean="0"/>
              <a:t> ca. 2000).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baseline="0" dirty="0" smtClean="0"/>
              <a:t>I.e.: ca. 47 % </a:t>
            </a:r>
            <a:r>
              <a:rPr lang="de-DE" altLang="de-DE" baseline="0" dirty="0" err="1" smtClean="0"/>
              <a:t>heating</a:t>
            </a:r>
            <a:r>
              <a:rPr lang="de-DE" altLang="de-DE" baseline="0" dirty="0" smtClean="0"/>
              <a:t> and warm </a:t>
            </a:r>
            <a:r>
              <a:rPr lang="de-DE" altLang="de-DE" baseline="0" dirty="0" err="1" smtClean="0"/>
              <a:t>water</a:t>
            </a:r>
            <a:r>
              <a:rPr lang="de-DE" altLang="de-DE" baseline="0" dirty="0" smtClean="0"/>
              <a:t>, 37 % </a:t>
            </a:r>
            <a:r>
              <a:rPr lang="de-DE" altLang="de-DE" baseline="0" dirty="0" err="1" smtClean="0"/>
              <a:t>industry</a:t>
            </a:r>
            <a:r>
              <a:rPr lang="de-DE" altLang="de-DE" baseline="0" dirty="0" smtClean="0"/>
              <a:t>, 15.5 % </a:t>
            </a:r>
            <a:r>
              <a:rPr lang="de-DE" altLang="de-DE" baseline="0" dirty="0" err="1" smtClean="0"/>
              <a:t>electricity</a:t>
            </a:r>
            <a:r>
              <a:rPr lang="de-DE" altLang="de-DE" baseline="0" dirty="0" smtClean="0"/>
              <a:t> and </a:t>
            </a:r>
            <a:r>
              <a:rPr lang="de-DE" altLang="de-DE" baseline="0" dirty="0" err="1" smtClean="0"/>
              <a:t>district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heating</a:t>
            </a:r>
            <a:r>
              <a:rPr lang="de-DE" altLang="de-DE" baseline="0" dirty="0" smtClean="0"/>
              <a:t>, 0.5 % </a:t>
            </a:r>
            <a:r>
              <a:rPr lang="de-DE" altLang="de-DE" baseline="0" dirty="0" err="1" smtClean="0"/>
              <a:t>traffic</a:t>
            </a:r>
            <a:r>
              <a:rPr lang="de-DE" altLang="de-DE" baseline="0" dirty="0" smtClean="0"/>
              <a:t> (</a:t>
            </a:r>
            <a:r>
              <a:rPr lang="de-DE" altLang="de-DE" baseline="0" dirty="0" err="1" smtClean="0"/>
              <a:t>figures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as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to</a:t>
            </a:r>
            <a:r>
              <a:rPr lang="de-DE" altLang="de-DE" baseline="0" dirty="0" smtClean="0"/>
              <a:t> </a:t>
            </a:r>
            <a:r>
              <a:rPr lang="de-DE" altLang="de-DE" dirty="0" smtClean="0"/>
              <a:t>DIE ZEIT, 21.08.2014, S.29 GRAFIK, Thema Erdgas, Dirk Asendorpf)</a:t>
            </a:r>
          </a:p>
          <a:p>
            <a:endParaRPr lang="de-DE" altLang="de-DE" dirty="0" smtClean="0"/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ED3AEE-85B0-4EB3-A528-AE2661CF4129}" type="slidenum">
              <a:rPr lang="de-DE" altLang="de-DE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4029361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err="1" smtClean="0"/>
              <a:t>Figures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for</a:t>
            </a:r>
            <a:r>
              <a:rPr lang="de-DE" altLang="de-DE" dirty="0" smtClean="0"/>
              <a:t> 2014:  [http://www.weser-kurier.de/startseite_artikel,-Weniger-Erdgas-und-Erdoel-aus-Deutschland-_arid,1097762.html ]</a:t>
            </a:r>
          </a:p>
          <a:p>
            <a:endParaRPr lang="de-DE" altLang="de-DE" b="1" dirty="0" smtClean="0"/>
          </a:p>
          <a:p>
            <a:r>
              <a:rPr lang="de-DE" altLang="de-DE" b="1" dirty="0" err="1" smtClean="0"/>
              <a:t>Lower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Saxony‘s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revenues</a:t>
            </a:r>
            <a:r>
              <a:rPr lang="de-DE" altLang="de-DE" b="1" dirty="0" smtClean="0"/>
              <a:t> due </a:t>
            </a:r>
            <a:r>
              <a:rPr lang="de-DE" altLang="de-DE" b="1" dirty="0" err="1" smtClean="0"/>
              <a:t>to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lower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royalties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decreased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by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almost</a:t>
            </a:r>
            <a:r>
              <a:rPr lang="de-DE" altLang="de-DE" b="1" dirty="0" smtClean="0"/>
              <a:t> 200 </a:t>
            </a:r>
            <a:r>
              <a:rPr lang="de-DE" altLang="de-DE" b="1" dirty="0" err="1" smtClean="0"/>
              <a:t>Mio</a:t>
            </a:r>
            <a:r>
              <a:rPr lang="de-DE" altLang="de-DE" b="1" dirty="0" smtClean="0"/>
              <a:t> € </a:t>
            </a:r>
            <a:endParaRPr lang="de-DE" altLang="de-DE" dirty="0" smtClean="0"/>
          </a:p>
          <a:p>
            <a:r>
              <a:rPr lang="de-DE" altLang="de-DE" b="1" dirty="0" smtClean="0"/>
              <a:t>Der Artikel wurde zur Merkliste hinzugefügt.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>Die Merkliste finden Sie oben links auf der Seite.</a:t>
            </a:r>
          </a:p>
          <a:p>
            <a:r>
              <a:rPr lang="de-DE" altLang="de-DE" b="1" dirty="0" err="1" smtClean="0"/>
              <a:t>Less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oil</a:t>
            </a:r>
            <a:r>
              <a:rPr lang="de-DE" altLang="de-DE" b="1" dirty="0" smtClean="0"/>
              <a:t> and </a:t>
            </a:r>
            <a:r>
              <a:rPr lang="de-DE" altLang="de-DE" b="1" dirty="0" err="1" smtClean="0"/>
              <a:t>natural</a:t>
            </a:r>
            <a:r>
              <a:rPr lang="de-DE" altLang="de-DE" b="1" baseline="0" dirty="0" smtClean="0"/>
              <a:t> gas of Germany</a:t>
            </a:r>
            <a:endParaRPr lang="de-DE" altLang="de-DE" b="1" dirty="0" smtClean="0"/>
          </a:p>
          <a:p>
            <a:r>
              <a:rPr lang="de-DE" altLang="de-DE" dirty="0" smtClean="0"/>
              <a:t>Joachim </a:t>
            </a:r>
            <a:r>
              <a:rPr lang="de-DE" altLang="de-DE" dirty="0" err="1" smtClean="0"/>
              <a:t>Göres</a:t>
            </a:r>
            <a:r>
              <a:rPr lang="de-DE" altLang="de-DE" dirty="0" smtClean="0"/>
              <a:t> 10.04.2015 </a:t>
            </a:r>
            <a:r>
              <a:rPr lang="de-DE" altLang="de-DE" dirty="0" smtClean="0">
                <a:hlinkClick r:id="rId3"/>
              </a:rPr>
              <a:t>0 Kommentare</a:t>
            </a:r>
            <a:endParaRPr lang="de-DE" altLang="de-DE" dirty="0" smtClean="0"/>
          </a:p>
          <a:p>
            <a:r>
              <a:rPr lang="de-DE" altLang="de-DE" dirty="0" err="1" smtClean="0"/>
              <a:t>Production</a:t>
            </a:r>
            <a:r>
              <a:rPr lang="de-DE" altLang="de-DE" dirty="0" smtClean="0"/>
              <a:t> of </a:t>
            </a:r>
            <a:r>
              <a:rPr lang="de-DE" altLang="de-DE" dirty="0" err="1" smtClean="0"/>
              <a:t>natural</a:t>
            </a:r>
            <a:r>
              <a:rPr lang="de-DE" altLang="de-DE" dirty="0" smtClean="0"/>
              <a:t> gas and </a:t>
            </a:r>
            <a:r>
              <a:rPr lang="de-DE" altLang="de-DE" dirty="0" err="1" smtClean="0"/>
              <a:t>oil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decreased</a:t>
            </a:r>
            <a:r>
              <a:rPr lang="de-DE" altLang="de-DE" dirty="0" smtClean="0"/>
              <a:t> in Germany last </a:t>
            </a:r>
            <a:r>
              <a:rPr lang="de-DE" altLang="de-DE" dirty="0" err="1" smtClean="0"/>
              <a:t>year</a:t>
            </a:r>
            <a:r>
              <a:rPr lang="de-DE" altLang="de-DE" dirty="0" smtClean="0"/>
              <a:t>. WEG</a:t>
            </a:r>
            <a:r>
              <a:rPr lang="de-DE" altLang="de-DE" baseline="0" dirty="0" smtClean="0"/>
              <a:t> in Hannover </a:t>
            </a:r>
            <a:r>
              <a:rPr lang="de-DE" altLang="de-DE" baseline="0" dirty="0" err="1" smtClean="0"/>
              <a:t>informed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accordingly</a:t>
            </a:r>
            <a:r>
              <a:rPr lang="de-DE" altLang="de-DE" baseline="0" dirty="0" smtClean="0"/>
              <a:t> on </a:t>
            </a:r>
            <a:r>
              <a:rPr lang="de-DE" altLang="de-DE" baseline="0" dirty="0" err="1" smtClean="0"/>
              <a:t>Thursday</a:t>
            </a:r>
            <a:r>
              <a:rPr lang="de-DE" altLang="de-DE" baseline="0" dirty="0" smtClean="0"/>
              <a:t>. </a:t>
            </a:r>
            <a:r>
              <a:rPr lang="de-DE" altLang="de-DE" baseline="0" dirty="0" err="1" smtClean="0"/>
              <a:t>Following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this</a:t>
            </a:r>
            <a:r>
              <a:rPr lang="de-DE" altLang="de-DE" baseline="0" dirty="0" smtClean="0"/>
              <a:t>, last </a:t>
            </a:r>
            <a:r>
              <a:rPr lang="de-DE" altLang="de-DE" baseline="0" dirty="0" err="1" smtClean="0"/>
              <a:t>year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domestic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natural</a:t>
            </a:r>
            <a:r>
              <a:rPr lang="de-DE" altLang="de-DE" baseline="0" dirty="0" smtClean="0"/>
              <a:t> gas </a:t>
            </a:r>
            <a:r>
              <a:rPr lang="de-DE" altLang="de-DE" baseline="0" dirty="0" err="1" smtClean="0"/>
              <a:t>production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decreased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to</a:t>
            </a:r>
            <a:r>
              <a:rPr lang="de-DE" altLang="de-DE" baseline="0" dirty="0" smtClean="0"/>
              <a:t> 9.1 Mrd. </a:t>
            </a:r>
            <a:r>
              <a:rPr lang="de-DE" altLang="de-DE" baseline="0" dirty="0" err="1" smtClean="0"/>
              <a:t>cubic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metres</a:t>
            </a:r>
            <a:r>
              <a:rPr lang="de-DE" altLang="de-DE" baseline="0" dirty="0" smtClean="0"/>
              <a:t> </a:t>
            </a:r>
            <a:r>
              <a:rPr lang="de-DE" altLang="de-DE" dirty="0" smtClean="0"/>
              <a:t>(2013: 9,7 Mrd.). </a:t>
            </a:r>
            <a:r>
              <a:rPr lang="de-DE" altLang="de-DE" dirty="0" err="1" smtClean="0"/>
              <a:t>Thus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natural</a:t>
            </a:r>
            <a:r>
              <a:rPr lang="de-DE" altLang="de-DE" baseline="0" dirty="0" smtClean="0"/>
              <a:t> gas </a:t>
            </a:r>
            <a:r>
              <a:rPr lang="de-DE" altLang="de-DE" baseline="0" dirty="0" err="1" smtClean="0"/>
              <a:t>produced</a:t>
            </a:r>
            <a:r>
              <a:rPr lang="de-DE" altLang="de-DE" baseline="0" dirty="0" smtClean="0"/>
              <a:t> in Germany </a:t>
            </a:r>
            <a:r>
              <a:rPr lang="de-DE" altLang="de-DE" baseline="0" dirty="0" err="1" smtClean="0"/>
              <a:t>contributed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with</a:t>
            </a:r>
            <a:r>
              <a:rPr lang="de-DE" altLang="de-DE" baseline="0" dirty="0" smtClean="0"/>
              <a:t> 12 % </a:t>
            </a:r>
            <a:r>
              <a:rPr lang="de-DE" altLang="de-DE" baseline="0" dirty="0" err="1" smtClean="0"/>
              <a:t>to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domestic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consumption</a:t>
            </a:r>
            <a:r>
              <a:rPr lang="de-DE" altLang="de-DE" baseline="0" dirty="0" smtClean="0"/>
              <a:t>. Most </a:t>
            </a:r>
            <a:r>
              <a:rPr lang="de-DE" altLang="de-DE" baseline="0" dirty="0" err="1" smtClean="0"/>
              <a:t>important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supplier</a:t>
            </a:r>
            <a:r>
              <a:rPr lang="de-DE" altLang="de-DE" baseline="0" dirty="0" smtClean="0"/>
              <a:t> of </a:t>
            </a:r>
            <a:r>
              <a:rPr lang="de-DE" altLang="de-DE" baseline="0" dirty="0" err="1" smtClean="0"/>
              <a:t>natural</a:t>
            </a:r>
            <a:r>
              <a:rPr lang="de-DE" altLang="de-DE" baseline="0" dirty="0" smtClean="0"/>
              <a:t> gas </a:t>
            </a:r>
            <a:r>
              <a:rPr lang="de-DE" altLang="de-DE" baseline="0" dirty="0" err="1" smtClean="0"/>
              <a:t>remains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Russia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with</a:t>
            </a:r>
            <a:r>
              <a:rPr lang="de-DE" altLang="de-DE" baseline="0" dirty="0" smtClean="0"/>
              <a:t> a </a:t>
            </a:r>
            <a:r>
              <a:rPr lang="de-DE" altLang="de-DE" baseline="0" dirty="0" err="1" smtClean="0"/>
              <a:t>share</a:t>
            </a:r>
            <a:r>
              <a:rPr lang="de-DE" altLang="de-DE" baseline="0" dirty="0" smtClean="0"/>
              <a:t> of 37 %, </a:t>
            </a:r>
            <a:r>
              <a:rPr lang="de-DE" altLang="de-DE" baseline="0" dirty="0" err="1" smtClean="0"/>
              <a:t>followed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by</a:t>
            </a:r>
            <a:r>
              <a:rPr lang="de-DE" altLang="de-DE" baseline="0" dirty="0" smtClean="0"/>
              <a:t> The Netherlands (25 %) and </a:t>
            </a:r>
            <a:r>
              <a:rPr lang="de-DE" altLang="de-DE" baseline="0" dirty="0" err="1" smtClean="0"/>
              <a:t>Norway</a:t>
            </a:r>
            <a:r>
              <a:rPr lang="de-DE" altLang="de-DE" baseline="0" dirty="0" smtClean="0"/>
              <a:t> (22 %).</a:t>
            </a:r>
          </a:p>
          <a:p>
            <a:r>
              <a:rPr lang="de-DE" altLang="de-DE" dirty="0" smtClean="0"/>
              <a:t> </a:t>
            </a:r>
          </a:p>
          <a:p>
            <a:r>
              <a:rPr lang="de-DE" altLang="de-DE" dirty="0" err="1" smtClean="0"/>
              <a:t>By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royalties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producers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have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to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pay</a:t>
            </a:r>
            <a:r>
              <a:rPr lang="de-DE" altLang="de-DE" baseline="0" dirty="0" smtClean="0"/>
              <a:t>, </a:t>
            </a:r>
            <a:r>
              <a:rPr lang="de-DE" altLang="de-DE" baseline="0" dirty="0" err="1" smtClean="0"/>
              <a:t>mainly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state</a:t>
            </a:r>
            <a:r>
              <a:rPr lang="de-DE" altLang="de-DE" baseline="0" dirty="0" smtClean="0"/>
              <a:t> of </a:t>
            </a:r>
            <a:r>
              <a:rPr lang="de-DE" altLang="de-DE" baseline="0" dirty="0" err="1" smtClean="0"/>
              <a:t>Lower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Saxony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benefitted</a:t>
            </a:r>
            <a:r>
              <a:rPr lang="de-DE" altLang="de-DE" baseline="0" dirty="0" smtClean="0"/>
              <a:t> in 2014 </a:t>
            </a:r>
            <a:r>
              <a:rPr lang="de-DE" altLang="de-DE" baseline="0" dirty="0" err="1" smtClean="0"/>
              <a:t>with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revenues</a:t>
            </a:r>
            <a:r>
              <a:rPr lang="de-DE" altLang="de-DE" baseline="0" dirty="0" smtClean="0"/>
              <a:t> of 474 </a:t>
            </a:r>
            <a:r>
              <a:rPr lang="de-DE" altLang="de-DE" baseline="0" dirty="0" err="1" smtClean="0"/>
              <a:t>Mio</a:t>
            </a:r>
            <a:r>
              <a:rPr lang="de-DE" altLang="de-DE" baseline="0" dirty="0" smtClean="0"/>
              <a:t> €. </a:t>
            </a:r>
            <a:r>
              <a:rPr lang="de-DE" altLang="de-DE" baseline="0" dirty="0" err="1" smtClean="0"/>
              <a:t>However</a:t>
            </a:r>
            <a:r>
              <a:rPr lang="de-DE" altLang="de-DE" baseline="0" dirty="0" smtClean="0"/>
              <a:t>, </a:t>
            </a:r>
            <a:r>
              <a:rPr lang="de-DE" altLang="de-DE" baseline="0" dirty="0" err="1" smtClean="0"/>
              <a:t>one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year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earlier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this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sum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had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been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considerably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higher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with</a:t>
            </a:r>
            <a:r>
              <a:rPr lang="de-DE" altLang="de-DE" baseline="0" dirty="0" smtClean="0"/>
              <a:t> 663 </a:t>
            </a:r>
            <a:r>
              <a:rPr lang="de-DE" altLang="de-DE" baseline="0" dirty="0" err="1" smtClean="0"/>
              <a:t>Mio</a:t>
            </a:r>
            <a:r>
              <a:rPr lang="de-DE" altLang="de-DE" baseline="0" dirty="0" smtClean="0"/>
              <a:t> €. The </a:t>
            </a:r>
            <a:r>
              <a:rPr lang="de-DE" altLang="de-DE" baseline="0" dirty="0" err="1" smtClean="0"/>
              <a:t>revenues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are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expected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to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decrease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further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as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state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announced</a:t>
            </a:r>
            <a:r>
              <a:rPr lang="de-DE" altLang="de-DE" baseline="0" dirty="0" smtClean="0"/>
              <a:t> a </a:t>
            </a:r>
            <a:r>
              <a:rPr lang="de-DE" altLang="de-DE" baseline="0" dirty="0" err="1" smtClean="0"/>
              <a:t>reduction</a:t>
            </a:r>
            <a:r>
              <a:rPr lang="de-DE" altLang="de-DE" baseline="0" dirty="0" smtClean="0"/>
              <a:t> of </a:t>
            </a:r>
            <a:r>
              <a:rPr lang="de-DE" altLang="de-DE" baseline="0" dirty="0" err="1" smtClean="0"/>
              <a:t>royalties</a:t>
            </a:r>
            <a:r>
              <a:rPr lang="de-DE" altLang="de-DE" baseline="0" dirty="0" smtClean="0"/>
              <a:t>. 96 % of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natural</a:t>
            </a:r>
            <a:r>
              <a:rPr lang="de-DE" altLang="de-DE" baseline="0" dirty="0" smtClean="0"/>
              <a:t> gas </a:t>
            </a:r>
            <a:r>
              <a:rPr lang="de-DE" altLang="de-DE" baseline="0" dirty="0" err="1" smtClean="0"/>
              <a:t>is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produced</a:t>
            </a:r>
            <a:r>
              <a:rPr lang="de-DE" altLang="de-DE" baseline="0" dirty="0" smtClean="0"/>
              <a:t> in </a:t>
            </a:r>
            <a:r>
              <a:rPr lang="de-DE" altLang="de-DE" baseline="0" dirty="0" err="1" smtClean="0"/>
              <a:t>Lower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Saxony</a:t>
            </a:r>
            <a:r>
              <a:rPr lang="de-DE" altLang="de-DE" baseline="0" dirty="0" smtClean="0"/>
              <a:t>. The </a:t>
            </a:r>
            <a:r>
              <a:rPr lang="de-DE" altLang="de-DE" baseline="0" dirty="0" err="1" smtClean="0"/>
              <a:t>largest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fields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are</a:t>
            </a:r>
            <a:r>
              <a:rPr lang="de-DE" altLang="de-DE" baseline="0" dirty="0" smtClean="0"/>
              <a:t> </a:t>
            </a:r>
            <a:r>
              <a:rPr lang="de-DE" altLang="de-DE" dirty="0" err="1" smtClean="0"/>
              <a:t>Völkersen</a:t>
            </a:r>
            <a:r>
              <a:rPr lang="de-DE" altLang="de-DE" dirty="0" smtClean="0"/>
              <a:t> (Landkreis Verden), </a:t>
            </a:r>
            <a:r>
              <a:rPr lang="de-DE" altLang="de-DE" dirty="0" err="1" smtClean="0"/>
              <a:t>Goldenstedt</a:t>
            </a:r>
            <a:r>
              <a:rPr lang="de-DE" altLang="de-DE" dirty="0" smtClean="0"/>
              <a:t>-Oythe (LK Vechta), </a:t>
            </a:r>
            <a:r>
              <a:rPr lang="de-DE" altLang="de-DE" dirty="0" err="1" smtClean="0"/>
              <a:t>Bötersen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Söhlingen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Hemsbünde</a:t>
            </a:r>
            <a:r>
              <a:rPr lang="de-DE" altLang="de-DE" dirty="0" smtClean="0"/>
              <a:t> (all LK Rotenburg) and </a:t>
            </a:r>
            <a:r>
              <a:rPr lang="de-DE" altLang="de-DE" dirty="0" err="1" smtClean="0"/>
              <a:t>Siedenburg</a:t>
            </a:r>
            <a:r>
              <a:rPr lang="de-DE" altLang="de-DE" dirty="0" smtClean="0"/>
              <a:t> (LK </a:t>
            </a:r>
            <a:r>
              <a:rPr lang="de-DE" altLang="de-DE" dirty="0" err="1" smtClean="0"/>
              <a:t>Diepholz</a:t>
            </a:r>
            <a:r>
              <a:rPr lang="de-DE" altLang="de-DE" dirty="0" smtClean="0"/>
              <a:t>). Major </a:t>
            </a:r>
            <a:r>
              <a:rPr lang="de-DE" altLang="de-DE" dirty="0" err="1" smtClean="0"/>
              <a:t>part</a:t>
            </a:r>
            <a:r>
              <a:rPr lang="de-DE" altLang="de-DE" dirty="0" smtClean="0"/>
              <a:t> of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oil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comes</a:t>
            </a:r>
            <a:r>
              <a:rPr lang="de-DE" altLang="de-DE" dirty="0" smtClean="0"/>
              <a:t> off Mittelplate and </a:t>
            </a:r>
            <a:r>
              <a:rPr lang="de-DE" altLang="de-DE" dirty="0" err="1" smtClean="0"/>
              <a:t>Dieksand</a:t>
            </a:r>
            <a:r>
              <a:rPr lang="de-DE" altLang="de-DE" dirty="0" smtClean="0"/>
              <a:t> in Schleswig-Holstein,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two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largest</a:t>
            </a:r>
            <a:r>
              <a:rPr lang="de-DE" altLang="de-DE" dirty="0" smtClean="0"/>
              <a:t> German </a:t>
            </a:r>
            <a:r>
              <a:rPr lang="de-DE" altLang="de-DE" dirty="0" err="1" smtClean="0"/>
              <a:t>oil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fields</a:t>
            </a:r>
            <a:r>
              <a:rPr lang="de-DE" altLang="de-DE" dirty="0" smtClean="0"/>
              <a:t> in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North </a:t>
            </a:r>
            <a:r>
              <a:rPr lang="de-DE" altLang="de-DE" dirty="0" err="1" smtClean="0"/>
              <a:t>Sea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where</a:t>
            </a:r>
            <a:r>
              <a:rPr lang="de-DE" altLang="de-DE" baseline="0" dirty="0" smtClean="0"/>
              <a:t> 55 % of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German </a:t>
            </a:r>
            <a:r>
              <a:rPr lang="de-DE" altLang="de-DE" baseline="0" dirty="0" err="1" smtClean="0"/>
              <a:t>oil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originate</a:t>
            </a:r>
            <a:r>
              <a:rPr lang="de-DE" altLang="de-DE" baseline="0" dirty="0" smtClean="0"/>
              <a:t>. In 2015 </a:t>
            </a:r>
            <a:r>
              <a:rPr lang="de-DE" altLang="de-DE" dirty="0" smtClean="0"/>
              <a:t>Schleswig-Holstein </a:t>
            </a:r>
            <a:r>
              <a:rPr lang="de-DE" altLang="de-DE" dirty="0" err="1" smtClean="0"/>
              <a:t>collected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about</a:t>
            </a:r>
            <a:r>
              <a:rPr lang="de-DE" altLang="de-DE" dirty="0" smtClean="0"/>
              <a:t> 115 </a:t>
            </a:r>
            <a:r>
              <a:rPr lang="de-DE" altLang="de-DE" dirty="0" err="1" smtClean="0"/>
              <a:t>Mio</a:t>
            </a:r>
            <a:r>
              <a:rPr lang="de-DE" altLang="de-DE" dirty="0" smtClean="0"/>
              <a:t> €</a:t>
            </a:r>
            <a:r>
              <a:rPr lang="de-DE" altLang="de-DE" baseline="0" dirty="0" smtClean="0"/>
              <a:t> of </a:t>
            </a:r>
            <a:r>
              <a:rPr lang="de-DE" altLang="de-DE" baseline="0" dirty="0" err="1" smtClean="0"/>
              <a:t>royalties</a:t>
            </a:r>
            <a:r>
              <a:rPr lang="de-DE" altLang="de-DE" dirty="0" smtClean="0"/>
              <a:t>.</a:t>
            </a:r>
          </a:p>
          <a:p>
            <a:endParaRPr lang="de-DE" altLang="de-DE" dirty="0" smtClean="0"/>
          </a:p>
        </p:txBody>
      </p:sp>
      <p:sp>
        <p:nvSpPr>
          <p:cNvPr id="4813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4D635D-6974-41C8-A913-167660643FD7}" type="slidenum">
              <a:rPr lang="de-DE" altLang="de-DE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572524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Zahlen für 2014:  [ http://www.noz.de/deutschland-welt/wirtschaft/artikel/564081/weniger-erdgas-und-erdol-aus-deutschland ]</a:t>
            </a:r>
          </a:p>
          <a:p>
            <a:endParaRPr lang="de-DE" altLang="de-DE" dirty="0" smtClean="0"/>
          </a:p>
          <a:p>
            <a:r>
              <a:rPr lang="de-DE" altLang="de-DE" dirty="0" err="1" smtClean="0"/>
              <a:t>Production</a:t>
            </a:r>
            <a:r>
              <a:rPr lang="de-DE" altLang="de-DE" dirty="0" smtClean="0"/>
              <a:t> of </a:t>
            </a:r>
            <a:r>
              <a:rPr lang="de-DE" altLang="de-DE" dirty="0" err="1" smtClean="0"/>
              <a:t>natural</a:t>
            </a:r>
            <a:r>
              <a:rPr lang="de-DE" altLang="de-DE" dirty="0" smtClean="0"/>
              <a:t> gas and </a:t>
            </a:r>
            <a:r>
              <a:rPr lang="de-DE" altLang="de-DE" dirty="0" err="1" smtClean="0"/>
              <a:t>oil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decreased</a:t>
            </a:r>
            <a:r>
              <a:rPr lang="de-DE" altLang="de-DE" dirty="0" smtClean="0"/>
              <a:t> in Germany last </a:t>
            </a:r>
            <a:r>
              <a:rPr lang="de-DE" altLang="de-DE" dirty="0" err="1" smtClean="0"/>
              <a:t>year</a:t>
            </a:r>
            <a:r>
              <a:rPr lang="de-DE" altLang="de-DE" dirty="0" smtClean="0"/>
              <a:t>. WEG</a:t>
            </a:r>
            <a:r>
              <a:rPr lang="de-DE" altLang="de-DE" baseline="0" dirty="0" smtClean="0"/>
              <a:t> in Hannover </a:t>
            </a:r>
            <a:r>
              <a:rPr lang="de-DE" altLang="de-DE" baseline="0" dirty="0" err="1" smtClean="0"/>
              <a:t>informed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accordingly</a:t>
            </a:r>
            <a:r>
              <a:rPr lang="de-DE" altLang="de-DE" baseline="0" dirty="0" smtClean="0"/>
              <a:t> on </a:t>
            </a:r>
            <a:r>
              <a:rPr lang="de-DE" altLang="de-DE" baseline="0" dirty="0" err="1" smtClean="0"/>
              <a:t>Thursday</a:t>
            </a:r>
            <a:r>
              <a:rPr lang="de-DE" altLang="de-DE" baseline="0" dirty="0" smtClean="0"/>
              <a:t>. </a:t>
            </a:r>
            <a:r>
              <a:rPr lang="de-DE" altLang="de-DE" baseline="0" dirty="0" err="1" smtClean="0"/>
              <a:t>Following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this</a:t>
            </a:r>
            <a:r>
              <a:rPr lang="de-DE" altLang="de-DE" baseline="0" dirty="0" smtClean="0"/>
              <a:t>, last </a:t>
            </a:r>
            <a:r>
              <a:rPr lang="de-DE" altLang="de-DE" baseline="0" dirty="0" err="1" smtClean="0"/>
              <a:t>year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domestic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natural</a:t>
            </a:r>
            <a:r>
              <a:rPr lang="de-DE" altLang="de-DE" baseline="0" dirty="0" smtClean="0"/>
              <a:t> gas </a:t>
            </a:r>
            <a:r>
              <a:rPr lang="de-DE" altLang="de-DE" baseline="0" dirty="0" err="1" smtClean="0"/>
              <a:t>production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decreased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to</a:t>
            </a:r>
            <a:r>
              <a:rPr lang="de-DE" altLang="de-DE" baseline="0" dirty="0" smtClean="0"/>
              <a:t> 9.1 Mrd. </a:t>
            </a:r>
            <a:r>
              <a:rPr lang="de-DE" altLang="de-DE" baseline="0" dirty="0" err="1" smtClean="0"/>
              <a:t>cubic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metres</a:t>
            </a:r>
            <a:r>
              <a:rPr lang="de-DE" altLang="de-DE" baseline="0" dirty="0" smtClean="0"/>
              <a:t> </a:t>
            </a:r>
            <a:r>
              <a:rPr lang="de-DE" altLang="de-DE" dirty="0" smtClean="0"/>
              <a:t>(2013: 9,7 Mrd.). </a:t>
            </a:r>
            <a:r>
              <a:rPr lang="de-DE" altLang="de-DE" dirty="0" err="1" smtClean="0"/>
              <a:t>Thus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natural</a:t>
            </a:r>
            <a:r>
              <a:rPr lang="de-DE" altLang="de-DE" baseline="0" dirty="0" smtClean="0"/>
              <a:t> gas </a:t>
            </a:r>
            <a:r>
              <a:rPr lang="de-DE" altLang="de-DE" baseline="0" dirty="0" err="1" smtClean="0"/>
              <a:t>produced</a:t>
            </a:r>
            <a:r>
              <a:rPr lang="de-DE" altLang="de-DE" baseline="0" dirty="0" smtClean="0"/>
              <a:t> in Germany </a:t>
            </a:r>
            <a:r>
              <a:rPr lang="de-DE" altLang="de-DE" baseline="0" dirty="0" err="1" smtClean="0"/>
              <a:t>contributed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with</a:t>
            </a:r>
            <a:r>
              <a:rPr lang="de-DE" altLang="de-DE" baseline="0" dirty="0" smtClean="0"/>
              <a:t> 12 % </a:t>
            </a:r>
            <a:r>
              <a:rPr lang="de-DE" altLang="de-DE" baseline="0" dirty="0" err="1" smtClean="0"/>
              <a:t>to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domestic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consumption</a:t>
            </a:r>
            <a:r>
              <a:rPr lang="de-DE" altLang="de-DE" baseline="0" dirty="0" smtClean="0"/>
              <a:t>. </a:t>
            </a:r>
            <a:r>
              <a:rPr lang="de-DE" altLang="de-DE" baseline="0" dirty="0" err="1" smtClean="0"/>
              <a:t>With</a:t>
            </a:r>
            <a:r>
              <a:rPr lang="de-DE" altLang="de-DE" baseline="0" dirty="0" smtClean="0"/>
              <a:t> a </a:t>
            </a:r>
            <a:r>
              <a:rPr lang="de-DE" altLang="de-DE" baseline="0" dirty="0" err="1" smtClean="0"/>
              <a:t>quantity</a:t>
            </a:r>
            <a:r>
              <a:rPr lang="de-DE" altLang="de-DE" baseline="0" dirty="0" smtClean="0"/>
              <a:t> of 2.4 </a:t>
            </a:r>
            <a:r>
              <a:rPr lang="de-DE" altLang="de-DE" baseline="0" dirty="0" err="1" smtClean="0"/>
              <a:t>Mio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to</a:t>
            </a:r>
            <a:r>
              <a:rPr lang="de-DE" altLang="de-DE" baseline="0" dirty="0" smtClean="0"/>
              <a:t> also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oil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production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decreased</a:t>
            </a:r>
            <a:r>
              <a:rPr lang="de-DE" altLang="de-DE" baseline="0" dirty="0" smtClean="0"/>
              <a:t> (2013: 2.6 </a:t>
            </a:r>
            <a:r>
              <a:rPr lang="de-DE" altLang="de-DE" baseline="0" dirty="0" err="1" smtClean="0"/>
              <a:t>Mio</a:t>
            </a:r>
            <a:r>
              <a:rPr lang="de-DE" altLang="de-DE" baseline="0" dirty="0" smtClean="0"/>
              <a:t>). </a:t>
            </a:r>
            <a:r>
              <a:rPr lang="de-DE" altLang="de-DE" baseline="0" dirty="0" err="1" smtClean="0"/>
              <a:t>This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quantity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represents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about</a:t>
            </a:r>
            <a:r>
              <a:rPr lang="de-DE" altLang="de-DE" baseline="0" dirty="0" smtClean="0"/>
              <a:t> 3 % of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German </a:t>
            </a:r>
            <a:r>
              <a:rPr lang="de-DE" altLang="de-DE" baseline="0" dirty="0" err="1" smtClean="0"/>
              <a:t>consumption</a:t>
            </a:r>
            <a:r>
              <a:rPr lang="de-DE" altLang="de-DE" baseline="0" dirty="0" smtClean="0"/>
              <a:t>. </a:t>
            </a:r>
            <a:r>
              <a:rPr lang="de-DE" altLang="de-DE" dirty="0" err="1" smtClean="0"/>
              <a:t>By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royalties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producers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have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to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pay</a:t>
            </a:r>
            <a:r>
              <a:rPr lang="de-DE" altLang="de-DE" baseline="0" dirty="0" smtClean="0"/>
              <a:t>, </a:t>
            </a:r>
            <a:r>
              <a:rPr lang="de-DE" altLang="de-DE" baseline="0" dirty="0" err="1" smtClean="0"/>
              <a:t>mainly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state</a:t>
            </a:r>
            <a:r>
              <a:rPr lang="de-DE" altLang="de-DE" baseline="0" dirty="0" smtClean="0"/>
              <a:t> of </a:t>
            </a:r>
            <a:r>
              <a:rPr lang="de-DE" altLang="de-DE" baseline="0" dirty="0" err="1" smtClean="0"/>
              <a:t>Lower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Saxony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benefitted</a:t>
            </a:r>
            <a:r>
              <a:rPr lang="de-DE" altLang="de-DE" baseline="0" dirty="0" smtClean="0"/>
              <a:t> in 2014 </a:t>
            </a:r>
            <a:r>
              <a:rPr lang="de-DE" altLang="de-DE" baseline="0" dirty="0" err="1" smtClean="0"/>
              <a:t>with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revenues</a:t>
            </a:r>
            <a:r>
              <a:rPr lang="de-DE" altLang="de-DE" baseline="0" dirty="0" smtClean="0"/>
              <a:t> of 474 </a:t>
            </a:r>
            <a:r>
              <a:rPr lang="de-DE" altLang="de-DE" baseline="0" dirty="0" err="1" smtClean="0"/>
              <a:t>Mio</a:t>
            </a:r>
            <a:r>
              <a:rPr lang="de-DE" altLang="de-DE" baseline="0" dirty="0" smtClean="0"/>
              <a:t> €. </a:t>
            </a:r>
            <a:r>
              <a:rPr lang="de-DE" altLang="de-DE" baseline="0" dirty="0" err="1" smtClean="0"/>
              <a:t>However</a:t>
            </a:r>
            <a:r>
              <a:rPr lang="de-DE" altLang="de-DE" baseline="0" dirty="0" smtClean="0"/>
              <a:t>, </a:t>
            </a:r>
            <a:r>
              <a:rPr lang="de-DE" altLang="de-DE" baseline="0" dirty="0" err="1" smtClean="0"/>
              <a:t>one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year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earlier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this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sum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had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been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considerably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higher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with</a:t>
            </a:r>
            <a:r>
              <a:rPr lang="de-DE" altLang="de-DE" baseline="0" dirty="0" smtClean="0"/>
              <a:t> 663 </a:t>
            </a:r>
            <a:r>
              <a:rPr lang="de-DE" altLang="de-DE" baseline="0" dirty="0" err="1" smtClean="0"/>
              <a:t>Mio</a:t>
            </a:r>
            <a:r>
              <a:rPr lang="de-DE" altLang="de-DE" baseline="0" dirty="0" smtClean="0"/>
              <a:t> €. </a:t>
            </a:r>
          </a:p>
          <a:p>
            <a:endParaRPr lang="de-DE" altLang="de-DE" dirty="0" smtClean="0"/>
          </a:p>
          <a:p>
            <a:r>
              <a:rPr lang="de-DE" altLang="de-DE" baseline="0" dirty="0" smtClean="0"/>
              <a:t>96 % of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natural</a:t>
            </a:r>
            <a:r>
              <a:rPr lang="de-DE" altLang="de-DE" baseline="0" dirty="0" smtClean="0"/>
              <a:t> gas </a:t>
            </a:r>
            <a:r>
              <a:rPr lang="de-DE" altLang="de-DE" baseline="0" dirty="0" err="1" smtClean="0"/>
              <a:t>is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produced</a:t>
            </a:r>
            <a:r>
              <a:rPr lang="de-DE" altLang="de-DE" baseline="0" dirty="0" smtClean="0"/>
              <a:t> in </a:t>
            </a:r>
            <a:r>
              <a:rPr lang="de-DE" altLang="de-DE" baseline="0" dirty="0" err="1" smtClean="0"/>
              <a:t>Lower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Saxony</a:t>
            </a:r>
            <a:r>
              <a:rPr lang="de-DE" altLang="de-DE" baseline="0" dirty="0" smtClean="0"/>
              <a:t>. The </a:t>
            </a:r>
            <a:r>
              <a:rPr lang="de-DE" altLang="de-DE" baseline="0" dirty="0" err="1" smtClean="0"/>
              <a:t>largest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fields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are</a:t>
            </a:r>
            <a:r>
              <a:rPr lang="de-DE" altLang="de-DE" baseline="0" dirty="0" smtClean="0"/>
              <a:t> </a:t>
            </a:r>
            <a:r>
              <a:rPr lang="de-DE" altLang="de-DE" dirty="0" err="1" smtClean="0"/>
              <a:t>Völkersen</a:t>
            </a:r>
            <a:r>
              <a:rPr lang="de-DE" altLang="de-DE" dirty="0" smtClean="0"/>
              <a:t> (Landkreis Verden), </a:t>
            </a:r>
            <a:r>
              <a:rPr lang="de-DE" altLang="de-DE" dirty="0" err="1" smtClean="0"/>
              <a:t>Goldenstedt</a:t>
            </a:r>
            <a:r>
              <a:rPr lang="de-DE" altLang="de-DE" dirty="0" smtClean="0"/>
              <a:t>-Oythe (LK Vechta), </a:t>
            </a:r>
            <a:r>
              <a:rPr lang="de-DE" altLang="de-DE" dirty="0" err="1" smtClean="0"/>
              <a:t>Bötersen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Söhlingen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Hemsbünde</a:t>
            </a:r>
            <a:r>
              <a:rPr lang="de-DE" altLang="de-DE" dirty="0" smtClean="0"/>
              <a:t> (all LK Rotenburg) and </a:t>
            </a:r>
            <a:r>
              <a:rPr lang="de-DE" altLang="de-DE" dirty="0" err="1" smtClean="0"/>
              <a:t>Siedenburg</a:t>
            </a:r>
            <a:r>
              <a:rPr lang="de-DE" altLang="de-DE" dirty="0" smtClean="0"/>
              <a:t> (LK </a:t>
            </a:r>
            <a:r>
              <a:rPr lang="de-DE" altLang="de-DE" dirty="0" err="1" smtClean="0"/>
              <a:t>Diepholz</a:t>
            </a:r>
            <a:r>
              <a:rPr lang="de-DE" altLang="de-DE" dirty="0" smtClean="0"/>
              <a:t>). </a:t>
            </a:r>
            <a:r>
              <a:rPr lang="de-DE" altLang="de-DE" dirty="0" err="1" smtClean="0"/>
              <a:t>With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oil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Lower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Saxony‘s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share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at</a:t>
            </a:r>
            <a:r>
              <a:rPr lang="de-DE" altLang="de-DE" dirty="0" smtClean="0"/>
              <a:t> 34 %. The </a:t>
            </a:r>
            <a:r>
              <a:rPr lang="de-DE" altLang="de-DE" dirty="0" err="1" smtClean="0"/>
              <a:t>largest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deposits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are</a:t>
            </a:r>
            <a:r>
              <a:rPr lang="de-DE" altLang="de-DE" dirty="0" smtClean="0"/>
              <a:t> west of </a:t>
            </a:r>
            <a:r>
              <a:rPr lang="de-DE" altLang="de-DE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river</a:t>
            </a:r>
            <a:r>
              <a:rPr lang="de-DE" altLang="de-DE" baseline="0" dirty="0" smtClean="0"/>
              <a:t> Ems in </a:t>
            </a:r>
            <a:r>
              <a:rPr lang="de-DE" altLang="de-DE" dirty="0" err="1" smtClean="0">
                <a:hlinkClick r:id="rId3"/>
              </a:rPr>
              <a:t>Emlichheim</a:t>
            </a:r>
            <a:r>
              <a:rPr lang="de-DE" altLang="de-DE" dirty="0" smtClean="0"/>
              <a:t> and </a:t>
            </a:r>
            <a:r>
              <a:rPr lang="de-DE" altLang="de-DE" dirty="0" err="1" smtClean="0">
                <a:hlinkClick r:id="rId4"/>
              </a:rPr>
              <a:t>Rühlermoor</a:t>
            </a:r>
            <a:r>
              <a:rPr lang="de-DE" altLang="de-DE" dirty="0" smtClean="0"/>
              <a:t> -</a:t>
            </a:r>
            <a:r>
              <a:rPr lang="de-DE" altLang="de-DE" dirty="0" err="1" smtClean="0"/>
              <a:t>Valendis</a:t>
            </a:r>
            <a:r>
              <a:rPr lang="de-DE" altLang="de-DE" dirty="0" smtClean="0"/>
              <a:t>. Most of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German </a:t>
            </a:r>
            <a:r>
              <a:rPr lang="de-DE" altLang="de-DE" dirty="0" err="1" smtClean="0"/>
              <a:t>oil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stored</a:t>
            </a:r>
            <a:r>
              <a:rPr lang="de-DE" altLang="de-DE" baseline="0" dirty="0" smtClean="0"/>
              <a:t> in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dirty="0" smtClean="0"/>
              <a:t>Erdölwerk Holstein in Heide, </a:t>
            </a:r>
            <a:r>
              <a:rPr lang="de-DE" altLang="de-DE" dirty="0" err="1" smtClean="0"/>
              <a:t>followed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by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oil-refinery</a:t>
            </a:r>
            <a:r>
              <a:rPr lang="de-DE" altLang="de-DE" baseline="0" dirty="0" smtClean="0"/>
              <a:t> </a:t>
            </a:r>
            <a:r>
              <a:rPr lang="de-DE" altLang="de-DE" dirty="0" smtClean="0"/>
              <a:t>Emsland in Lingen.</a:t>
            </a:r>
          </a:p>
          <a:p>
            <a:endParaRPr lang="de-DE" altLang="de-DE" dirty="0" smtClean="0"/>
          </a:p>
          <a:p>
            <a:r>
              <a:rPr lang="de-DE" altLang="de-DE" dirty="0" smtClean="0"/>
              <a:t>Ca. 10,000 </a:t>
            </a:r>
            <a:r>
              <a:rPr lang="de-DE" altLang="de-DE" dirty="0" err="1" smtClean="0"/>
              <a:t>employees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are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working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with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WEG-</a:t>
            </a:r>
            <a:r>
              <a:rPr lang="de-DE" altLang="de-DE" baseline="0" dirty="0" err="1" smtClean="0"/>
              <a:t>members</a:t>
            </a:r>
            <a:r>
              <a:rPr lang="de-DE" altLang="de-DE" baseline="0" dirty="0" smtClean="0"/>
              <a:t>, </a:t>
            </a:r>
            <a:r>
              <a:rPr lang="de-DE" altLang="de-DE" baseline="0" dirty="0" err="1" smtClean="0"/>
              <a:t>numbering</a:t>
            </a:r>
            <a:r>
              <a:rPr lang="de-DE" altLang="de-DE" baseline="0" dirty="0" smtClean="0"/>
              <a:t> i.e. </a:t>
            </a:r>
            <a:r>
              <a:rPr lang="de-DE" altLang="de-DE" dirty="0" smtClean="0"/>
              <a:t>GDF Suez E&amp;P Deutschland in Lingen, </a:t>
            </a:r>
            <a:r>
              <a:rPr lang="de-DE" altLang="de-DE" dirty="0" err="1" smtClean="0"/>
              <a:t>Geo</a:t>
            </a:r>
            <a:r>
              <a:rPr lang="de-DE" altLang="de-DE" dirty="0" smtClean="0"/>
              <a:t> Service in </a:t>
            </a:r>
            <a:r>
              <a:rPr lang="de-DE" altLang="de-DE" dirty="0" err="1" smtClean="0"/>
              <a:t>Georgsdorf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as</a:t>
            </a:r>
            <a:r>
              <a:rPr lang="de-DE" altLang="de-DE" dirty="0" smtClean="0"/>
              <a:t> well </a:t>
            </a:r>
            <a:r>
              <a:rPr lang="de-DE" altLang="de-DE" dirty="0" err="1" smtClean="0"/>
              <a:t>as</a:t>
            </a:r>
            <a:r>
              <a:rPr lang="de-DE" altLang="de-DE" dirty="0" smtClean="0"/>
              <a:t> </a:t>
            </a:r>
            <a:r>
              <a:rPr lang="de-DE" altLang="de-DE" dirty="0" err="1" smtClean="0">
                <a:hlinkClick r:id="rId5"/>
              </a:rPr>
              <a:t>Bentec</a:t>
            </a:r>
            <a:r>
              <a:rPr lang="de-DE" altLang="de-DE" dirty="0" smtClean="0">
                <a:hlinkClick r:id="rId5"/>
              </a:rPr>
              <a:t> und die KCA </a:t>
            </a:r>
            <a:r>
              <a:rPr lang="de-DE" altLang="de-DE" dirty="0" err="1" smtClean="0">
                <a:hlinkClick r:id="rId5"/>
              </a:rPr>
              <a:t>Deutac</a:t>
            </a:r>
            <a:r>
              <a:rPr lang="de-DE" altLang="de-DE" dirty="0" smtClean="0">
                <a:hlinkClick r:id="rId5"/>
              </a:rPr>
              <a:t> Drilling</a:t>
            </a:r>
            <a:r>
              <a:rPr lang="de-DE" altLang="de-DE" dirty="0" smtClean="0"/>
              <a:t> in Bad </a:t>
            </a:r>
            <a:r>
              <a:rPr lang="de-DE" altLang="de-DE" dirty="0" err="1" smtClean="0"/>
              <a:t>Bentheim</a:t>
            </a:r>
            <a:r>
              <a:rPr lang="de-DE" altLang="de-DE" dirty="0" smtClean="0"/>
              <a:t>. </a:t>
            </a:r>
            <a:r>
              <a:rPr lang="de-DE" altLang="de-DE" dirty="0" err="1" smtClean="0"/>
              <a:t>For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first</a:t>
            </a:r>
            <a:r>
              <a:rPr lang="de-DE" altLang="de-DE" dirty="0" smtClean="0"/>
              <a:t> time </a:t>
            </a:r>
            <a:r>
              <a:rPr lang="de-DE" altLang="de-DE" dirty="0" err="1" smtClean="0"/>
              <a:t>for</a:t>
            </a:r>
            <a:r>
              <a:rPr lang="de-DE" altLang="de-DE" dirty="0" smtClean="0"/>
              <a:t> 10 </a:t>
            </a:r>
            <a:r>
              <a:rPr lang="de-DE" altLang="de-DE" dirty="0" err="1" smtClean="0"/>
              <a:t>years</a:t>
            </a:r>
            <a:r>
              <a:rPr lang="de-DE" altLang="de-DE" dirty="0" smtClean="0"/>
              <a:t>, in 2014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number</a:t>
            </a:r>
            <a:r>
              <a:rPr lang="de-DE" altLang="de-DE" dirty="0" smtClean="0"/>
              <a:t> of </a:t>
            </a:r>
            <a:r>
              <a:rPr lang="de-DE" altLang="de-DE" dirty="0" err="1" smtClean="0"/>
              <a:t>employees</a:t>
            </a:r>
            <a:r>
              <a:rPr lang="de-DE" altLang="de-DE" dirty="0" smtClean="0"/>
              <a:t> in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sector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decreased</a:t>
            </a:r>
            <a:r>
              <a:rPr lang="de-DE" altLang="de-DE" dirty="0" smtClean="0"/>
              <a:t>. </a:t>
            </a:r>
            <a:r>
              <a:rPr lang="de-DE" altLang="de-DE" dirty="0" err="1" smtClean="0"/>
              <a:t>Beginning</a:t>
            </a:r>
            <a:r>
              <a:rPr lang="de-DE" altLang="de-DE" dirty="0" smtClean="0"/>
              <a:t> of </a:t>
            </a:r>
            <a:r>
              <a:rPr lang="de-DE" altLang="de-DE" dirty="0" err="1" smtClean="0"/>
              <a:t>this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year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situation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got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worse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by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short</a:t>
            </a:r>
            <a:r>
              <a:rPr lang="de-DE" altLang="de-DE" dirty="0" smtClean="0"/>
              <a:t>-time </a:t>
            </a:r>
            <a:r>
              <a:rPr lang="de-DE" altLang="de-DE" dirty="0" err="1" smtClean="0"/>
              <a:t>working</a:t>
            </a:r>
            <a:r>
              <a:rPr lang="de-DE" altLang="de-DE" dirty="0" smtClean="0"/>
              <a:t> and </a:t>
            </a:r>
            <a:r>
              <a:rPr lang="de-DE" altLang="de-DE" dirty="0" err="1" smtClean="0"/>
              <a:t>redundancies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within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supplying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industry</a:t>
            </a:r>
            <a:r>
              <a:rPr lang="de-DE" altLang="de-DE" dirty="0" smtClean="0"/>
              <a:t>.  </a:t>
            </a:r>
          </a:p>
          <a:p>
            <a:endParaRPr lang="de-DE" altLang="de-DE" dirty="0" smtClean="0"/>
          </a:p>
          <a:p>
            <a:r>
              <a:rPr lang="de-DE" altLang="de-DE" dirty="0" err="1" smtClean="0"/>
              <a:t>Considering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low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energy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prices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there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less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investment</a:t>
            </a:r>
            <a:r>
              <a:rPr lang="de-DE" altLang="de-DE" baseline="0" dirty="0" smtClean="0"/>
              <a:t> in </a:t>
            </a:r>
            <a:r>
              <a:rPr lang="de-DE" altLang="de-DE" baseline="0" dirty="0" err="1" smtClean="0"/>
              <a:t>drillings</a:t>
            </a:r>
            <a:r>
              <a:rPr lang="de-DE" altLang="de-DE" baseline="0" dirty="0" smtClean="0"/>
              <a:t>, </a:t>
            </a:r>
            <a:r>
              <a:rPr lang="de-DE" altLang="de-DE" baseline="0" dirty="0" err="1" smtClean="0"/>
              <a:t>moreover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Russia-boycot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for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suppliers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shows</a:t>
            </a:r>
            <a:r>
              <a:rPr lang="de-DE" altLang="de-DE" baseline="0" dirty="0" smtClean="0"/>
              <a:t> a negative </a:t>
            </a:r>
            <a:r>
              <a:rPr lang="de-DE" altLang="de-DE" baseline="0" dirty="0" err="1" smtClean="0"/>
              <a:t>effect</a:t>
            </a:r>
            <a:r>
              <a:rPr lang="de-DE" altLang="de-DE" baseline="0" dirty="0" smtClean="0"/>
              <a:t>. </a:t>
            </a:r>
            <a:r>
              <a:rPr lang="de-DE" altLang="de-DE" baseline="0" dirty="0" err="1" smtClean="0"/>
              <a:t>According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to</a:t>
            </a:r>
            <a:r>
              <a:rPr lang="de-DE" altLang="de-DE" baseline="0" dirty="0" smtClean="0"/>
              <a:t> WEG also </a:t>
            </a:r>
            <a:r>
              <a:rPr lang="de-DE" altLang="de-DE" baseline="0" dirty="0" err="1" smtClean="0"/>
              <a:t>delayed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permissions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for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exploiting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new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deposits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would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effect</a:t>
            </a:r>
            <a:r>
              <a:rPr lang="de-DE" altLang="de-DE" baseline="0" dirty="0" smtClean="0"/>
              <a:t> negative </a:t>
            </a:r>
            <a:r>
              <a:rPr lang="de-DE" altLang="de-DE" baseline="0" dirty="0" err="1" smtClean="0"/>
              <a:t>consequences</a:t>
            </a:r>
            <a:r>
              <a:rPr lang="de-DE" altLang="de-DE" baseline="0" dirty="0" smtClean="0"/>
              <a:t>.</a:t>
            </a:r>
            <a:endParaRPr lang="de-DE" altLang="de-DE" dirty="0" smtClean="0"/>
          </a:p>
          <a:p>
            <a:endParaRPr lang="de-DE" altLang="de-DE" dirty="0" smtClean="0"/>
          </a:p>
        </p:txBody>
      </p:sp>
      <p:sp>
        <p:nvSpPr>
          <p:cNvPr id="501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6003D1-1BC6-4A8D-B369-D2863E6CC8A3}" type="slidenum">
              <a:rPr lang="de-DE" altLang="de-DE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88499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e-DE" smtClean="0"/>
          </a:p>
        </p:txBody>
      </p:sp>
      <p:sp>
        <p:nvSpPr>
          <p:cNvPr id="6042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566779-6761-458A-9C73-0C8F8F777396}" type="slidenum">
              <a:rPr lang="de-DE" altLang="de-DE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1699600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de-DE" sz="1200" dirty="0" smtClean="0">
                <a:ea typeface="MS PGothic"/>
                <a:cs typeface="MS PGothic"/>
              </a:rPr>
              <a:t>Eozän / Oligozän</a:t>
            </a:r>
          </a:p>
          <a:p>
            <a:pPr>
              <a:buFont typeface="Arial" charset="0"/>
              <a:buChar char="•"/>
              <a:defRPr/>
            </a:pPr>
            <a:r>
              <a:rPr lang="de-DE" sz="1200" dirty="0" smtClean="0">
                <a:ea typeface="MS PGothic"/>
                <a:cs typeface="MS PGothic"/>
              </a:rPr>
              <a:t> Blättertone (mittlere Unterkreide) </a:t>
            </a:r>
          </a:p>
          <a:p>
            <a:pPr>
              <a:buFont typeface="Arial" charset="0"/>
              <a:buChar char="•"/>
              <a:defRPr/>
            </a:pPr>
            <a:r>
              <a:rPr lang="de-DE" sz="1200" dirty="0" smtClean="0">
                <a:ea typeface="MS PGothic"/>
                <a:cs typeface="MS PGothic"/>
              </a:rPr>
              <a:t> </a:t>
            </a:r>
            <a:r>
              <a:rPr lang="de-DE" sz="1200" dirty="0" err="1" smtClean="0">
                <a:ea typeface="MS PGothic"/>
                <a:cs typeface="MS PGothic"/>
              </a:rPr>
              <a:t>Wealden</a:t>
            </a:r>
            <a:r>
              <a:rPr lang="de-DE" sz="1200" dirty="0" smtClean="0">
                <a:ea typeface="MS PGothic"/>
                <a:cs typeface="MS PGothic"/>
              </a:rPr>
              <a:t> (Grenze Jura / Kreide) </a:t>
            </a:r>
          </a:p>
          <a:p>
            <a:pPr>
              <a:buFont typeface="Arial" charset="0"/>
              <a:buChar char="•"/>
              <a:defRPr/>
            </a:pPr>
            <a:r>
              <a:rPr lang="de-DE" sz="1200" dirty="0" smtClean="0">
                <a:ea typeface="MS PGothic"/>
                <a:cs typeface="MS PGothic"/>
              </a:rPr>
              <a:t> </a:t>
            </a:r>
            <a:r>
              <a:rPr lang="de-DE" sz="1200" dirty="0" err="1" smtClean="0">
                <a:ea typeface="MS PGothic"/>
                <a:cs typeface="MS PGothic"/>
              </a:rPr>
              <a:t>Opalinuston</a:t>
            </a:r>
            <a:r>
              <a:rPr lang="de-DE" sz="1200" dirty="0" smtClean="0">
                <a:ea typeface="MS PGothic"/>
                <a:cs typeface="MS PGothic"/>
              </a:rPr>
              <a:t> (Unterjura) </a:t>
            </a:r>
          </a:p>
          <a:p>
            <a:pPr>
              <a:buFont typeface="Arial" charset="0"/>
              <a:buChar char="•"/>
              <a:defRPr/>
            </a:pPr>
            <a:r>
              <a:rPr lang="de-DE" sz="1200" dirty="0" smtClean="0">
                <a:ea typeface="MS PGothic"/>
                <a:cs typeface="MS PGothic"/>
              </a:rPr>
              <a:t> </a:t>
            </a:r>
            <a:r>
              <a:rPr lang="de-DE" sz="1200" dirty="0" err="1" smtClean="0">
                <a:ea typeface="MS PGothic"/>
                <a:cs typeface="MS PGothic"/>
              </a:rPr>
              <a:t>Posidonienschiefer</a:t>
            </a:r>
            <a:r>
              <a:rPr lang="de-DE" sz="1200" dirty="0" smtClean="0">
                <a:ea typeface="MS PGothic"/>
                <a:cs typeface="MS PGothic"/>
              </a:rPr>
              <a:t> (Unterjura)</a:t>
            </a:r>
          </a:p>
          <a:p>
            <a:pPr>
              <a:buFont typeface="Arial" charset="0"/>
              <a:buChar char="•"/>
              <a:defRPr/>
            </a:pPr>
            <a:r>
              <a:rPr lang="de-DE" sz="1200" dirty="0" smtClean="0">
                <a:ea typeface="MS PGothic"/>
                <a:cs typeface="MS PGothic"/>
              </a:rPr>
              <a:t> Zechstein (Stinkkalke) </a:t>
            </a:r>
          </a:p>
          <a:p>
            <a:pPr>
              <a:buFont typeface="Arial" charset="0"/>
              <a:buChar char="•"/>
              <a:defRPr/>
            </a:pPr>
            <a:r>
              <a:rPr lang="de-DE" sz="1200" dirty="0" smtClean="0">
                <a:ea typeface="MS PGothic"/>
                <a:cs typeface="MS PGothic"/>
              </a:rPr>
              <a:t> </a:t>
            </a:r>
            <a:r>
              <a:rPr lang="de-DE" sz="1200" dirty="0" err="1" smtClean="0">
                <a:ea typeface="MS PGothic"/>
                <a:cs typeface="MS PGothic"/>
              </a:rPr>
              <a:t>Permo</a:t>
            </a:r>
            <a:r>
              <a:rPr lang="de-DE" sz="1200" dirty="0" smtClean="0">
                <a:ea typeface="MS PGothic"/>
                <a:cs typeface="MS PGothic"/>
              </a:rPr>
              <a:t>-Karbon Süddeutschlands</a:t>
            </a:r>
          </a:p>
          <a:p>
            <a:pPr>
              <a:buFont typeface="Arial" charset="0"/>
              <a:buChar char="•"/>
              <a:defRPr/>
            </a:pPr>
            <a:r>
              <a:rPr lang="de-DE" sz="1200" dirty="0" smtClean="0">
                <a:ea typeface="MS PGothic"/>
                <a:cs typeface="MS PGothic"/>
              </a:rPr>
              <a:t> Alaun- und Kulm-/Kohlenkalkschiefer (Unterkarbon) </a:t>
            </a:r>
          </a:p>
          <a:p>
            <a:pPr>
              <a:buFont typeface="Arial" charset="0"/>
              <a:buChar char="•"/>
              <a:defRPr/>
            </a:pPr>
            <a:r>
              <a:rPr lang="de-DE" sz="1200" dirty="0" smtClean="0">
                <a:ea typeface="MS PGothic"/>
                <a:cs typeface="MS PGothic"/>
              </a:rPr>
              <a:t> </a:t>
            </a:r>
            <a:r>
              <a:rPr lang="de-DE" sz="1200" dirty="0" err="1" smtClean="0">
                <a:ea typeface="MS PGothic"/>
                <a:cs typeface="MS PGothic"/>
              </a:rPr>
              <a:t>Wissenbachschiefer</a:t>
            </a:r>
            <a:r>
              <a:rPr lang="de-DE" sz="1200" dirty="0" smtClean="0">
                <a:ea typeface="MS PGothic"/>
                <a:cs typeface="MS PGothic"/>
              </a:rPr>
              <a:t> (Mitteldevon) </a:t>
            </a:r>
          </a:p>
          <a:p>
            <a:pPr>
              <a:buFont typeface="Arial" charset="0"/>
              <a:buChar char="•"/>
              <a:defRPr/>
            </a:pPr>
            <a:r>
              <a:rPr lang="de-DE" sz="1200" dirty="0" smtClean="0">
                <a:ea typeface="MS PGothic"/>
                <a:cs typeface="MS PGothic"/>
              </a:rPr>
              <a:t> </a:t>
            </a:r>
            <a:r>
              <a:rPr lang="de-DE" sz="1200" dirty="0" err="1" smtClean="0">
                <a:ea typeface="MS PGothic"/>
                <a:cs typeface="MS PGothic"/>
              </a:rPr>
              <a:t>Graptolitenschiefer</a:t>
            </a:r>
            <a:r>
              <a:rPr lang="de-DE" sz="1200" dirty="0" smtClean="0">
                <a:ea typeface="MS PGothic"/>
                <a:cs typeface="MS PGothic"/>
              </a:rPr>
              <a:t> (Silur / Devon)</a:t>
            </a:r>
          </a:p>
          <a:p>
            <a:pPr>
              <a:defRPr/>
            </a:pPr>
            <a:endParaRPr lang="de-DE" dirty="0" smtClean="0"/>
          </a:p>
          <a:p>
            <a:pPr marL="174605" indent="-174605">
              <a:spcAft>
                <a:spcPct val="30000"/>
              </a:spcAft>
              <a:defRPr/>
            </a:pPr>
            <a:r>
              <a:rPr lang="de-DE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Approach</a:t>
            </a:r>
          </a:p>
          <a:p>
            <a:pPr marL="174605" indent="-174605">
              <a:spcAft>
                <a:spcPct val="30000"/>
              </a:spcAft>
              <a:defRPr/>
            </a:pPr>
            <a:endParaRPr lang="de-DE" sz="1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  <a:p>
            <a:pPr marL="174605" indent="-174605">
              <a:spcAft>
                <a:spcPct val="30000"/>
              </a:spcAft>
              <a:buFont typeface="Arial" pitchFamily="34" charset="0"/>
              <a:buChar char="•"/>
              <a:defRPr/>
            </a:pPr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Checking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data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available</a:t>
            </a:r>
            <a:endPara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  <a:p>
            <a:pPr marL="174605" indent="-174605">
              <a:spcAft>
                <a:spcPct val="30000"/>
              </a:spcAft>
              <a:buFont typeface="Arial" pitchFamily="34" charset="0"/>
              <a:buChar char="•"/>
              <a:defRPr/>
            </a:pP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Definition of </a:t>
            </a:r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target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 </a:t>
            </a:r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horizons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 </a:t>
            </a:r>
            <a:r>
              <a:rPr lang="de-DE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a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nd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priority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areas</a:t>
            </a:r>
            <a:endPara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  <a:p>
            <a:pPr marL="174605" indent="-174605">
              <a:spcAft>
                <a:spcPct val="30000"/>
              </a:spcAft>
              <a:buFont typeface="Arial" pitchFamily="34" charset="0"/>
              <a:buChar char="•"/>
              <a:defRPr/>
            </a:pPr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Charakterizing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of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clay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rocks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 (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Geochemics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, Clay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mineralogy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,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Sedimentology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,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Stratigraphy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) </a:t>
            </a:r>
          </a:p>
          <a:p>
            <a:pPr marL="174605" indent="-174605">
              <a:spcAft>
                <a:spcPct val="30000"/>
              </a:spcAft>
              <a:buFont typeface="Arial" pitchFamily="34" charset="0"/>
              <a:buChar char="•"/>
              <a:defRPr/>
            </a:pPr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Estimation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 of </a:t>
            </a:r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resources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/>
            </a:r>
            <a:b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</a:br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volumetric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 </a:t>
            </a:r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approach</a:t>
            </a:r>
            <a:endParaRPr lang="de-D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u="sng" dirty="0" err="1" smtClean="0"/>
              <a:t>Corg</a:t>
            </a:r>
            <a:r>
              <a:rPr lang="de-DE" u="sng" dirty="0" smtClean="0"/>
              <a:t> &gt; 2%, hohe HI-Werte</a:t>
            </a:r>
            <a:r>
              <a:rPr lang="de-DE" dirty="0" smtClean="0"/>
              <a:t>; plus:</a:t>
            </a:r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b="1" dirty="0" smtClean="0"/>
              <a:t>HI – Hydrogen Index</a:t>
            </a:r>
            <a:endParaRPr lang="de-DE" dirty="0" smtClean="0"/>
          </a:p>
          <a:p>
            <a:pPr>
              <a:defRPr/>
            </a:pPr>
            <a:r>
              <a:rPr lang="de-DE" dirty="0" smtClean="0"/>
              <a:t>HI </a:t>
            </a:r>
            <a:r>
              <a:rPr lang="de-DE" dirty="0" err="1" smtClean="0"/>
              <a:t>is</a:t>
            </a:r>
            <a:r>
              <a:rPr lang="de-DE" dirty="0" smtClean="0"/>
              <a:t> an </a:t>
            </a:r>
            <a:r>
              <a:rPr lang="de-DE" dirty="0" err="1" smtClean="0"/>
              <a:t>abbreviation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Hydrogen Index </a:t>
            </a:r>
            <a:r>
              <a:rPr lang="de-DE" dirty="0" err="1" smtClean="0"/>
              <a:t>usual</a:t>
            </a:r>
            <a:r>
              <a:rPr lang="de-DE" dirty="0" smtClean="0"/>
              <a:t> in </a:t>
            </a:r>
            <a:r>
              <a:rPr lang="de-DE" dirty="0" err="1" smtClean="0"/>
              <a:t>organid</a:t>
            </a:r>
            <a:r>
              <a:rPr lang="de-DE" dirty="0" smtClean="0"/>
              <a:t> </a:t>
            </a:r>
            <a:r>
              <a:rPr lang="de-DE" dirty="0" err="1" smtClean="0"/>
              <a:t>geochemics</a:t>
            </a:r>
            <a:r>
              <a:rPr lang="de-DE" dirty="0" smtClean="0"/>
              <a:t>/</a:t>
            </a:r>
            <a:r>
              <a:rPr lang="de-DE" dirty="0" err="1" smtClean="0"/>
              <a:t>oil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geology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in </a:t>
            </a:r>
            <a:r>
              <a:rPr lang="de-DE" dirty="0" err="1" smtClean="0"/>
              <a:t>proportion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hydrogen </a:t>
            </a:r>
            <a:r>
              <a:rPr lang="de-DE" dirty="0" err="1" smtClean="0"/>
              <a:t>content</a:t>
            </a:r>
            <a:r>
              <a:rPr lang="de-DE" dirty="0" smtClean="0"/>
              <a:t> of </a:t>
            </a:r>
            <a:r>
              <a:rPr lang="de-DE" dirty="0" err="1" smtClean="0"/>
              <a:t>Kerogens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organic</a:t>
            </a:r>
            <a:r>
              <a:rPr lang="de-DE" dirty="0" smtClean="0"/>
              <a:t> material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contained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rock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develop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oil</a:t>
            </a:r>
            <a:r>
              <a:rPr lang="de-DE" baseline="0" dirty="0" smtClean="0"/>
              <a:t> and gas</a:t>
            </a:r>
            <a:r>
              <a:rPr lang="de-DE" dirty="0" smtClean="0"/>
              <a:t>. The </a:t>
            </a:r>
            <a:r>
              <a:rPr lang="de-DE" dirty="0" err="1" smtClean="0"/>
              <a:t>greater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HI,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greater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potential of </a:t>
            </a:r>
            <a:r>
              <a:rPr lang="de-DE" dirty="0" err="1" smtClean="0"/>
              <a:t>developing</a:t>
            </a:r>
            <a:r>
              <a:rPr lang="de-DE" dirty="0" smtClean="0"/>
              <a:t> </a:t>
            </a:r>
            <a:r>
              <a:rPr lang="de-DE" dirty="0" err="1" smtClean="0"/>
              <a:t>hydrocarbon</a:t>
            </a:r>
            <a:r>
              <a:rPr lang="de-DE" dirty="0" smtClean="0"/>
              <a:t>. High HI-</a:t>
            </a:r>
            <a:r>
              <a:rPr lang="de-DE" dirty="0" err="1" smtClean="0"/>
              <a:t>values</a:t>
            </a:r>
            <a:r>
              <a:rPr lang="de-DE" dirty="0" smtClean="0"/>
              <a:t> </a:t>
            </a:r>
            <a:r>
              <a:rPr lang="de-DE" dirty="0" err="1" smtClean="0"/>
              <a:t>therefore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indicate</a:t>
            </a:r>
            <a:r>
              <a:rPr lang="de-DE" baseline="0" dirty="0" smtClean="0"/>
              <a:t> „</a:t>
            </a:r>
            <a:r>
              <a:rPr lang="de-DE" baseline="0" dirty="0" err="1" smtClean="0"/>
              <a:t>good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oil</a:t>
            </a:r>
            <a:r>
              <a:rPr lang="de-DE" baseline="0" dirty="0" smtClean="0"/>
              <a:t>-</a:t>
            </a:r>
            <a:r>
              <a:rPr lang="de-DE" baseline="0" dirty="0" err="1" smtClean="0"/>
              <a:t>bedrock</a:t>
            </a:r>
            <a:r>
              <a:rPr lang="de-DE" dirty="0" smtClean="0"/>
              <a:t>. </a:t>
            </a:r>
          </a:p>
          <a:p>
            <a:pPr>
              <a:defRPr/>
            </a:pPr>
            <a:r>
              <a:rPr lang="de-DE" dirty="0" smtClean="0"/>
              <a:t>In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estimation</a:t>
            </a:r>
            <a:r>
              <a:rPr lang="de-DE" dirty="0" smtClean="0"/>
              <a:t> of </a:t>
            </a:r>
            <a:r>
              <a:rPr lang="de-DE" dirty="0" err="1" smtClean="0"/>
              <a:t>shale</a:t>
            </a:r>
            <a:r>
              <a:rPr lang="de-DE" dirty="0" smtClean="0"/>
              <a:t> gas potential,</a:t>
            </a:r>
            <a:r>
              <a:rPr lang="de-DE" baseline="0" dirty="0" smtClean="0"/>
              <a:t> HI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regarded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general</a:t>
            </a:r>
            <a:r>
              <a:rPr lang="de-DE" baseline="0" dirty="0" smtClean="0"/>
              <a:t>, qualitative </a:t>
            </a:r>
            <a:r>
              <a:rPr lang="de-DE" baseline="0" dirty="0" err="1" smtClean="0"/>
              <a:t>criterion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selecting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bedrock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surveyed</a:t>
            </a:r>
            <a:r>
              <a:rPr lang="de-DE" baseline="0" dirty="0" smtClean="0"/>
              <a:t>. </a:t>
            </a:r>
            <a:r>
              <a:rPr lang="de-DE" dirty="0" smtClean="0"/>
              <a:t> </a:t>
            </a:r>
          </a:p>
          <a:p>
            <a:pPr>
              <a:defRPr/>
            </a:pPr>
            <a:r>
              <a:rPr lang="de-DE" dirty="0" smtClean="0"/>
              <a:t> </a:t>
            </a:r>
          </a:p>
          <a:p>
            <a:pPr>
              <a:defRPr/>
            </a:pPr>
            <a:r>
              <a:rPr lang="de-DE" b="1" dirty="0" smtClean="0"/>
              <a:t>Details:</a:t>
            </a:r>
            <a:endParaRPr lang="de-DE" dirty="0" smtClean="0"/>
          </a:p>
          <a:p>
            <a:pPr>
              <a:defRPr/>
            </a:pPr>
            <a:r>
              <a:rPr lang="de-DE" dirty="0" smtClean="0"/>
              <a:t>The HI of a rock </a:t>
            </a:r>
            <a:r>
              <a:rPr lang="de-DE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defined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aid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dirty="0" smtClean="0"/>
              <a:t>„Rock-</a:t>
            </a:r>
            <a:r>
              <a:rPr lang="de-DE" dirty="0" err="1" smtClean="0"/>
              <a:t>Eval</a:t>
            </a:r>
            <a:r>
              <a:rPr lang="de-DE" dirty="0" smtClean="0"/>
              <a:t>-Analyse“ – a Pyrolyse-</a:t>
            </a:r>
            <a:r>
              <a:rPr lang="de-DE" dirty="0" err="1" smtClean="0"/>
              <a:t>process</a:t>
            </a:r>
            <a:r>
              <a:rPr lang="de-DE" dirty="0" smtClean="0"/>
              <a:t>.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standard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process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hydrocarbon</a:t>
            </a:r>
            <a:r>
              <a:rPr lang="de-DE" baseline="0" dirty="0" smtClean="0"/>
              <a:t>-</a:t>
            </a:r>
            <a:r>
              <a:rPr lang="de-DE" baseline="0" dirty="0" err="1" smtClean="0"/>
              <a:t>industry</a:t>
            </a:r>
            <a:r>
              <a:rPr lang="de-DE" baseline="0" dirty="0" smtClean="0"/>
              <a:t>.</a:t>
            </a:r>
            <a:endParaRPr lang="de-DE" dirty="0" smtClean="0"/>
          </a:p>
          <a:p>
            <a:pPr>
              <a:defRPr/>
            </a:pPr>
            <a:r>
              <a:rPr lang="de-DE" dirty="0" smtClean="0"/>
              <a:t>                HI  =  S2 (mg </a:t>
            </a:r>
            <a:r>
              <a:rPr lang="de-DE" dirty="0" err="1" smtClean="0"/>
              <a:t>hydrocarbons</a:t>
            </a:r>
            <a:r>
              <a:rPr lang="de-DE" dirty="0" smtClean="0"/>
              <a:t>) / TOC (g </a:t>
            </a:r>
            <a:r>
              <a:rPr lang="de-DE" dirty="0" err="1" smtClean="0"/>
              <a:t>organic</a:t>
            </a:r>
            <a:r>
              <a:rPr lang="de-DE" dirty="0" smtClean="0"/>
              <a:t> </a:t>
            </a:r>
            <a:r>
              <a:rPr lang="de-DE" dirty="0" err="1" smtClean="0"/>
              <a:t>carbon</a:t>
            </a:r>
            <a:r>
              <a:rPr lang="de-DE" dirty="0" smtClean="0"/>
              <a:t>) [mg HC/g </a:t>
            </a:r>
            <a:r>
              <a:rPr lang="de-DE" dirty="0" err="1" smtClean="0"/>
              <a:t>C</a:t>
            </a:r>
            <a:r>
              <a:rPr lang="de-DE" baseline="-25000" dirty="0" err="1" smtClean="0"/>
              <a:t>org</a:t>
            </a:r>
            <a:r>
              <a:rPr lang="de-DE" dirty="0" smtClean="0"/>
              <a:t>]</a:t>
            </a:r>
            <a:br>
              <a:rPr lang="de-DE" dirty="0" smtClean="0"/>
            </a:br>
            <a:r>
              <a:rPr lang="de-DE" dirty="0" smtClean="0"/>
              <a:t>S2 </a:t>
            </a:r>
            <a:r>
              <a:rPr lang="de-DE" dirty="0" err="1" smtClean="0"/>
              <a:t>indicates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quantity</a:t>
            </a:r>
            <a:r>
              <a:rPr lang="de-DE" dirty="0" smtClean="0"/>
              <a:t> of </a:t>
            </a:r>
            <a:r>
              <a:rPr lang="de-DE" dirty="0" err="1" smtClean="0"/>
              <a:t>hydrocarbon</a:t>
            </a:r>
            <a:r>
              <a:rPr lang="de-DE" dirty="0" smtClean="0"/>
              <a:t> </a:t>
            </a:r>
            <a:r>
              <a:rPr lang="de-DE" dirty="0" err="1" smtClean="0"/>
              <a:t>released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sample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Rock </a:t>
            </a:r>
            <a:r>
              <a:rPr lang="de-DE" dirty="0" err="1" smtClean="0"/>
              <a:t>Eval</a:t>
            </a:r>
            <a:r>
              <a:rPr lang="de-DE" dirty="0" smtClean="0"/>
              <a:t>-Pyrolyse. </a:t>
            </a:r>
            <a:r>
              <a:rPr lang="de-DE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corresponds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hydrocarbons</a:t>
            </a:r>
            <a:r>
              <a:rPr lang="de-DE" baseline="0" dirty="0" smtClean="0"/>
              <a:t> still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released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respective</a:t>
            </a:r>
            <a:r>
              <a:rPr lang="de-DE" baseline="0" dirty="0" smtClean="0"/>
              <a:t> rock. </a:t>
            </a:r>
            <a:endParaRPr lang="de-DE" dirty="0" smtClean="0"/>
          </a:p>
          <a:p>
            <a:pPr>
              <a:defRPr/>
            </a:pPr>
            <a:r>
              <a:rPr lang="de-DE" dirty="0" smtClean="0"/>
              <a:t>Statements </a:t>
            </a:r>
            <a:r>
              <a:rPr lang="de-DE" dirty="0" err="1" smtClean="0"/>
              <a:t>made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aid</a:t>
            </a:r>
            <a:r>
              <a:rPr lang="de-DE" dirty="0" smtClean="0"/>
              <a:t> of HI,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compated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those</a:t>
            </a:r>
            <a:r>
              <a:rPr lang="de-DE" dirty="0" smtClean="0"/>
              <a:t> of </a:t>
            </a:r>
            <a:r>
              <a:rPr lang="de-DE" dirty="0" err="1" smtClean="0"/>
              <a:t>elementary</a:t>
            </a:r>
            <a:r>
              <a:rPr lang="de-DE" dirty="0" smtClean="0"/>
              <a:t> </a:t>
            </a:r>
            <a:r>
              <a:rPr lang="de-DE" dirty="0" err="1" smtClean="0"/>
              <a:t>analytics</a:t>
            </a:r>
            <a:r>
              <a:rPr lang="de-DE" dirty="0" smtClean="0"/>
              <a:t> (</a:t>
            </a:r>
            <a:r>
              <a:rPr lang="de-DE" dirty="0" err="1" smtClean="0"/>
              <a:t>relation</a:t>
            </a:r>
            <a:r>
              <a:rPr lang="de-DE" dirty="0" smtClean="0"/>
              <a:t> of hydrogen/</a:t>
            </a:r>
            <a:r>
              <a:rPr lang="de-DE" dirty="0" err="1" smtClean="0"/>
              <a:t>carbon</a:t>
            </a:r>
            <a:r>
              <a:rPr lang="de-DE" dirty="0" smtClean="0"/>
              <a:t>).</a:t>
            </a:r>
            <a:br>
              <a:rPr lang="de-DE" dirty="0" smtClean="0"/>
            </a:b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permits</a:t>
            </a:r>
            <a:r>
              <a:rPr lang="de-DE" dirty="0" smtClean="0"/>
              <a:t> e.g. a </a:t>
            </a:r>
            <a:r>
              <a:rPr lang="de-DE" dirty="0" err="1" smtClean="0"/>
              <a:t>classification</a:t>
            </a:r>
            <a:r>
              <a:rPr lang="de-DE" dirty="0" smtClean="0"/>
              <a:t> of </a:t>
            </a:r>
            <a:r>
              <a:rPr lang="de-DE" dirty="0" err="1" smtClean="0"/>
              <a:t>Kerogen-types</a:t>
            </a:r>
            <a:r>
              <a:rPr lang="de-DE" dirty="0" smtClean="0"/>
              <a:t> </a:t>
            </a:r>
            <a:r>
              <a:rPr lang="de-DE" dirty="0" err="1" smtClean="0"/>
              <a:t>depending</a:t>
            </a:r>
            <a:r>
              <a:rPr lang="de-DE" dirty="0" smtClean="0"/>
              <a:t> on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gas/</a:t>
            </a:r>
            <a:r>
              <a:rPr lang="de-DE" dirty="0" err="1" smtClean="0"/>
              <a:t>oil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occurence</a:t>
            </a:r>
            <a:r>
              <a:rPr lang="de-DE" baseline="0" dirty="0" smtClean="0"/>
              <a:t>.</a:t>
            </a:r>
            <a:r>
              <a:rPr lang="de-DE" dirty="0" smtClean="0"/>
              <a:t> The </a:t>
            </a:r>
            <a:r>
              <a:rPr lang="de-DE" dirty="0" err="1" smtClean="0"/>
              <a:t>greater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HI (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hydrogen per </a:t>
            </a:r>
            <a:r>
              <a:rPr lang="de-DE" dirty="0" err="1" smtClean="0"/>
              <a:t>carbon</a:t>
            </a:r>
            <a:r>
              <a:rPr lang="de-DE" dirty="0" smtClean="0"/>
              <a:t>),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oil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develop</a:t>
            </a:r>
            <a:r>
              <a:rPr lang="de-DE" baseline="0" dirty="0" smtClean="0"/>
              <a:t>. High HI-</a:t>
            </a:r>
            <a:r>
              <a:rPr lang="de-DE" baseline="0" dirty="0" err="1" smtClean="0"/>
              <a:t>values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depend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resp. </a:t>
            </a:r>
            <a:r>
              <a:rPr lang="de-DE" baseline="0" dirty="0" err="1" smtClean="0"/>
              <a:t>Kerogen</a:t>
            </a:r>
            <a:r>
              <a:rPr lang="de-DE" baseline="0" dirty="0" smtClean="0"/>
              <a:t>-type and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thermal </a:t>
            </a:r>
            <a:r>
              <a:rPr lang="de-DE" baseline="0" dirty="0" err="1" smtClean="0"/>
              <a:t>maturity</a:t>
            </a:r>
            <a:r>
              <a:rPr lang="de-DE" baseline="0" dirty="0" smtClean="0"/>
              <a:t>. Values of &gt;400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type 2 </a:t>
            </a:r>
            <a:r>
              <a:rPr lang="de-DE" baseline="0" dirty="0" err="1" smtClean="0"/>
              <a:t>Kerogens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instance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high</a:t>
            </a:r>
            <a:r>
              <a:rPr lang="de-DE" baseline="0" dirty="0" smtClean="0"/>
              <a:t>. 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graphic</a:t>
            </a:r>
            <a:r>
              <a:rPr lang="de-DE" dirty="0" smtClean="0"/>
              <a:t> </a:t>
            </a:r>
            <a:r>
              <a:rPr lang="de-DE" dirty="0" err="1" smtClean="0"/>
              <a:t>evaluation</a:t>
            </a:r>
            <a:r>
              <a:rPr lang="de-DE" dirty="0" smtClean="0"/>
              <a:t> pseudo-van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Krevelen-diagrams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used</a:t>
            </a:r>
            <a:r>
              <a:rPr lang="de-DE" baseline="0" dirty="0" smtClean="0"/>
              <a:t> (HI versus OI; Oxygen Index). </a:t>
            </a:r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original van </a:t>
            </a:r>
            <a:r>
              <a:rPr lang="de-DE" dirty="0" err="1" smtClean="0"/>
              <a:t>Krevelen-Diagrams</a:t>
            </a:r>
            <a:r>
              <a:rPr lang="de-DE" dirty="0" smtClean="0"/>
              <a:t> H/C and H/O </a:t>
            </a:r>
            <a:r>
              <a:rPr lang="de-DE" dirty="0" err="1" smtClean="0"/>
              <a:t>relations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shown</a:t>
            </a:r>
            <a:r>
              <a:rPr lang="de-DE" dirty="0" smtClean="0"/>
              <a:t>.</a:t>
            </a:r>
          </a:p>
          <a:p>
            <a:pPr>
              <a:defRPr/>
            </a:pPr>
            <a:r>
              <a:rPr lang="de-DE" dirty="0" smtClean="0"/>
              <a:t> </a:t>
            </a:r>
          </a:p>
          <a:p>
            <a:pPr>
              <a:defRPr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xmlns="" val="221156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de-DE" altLang="de-DE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de-DE" altLang="de-DE" dirty="0" err="1" smtClean="0">
                <a:latin typeface="Arial" charset="0"/>
                <a:ea typeface="MS PGothic" pitchFamily="34" charset="-128"/>
                <a:cs typeface="Arial" charset="0"/>
              </a:rPr>
              <a:t>Formations</a:t>
            </a:r>
            <a:r>
              <a:rPr lang="de-DE" altLang="de-DE" dirty="0" smtClean="0">
                <a:latin typeface="Arial" charset="0"/>
                <a:ea typeface="MS PGothic" pitchFamily="34" charset="-128"/>
                <a:cs typeface="Arial" charset="0"/>
              </a:rPr>
              <a:t>: </a:t>
            </a:r>
            <a:r>
              <a:rPr lang="de-DE" altLang="de-DE" dirty="0" err="1" smtClean="0">
                <a:latin typeface="Arial" charset="0"/>
                <a:ea typeface="MS PGothic" pitchFamily="34" charset="-128"/>
                <a:cs typeface="Arial" charset="0"/>
              </a:rPr>
              <a:t>Creataceous</a:t>
            </a:r>
            <a:r>
              <a:rPr lang="de-DE" altLang="de-DE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de-DE" altLang="de-DE" dirty="0" err="1" smtClean="0">
                <a:latin typeface="Arial" charset="0"/>
                <a:ea typeface="MS PGothic" pitchFamily="34" charset="-128"/>
                <a:cs typeface="Arial" charset="0"/>
              </a:rPr>
              <a:t>Wealden</a:t>
            </a:r>
            <a:r>
              <a:rPr lang="de-DE" altLang="de-DE" dirty="0" smtClean="0">
                <a:latin typeface="Arial" charset="0"/>
                <a:ea typeface="MS PGothic" pitchFamily="34" charset="-128"/>
                <a:cs typeface="Arial" charset="0"/>
              </a:rPr>
              <a:t>; </a:t>
            </a:r>
            <a:r>
              <a:rPr lang="de-DE" altLang="de-DE" dirty="0" err="1" smtClean="0">
                <a:latin typeface="Arial" charset="0"/>
                <a:ea typeface="MS PGothic" pitchFamily="34" charset="-128"/>
                <a:cs typeface="Arial" charset="0"/>
              </a:rPr>
              <a:t>Jurassic</a:t>
            </a:r>
            <a:r>
              <a:rPr lang="de-DE" altLang="de-DE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de-DE" altLang="de-DE" dirty="0" err="1" smtClean="0">
                <a:latin typeface="Arial" charset="0"/>
                <a:ea typeface="MS PGothic" pitchFamily="34" charset="-128"/>
                <a:cs typeface="Arial" charset="0"/>
              </a:rPr>
              <a:t>Posidonia</a:t>
            </a:r>
            <a:r>
              <a:rPr lang="de-DE" altLang="de-DE" dirty="0" smtClean="0">
                <a:latin typeface="Arial" charset="0"/>
                <a:ea typeface="MS PGothic" pitchFamily="34" charset="-128"/>
                <a:cs typeface="Arial" charset="0"/>
              </a:rPr>
              <a:t>; </a:t>
            </a:r>
            <a:r>
              <a:rPr lang="de-DE" altLang="de-DE" dirty="0" err="1" smtClean="0">
                <a:latin typeface="Arial" charset="0"/>
                <a:ea typeface="MS PGothic" pitchFamily="34" charset="-128"/>
                <a:cs typeface="Arial" charset="0"/>
              </a:rPr>
              <a:t>Lower</a:t>
            </a:r>
            <a:r>
              <a:rPr lang="de-DE" altLang="de-DE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de-DE" altLang="de-DE" dirty="0" err="1" smtClean="0">
                <a:latin typeface="Arial" charset="0"/>
                <a:ea typeface="MS PGothic" pitchFamily="34" charset="-128"/>
                <a:cs typeface="Arial" charset="0"/>
              </a:rPr>
              <a:t>Carboniferous</a:t>
            </a:r>
            <a:r>
              <a:rPr lang="de-DE" altLang="de-DE" dirty="0" smtClean="0">
                <a:latin typeface="Arial" charset="0"/>
                <a:ea typeface="MS PGothic" pitchFamily="34" charset="-128"/>
                <a:cs typeface="Arial" charset="0"/>
              </a:rPr>
              <a:t> „Alaun-</a:t>
            </a:r>
            <a:r>
              <a:rPr lang="de-DE" altLang="de-DE" dirty="0" err="1" smtClean="0">
                <a:latin typeface="Arial" charset="0"/>
                <a:ea typeface="MS PGothic" pitchFamily="34" charset="-128"/>
                <a:cs typeface="Arial" charset="0"/>
              </a:rPr>
              <a:t>Shales</a:t>
            </a:r>
            <a:r>
              <a:rPr lang="de-DE" altLang="de-DE" dirty="0" smtClean="0">
                <a:latin typeface="Arial" charset="0"/>
                <a:ea typeface="MS PGothic" pitchFamily="34" charset="-128"/>
                <a:cs typeface="Arial" charset="0"/>
              </a:rPr>
              <a:t>“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de-DE" altLang="de-DE" dirty="0" smtClean="0">
                <a:latin typeface="Arial" charset="0"/>
                <a:ea typeface="MS PGothic" pitchFamily="34" charset="-128"/>
                <a:cs typeface="Arial" charset="0"/>
              </a:rPr>
              <a:t> Sehr lückenhafte Datenlage im NW, vergleichsweise gute Datenlage im NE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dirty="0" smtClean="0">
                <a:ea typeface="MS PGothic" pitchFamily="34" charset="-128"/>
                <a:cs typeface="Arial" charset="0"/>
              </a:rPr>
              <a:t>-</a:t>
            </a:r>
          </a:p>
          <a:p>
            <a:pPr eaLnBrk="1" hangingPunct="1">
              <a:spcBef>
                <a:spcPct val="0"/>
              </a:spcBef>
            </a:pPr>
            <a:r>
              <a:rPr lang="en-US" altLang="de-DE" dirty="0" err="1" smtClean="0">
                <a:solidFill>
                  <a:srgbClr val="003399"/>
                </a:solidFill>
                <a:ea typeface="MS PGothic" pitchFamily="34" charset="-128"/>
                <a:cs typeface="Arial" charset="0"/>
              </a:rPr>
              <a:t>tcm</a:t>
            </a:r>
            <a:r>
              <a:rPr lang="en-US" altLang="de-DE" dirty="0" smtClean="0">
                <a:solidFill>
                  <a:srgbClr val="003399"/>
                </a:solidFill>
                <a:ea typeface="MS PGothic" pitchFamily="34" charset="-128"/>
                <a:cs typeface="Arial" charset="0"/>
              </a:rPr>
              <a:t> : </a:t>
            </a:r>
            <a:r>
              <a:rPr lang="en-US" altLang="de-DE" dirty="0" err="1" smtClean="0">
                <a:solidFill>
                  <a:srgbClr val="003399"/>
                </a:solidFill>
                <a:ea typeface="MS PGothic" pitchFamily="34" charset="-128"/>
                <a:cs typeface="Arial" charset="0"/>
              </a:rPr>
              <a:t>engl</a:t>
            </a:r>
            <a:r>
              <a:rPr lang="en-US" altLang="de-DE" dirty="0" smtClean="0">
                <a:solidFill>
                  <a:srgbClr val="003399"/>
                </a:solidFill>
                <a:ea typeface="MS PGothic" pitchFamily="34" charset="-128"/>
                <a:cs typeface="Arial" charset="0"/>
              </a:rPr>
              <a:t>. trillion cubic meter = </a:t>
            </a:r>
            <a:r>
              <a:rPr lang="en-US" altLang="de-DE" dirty="0" err="1" smtClean="0">
                <a:solidFill>
                  <a:srgbClr val="003399"/>
                </a:solidFill>
                <a:ea typeface="MS PGothic" pitchFamily="34" charset="-128"/>
                <a:cs typeface="Arial" charset="0"/>
              </a:rPr>
              <a:t>deutsch</a:t>
            </a:r>
            <a:r>
              <a:rPr lang="en-US" altLang="de-DE" dirty="0" smtClean="0">
                <a:solidFill>
                  <a:srgbClr val="003399"/>
                </a:solidFill>
                <a:ea typeface="MS PGothic" pitchFamily="34" charset="-128"/>
                <a:cs typeface="Arial" charset="0"/>
              </a:rPr>
              <a:t> </a:t>
            </a:r>
            <a:r>
              <a:rPr lang="en-US" altLang="de-DE" dirty="0" err="1" smtClean="0">
                <a:solidFill>
                  <a:srgbClr val="003399"/>
                </a:solidFill>
                <a:ea typeface="MS PGothic" pitchFamily="34" charset="-128"/>
                <a:cs typeface="Arial" charset="0"/>
              </a:rPr>
              <a:t>Billionen</a:t>
            </a:r>
            <a:r>
              <a:rPr lang="en-US" altLang="de-DE" dirty="0" smtClean="0">
                <a:solidFill>
                  <a:srgbClr val="003399"/>
                </a:solidFill>
                <a:ea typeface="MS PGothic" pitchFamily="34" charset="-128"/>
                <a:cs typeface="Arial" charset="0"/>
              </a:rPr>
              <a:t> </a:t>
            </a:r>
            <a:r>
              <a:rPr lang="en-US" altLang="de-DE" dirty="0" err="1" smtClean="0">
                <a:solidFill>
                  <a:srgbClr val="003399"/>
                </a:solidFill>
                <a:ea typeface="MS PGothic" pitchFamily="34" charset="-128"/>
                <a:cs typeface="Arial" charset="0"/>
              </a:rPr>
              <a:t>Kubikmeter</a:t>
            </a:r>
            <a:r>
              <a:rPr lang="en-US" altLang="de-DE" dirty="0" smtClean="0">
                <a:solidFill>
                  <a:srgbClr val="003399"/>
                </a:solidFill>
                <a:ea typeface="MS PGothic" pitchFamily="34" charset="-128"/>
                <a:cs typeface="Arial" charset="0"/>
              </a:rPr>
              <a:t>  </a:t>
            </a:r>
            <a:br>
              <a:rPr lang="en-US" altLang="de-DE" dirty="0" smtClean="0">
                <a:solidFill>
                  <a:srgbClr val="003399"/>
                </a:solidFill>
                <a:ea typeface="MS PGothic" pitchFamily="34" charset="-128"/>
                <a:cs typeface="Arial" charset="0"/>
              </a:rPr>
            </a:br>
            <a:r>
              <a:rPr lang="en-US" altLang="de-DE" dirty="0" smtClean="0">
                <a:solidFill>
                  <a:srgbClr val="003399"/>
                </a:solidFill>
                <a:ea typeface="MS PGothic" pitchFamily="34" charset="-128"/>
                <a:cs typeface="Arial" charset="0"/>
              </a:rPr>
              <a:t>   10^12  cubic meter</a:t>
            </a:r>
          </a:p>
          <a:p>
            <a:pPr eaLnBrk="1" hangingPunct="1">
              <a:spcBef>
                <a:spcPct val="0"/>
              </a:spcBef>
            </a:pPr>
            <a:r>
              <a:rPr lang="en-US" altLang="de-DE" dirty="0" smtClean="0">
                <a:solidFill>
                  <a:srgbClr val="003399"/>
                </a:solidFill>
                <a:ea typeface="MS PGothic" pitchFamily="34" charset="-128"/>
                <a:cs typeface="Arial" charset="0"/>
              </a:rPr>
              <a:t>   1 </a:t>
            </a:r>
            <a:r>
              <a:rPr lang="en-US" altLang="de-DE" dirty="0" err="1" smtClean="0">
                <a:solidFill>
                  <a:srgbClr val="003399"/>
                </a:solidFill>
                <a:ea typeface="MS PGothic" pitchFamily="34" charset="-128"/>
                <a:cs typeface="Arial" charset="0"/>
              </a:rPr>
              <a:t>tcm</a:t>
            </a:r>
            <a:r>
              <a:rPr lang="en-US" altLang="de-DE" dirty="0" smtClean="0">
                <a:solidFill>
                  <a:srgbClr val="003399"/>
                </a:solidFill>
                <a:ea typeface="MS PGothic" pitchFamily="34" charset="-128"/>
                <a:cs typeface="Arial" charset="0"/>
              </a:rPr>
              <a:t> ~ 35 </a:t>
            </a:r>
            <a:r>
              <a:rPr lang="en-US" altLang="de-DE" dirty="0" err="1" smtClean="0">
                <a:solidFill>
                  <a:srgbClr val="003399"/>
                </a:solidFill>
                <a:ea typeface="MS PGothic" pitchFamily="34" charset="-128"/>
                <a:cs typeface="Arial" charset="0"/>
              </a:rPr>
              <a:t>tcf</a:t>
            </a:r>
            <a:endParaRPr lang="en-US" altLang="de-DE" dirty="0" smtClean="0">
              <a:solidFill>
                <a:srgbClr val="003399"/>
              </a:solidFill>
              <a:ea typeface="MS PGothic" pitchFamily="34" charset="-128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de-DE" dirty="0" smtClean="0">
                <a:solidFill>
                  <a:srgbClr val="003399"/>
                </a:solidFill>
                <a:ea typeface="MS PGothic" pitchFamily="34" charset="-128"/>
                <a:cs typeface="Arial" charset="0"/>
              </a:rPr>
              <a:t> 13 </a:t>
            </a:r>
            <a:r>
              <a:rPr lang="en-US" altLang="de-DE" dirty="0" err="1" smtClean="0">
                <a:solidFill>
                  <a:srgbClr val="003399"/>
                </a:solidFill>
                <a:ea typeface="MS PGothic" pitchFamily="34" charset="-128"/>
                <a:cs typeface="Arial" charset="0"/>
              </a:rPr>
              <a:t>tcm</a:t>
            </a:r>
            <a:r>
              <a:rPr lang="en-US" altLang="de-DE" dirty="0" smtClean="0">
                <a:solidFill>
                  <a:srgbClr val="003399"/>
                </a:solidFill>
                <a:ea typeface="MS PGothic" pitchFamily="34" charset="-128"/>
                <a:cs typeface="Arial" charset="0"/>
              </a:rPr>
              <a:t> ~ 459 </a:t>
            </a:r>
            <a:r>
              <a:rPr lang="en-US" altLang="de-DE" dirty="0" err="1" smtClean="0">
                <a:solidFill>
                  <a:srgbClr val="003399"/>
                </a:solidFill>
                <a:ea typeface="MS PGothic" pitchFamily="34" charset="-128"/>
                <a:cs typeface="Arial" charset="0"/>
              </a:rPr>
              <a:t>tcf</a:t>
            </a:r>
            <a:endParaRPr lang="de-DE" altLang="de-DE" dirty="0" smtClean="0">
              <a:ea typeface="MS PGothic" pitchFamily="34" charset="-128"/>
              <a:cs typeface="Arial" charset="0"/>
            </a:endParaRPr>
          </a:p>
        </p:txBody>
      </p:sp>
      <p:sp>
        <p:nvSpPr>
          <p:cNvPr id="645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61C7FF-8D32-4F0A-B3FB-112201F33FD5}" type="slidenum">
              <a:rPr lang="de-DE" altLang="de-DE">
                <a:solidFill>
                  <a:srgbClr val="000000"/>
                </a:solidFill>
              </a:rPr>
              <a:pPr/>
              <a:t>11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810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jpe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jpe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jpe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0405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0825" y="1196752"/>
            <a:ext cx="8642350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0405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0825" y="1196752"/>
            <a:ext cx="8642350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 descr="BGR_pur_cmyk_30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500" y="5481638"/>
            <a:ext cx="1649413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3" descr="GFZ-CD_LogoCMYK_DE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6850" y="5005388"/>
            <a:ext cx="16954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4" descr="18127_UFZ_LOGO_S_DEUTSCH_4C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5900" y="5337175"/>
            <a:ext cx="1693863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0405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0825" y="1196752"/>
            <a:ext cx="8642350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0405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0825" y="1196752"/>
            <a:ext cx="8642350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0405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0825" y="1196752"/>
            <a:ext cx="8642350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807248"/>
            <a:ext cx="8229600" cy="531891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0405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0825" y="1196752"/>
            <a:ext cx="8642350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 descr="18127_UFZ_LOGO_S_DEUTSCH_4C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4113" y="5624513"/>
            <a:ext cx="1941512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3" descr="BGR_pur_cmyk_300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7150" y="5732463"/>
            <a:ext cx="164941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5" descr="GFZ-CD_LogoCMYK_D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5088" y="5568950"/>
            <a:ext cx="13938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074"/>
          <p:cNvSpPr>
            <a:spLocks noChangeShapeType="1"/>
          </p:cNvSpPr>
          <p:nvPr userDrawn="1"/>
        </p:nvSpPr>
        <p:spPr bwMode="auto">
          <a:xfrm>
            <a:off x="5237163" y="657225"/>
            <a:ext cx="4221162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DE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6" name="Line 1074"/>
          <p:cNvSpPr>
            <a:spLocks noChangeShapeType="1"/>
          </p:cNvSpPr>
          <p:nvPr userDrawn="1"/>
        </p:nvSpPr>
        <p:spPr bwMode="auto">
          <a:xfrm>
            <a:off x="-1743075" y="5300663"/>
            <a:ext cx="9572625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de-DE">
              <a:solidFill>
                <a:prstClr val="black"/>
              </a:solidFill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 descr="18127_UFZ_LOGO_S_DEUTSCH_4C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4113" y="5624513"/>
            <a:ext cx="1941512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3" descr="BGR_pur_cmyk_300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7150" y="5732463"/>
            <a:ext cx="164941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5" descr="GFZ-CD_LogoCMYK_D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5088" y="5568950"/>
            <a:ext cx="13938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074"/>
          <p:cNvSpPr>
            <a:spLocks noChangeShapeType="1"/>
          </p:cNvSpPr>
          <p:nvPr userDrawn="1"/>
        </p:nvSpPr>
        <p:spPr bwMode="auto">
          <a:xfrm>
            <a:off x="5237163" y="657225"/>
            <a:ext cx="4221162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DE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6" name="Line 1074"/>
          <p:cNvSpPr>
            <a:spLocks noChangeShapeType="1"/>
          </p:cNvSpPr>
          <p:nvPr userDrawn="1"/>
        </p:nvSpPr>
        <p:spPr bwMode="auto">
          <a:xfrm>
            <a:off x="-1743075" y="5300663"/>
            <a:ext cx="9572625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de-DE">
              <a:solidFill>
                <a:prstClr val="black"/>
              </a:solidFill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0405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0825" y="1196752"/>
            <a:ext cx="8642350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0405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0825" y="1196752"/>
            <a:ext cx="8642350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0405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0825" y="1196752"/>
            <a:ext cx="8642350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0405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0825" y="1196752"/>
            <a:ext cx="8642350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0405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0825" y="1196752"/>
            <a:ext cx="8642350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0405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0825" y="1196752"/>
            <a:ext cx="8642350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0405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0825" y="1196752"/>
            <a:ext cx="8642350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0405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0825" y="1196752"/>
            <a:ext cx="8642350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807248"/>
            <a:ext cx="8229600" cy="531891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0405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0825" y="1196752"/>
            <a:ext cx="8642350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 descr="18127_UFZ_LOGO_S_DEUTSCH_4C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4113" y="5624513"/>
            <a:ext cx="1941512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3" descr="BGR_pur_cmyk_300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7150" y="5732463"/>
            <a:ext cx="164941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5" descr="GFZ-CD_LogoCMYK_D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5088" y="5568950"/>
            <a:ext cx="13938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074"/>
          <p:cNvSpPr>
            <a:spLocks noChangeShapeType="1"/>
          </p:cNvSpPr>
          <p:nvPr userDrawn="1"/>
        </p:nvSpPr>
        <p:spPr bwMode="auto">
          <a:xfrm>
            <a:off x="5237163" y="657225"/>
            <a:ext cx="4221162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DE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6" name="Line 1074"/>
          <p:cNvSpPr>
            <a:spLocks noChangeShapeType="1"/>
          </p:cNvSpPr>
          <p:nvPr userDrawn="1"/>
        </p:nvSpPr>
        <p:spPr bwMode="auto">
          <a:xfrm>
            <a:off x="-1743075" y="5300663"/>
            <a:ext cx="9572625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de-DE">
              <a:solidFill>
                <a:prstClr val="black"/>
              </a:solidFill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 descr="18127_UFZ_LOGO_S_DEUTSCH_4C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4113" y="5624513"/>
            <a:ext cx="1941512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3" descr="BGR_pur_cmyk_300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7150" y="5732463"/>
            <a:ext cx="164941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5" descr="GFZ-CD_LogoCMYK_D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5088" y="5568950"/>
            <a:ext cx="13938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074"/>
          <p:cNvSpPr>
            <a:spLocks noChangeShapeType="1"/>
          </p:cNvSpPr>
          <p:nvPr userDrawn="1"/>
        </p:nvSpPr>
        <p:spPr bwMode="auto">
          <a:xfrm>
            <a:off x="5237163" y="657225"/>
            <a:ext cx="4221162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DE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6" name="Line 1074"/>
          <p:cNvSpPr>
            <a:spLocks noChangeShapeType="1"/>
          </p:cNvSpPr>
          <p:nvPr userDrawn="1"/>
        </p:nvSpPr>
        <p:spPr bwMode="auto">
          <a:xfrm>
            <a:off x="-1743075" y="5300663"/>
            <a:ext cx="9572625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de-DE">
              <a:solidFill>
                <a:prstClr val="black"/>
              </a:solidFill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0405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0825" y="1196752"/>
            <a:ext cx="8642350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0405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0825" y="1196752"/>
            <a:ext cx="8642350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0405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0825" y="1196752"/>
            <a:ext cx="8642350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0405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0825" y="1196752"/>
            <a:ext cx="8642350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0405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0825" y="1196752"/>
            <a:ext cx="8642350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0405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0825" y="1196752"/>
            <a:ext cx="8642350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0405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0825" y="1196752"/>
            <a:ext cx="8642350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0405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0825" y="1196752"/>
            <a:ext cx="8642350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0405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0825" y="1196752"/>
            <a:ext cx="8642350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0405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0825" y="1196752"/>
            <a:ext cx="8642350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0405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0825" y="1196752"/>
            <a:ext cx="8642350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0405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0825" y="1196752"/>
            <a:ext cx="8642350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0405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0825" y="1196752"/>
            <a:ext cx="8642350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0405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0825" y="1196752"/>
            <a:ext cx="8642350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 descr="18127_UFZ_LOGO_S_DEUTSCH_4C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4113" y="5624513"/>
            <a:ext cx="1941512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3" descr="BGR_pur_cmyk_300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8100" y="5734050"/>
            <a:ext cx="134143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4" descr="GFZ-CD_LogoCMYK_D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5088" y="5568950"/>
            <a:ext cx="13938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074"/>
          <p:cNvSpPr>
            <a:spLocks noChangeShapeType="1"/>
          </p:cNvSpPr>
          <p:nvPr userDrawn="1"/>
        </p:nvSpPr>
        <p:spPr bwMode="auto">
          <a:xfrm>
            <a:off x="5237163" y="657225"/>
            <a:ext cx="4221162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D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Line 1074"/>
          <p:cNvSpPr>
            <a:spLocks noChangeShapeType="1"/>
          </p:cNvSpPr>
          <p:nvPr userDrawn="1"/>
        </p:nvSpPr>
        <p:spPr bwMode="auto">
          <a:xfrm>
            <a:off x="-1743075" y="5300663"/>
            <a:ext cx="9572625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de-DE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0405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0825" y="1196752"/>
            <a:ext cx="8642350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0405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0825" y="1196752"/>
            <a:ext cx="8642350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0405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0825" y="1196752"/>
            <a:ext cx="8642350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0405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0825" y="1196752"/>
            <a:ext cx="8642350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0405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0825" y="1196752"/>
            <a:ext cx="8642350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0405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0825" y="1196752"/>
            <a:ext cx="8642350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0405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0825" y="1196752"/>
            <a:ext cx="8642350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0405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0825" y="1196752"/>
            <a:ext cx="8642350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0405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0825" y="1196752"/>
            <a:ext cx="8642350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9" Type="http://schemas.openxmlformats.org/officeDocument/2006/relationships/slideLayout" Target="../slideLayouts/slideLayout99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34" Type="http://schemas.openxmlformats.org/officeDocument/2006/relationships/slideLayout" Target="../slideLayouts/slideLayout94.xml"/><Relationship Id="rId42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33" Type="http://schemas.openxmlformats.org/officeDocument/2006/relationships/slideLayout" Target="../slideLayouts/slideLayout93.xml"/><Relationship Id="rId38" Type="http://schemas.openxmlformats.org/officeDocument/2006/relationships/slideLayout" Target="../slideLayouts/slideLayout98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29" Type="http://schemas.openxmlformats.org/officeDocument/2006/relationships/slideLayout" Target="../slideLayouts/slideLayout89.xml"/><Relationship Id="rId41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32" Type="http://schemas.openxmlformats.org/officeDocument/2006/relationships/slideLayout" Target="../slideLayouts/slideLayout92.xml"/><Relationship Id="rId37" Type="http://schemas.openxmlformats.org/officeDocument/2006/relationships/slideLayout" Target="../slideLayouts/slideLayout97.xml"/><Relationship Id="rId40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slideLayout" Target="../slideLayouts/slideLayout88.xml"/><Relationship Id="rId36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31" Type="http://schemas.openxmlformats.org/officeDocument/2006/relationships/slideLayout" Target="../slideLayouts/slideLayout91.xml"/><Relationship Id="rId44" Type="http://schemas.openxmlformats.org/officeDocument/2006/relationships/image" Target="../media/image1.jpeg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slideLayout" Target="../slideLayouts/slideLayout90.xml"/><Relationship Id="rId35" Type="http://schemas.openxmlformats.org/officeDocument/2006/relationships/slideLayout" Target="../slideLayouts/slideLayout95.xml"/><Relationship Id="rId43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BGR_Folie_QuerÜberf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356350"/>
            <a:ext cx="91440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5774" r:id="rId1"/>
    <p:sldLayoutId id="2147515775" r:id="rId2"/>
    <p:sldLayoutId id="2147515776" r:id="rId3"/>
    <p:sldLayoutId id="2147515777" r:id="rId4"/>
    <p:sldLayoutId id="2147515778" r:id="rId5"/>
    <p:sldLayoutId id="2147515779" r:id="rId6"/>
    <p:sldLayoutId id="2147515780" r:id="rId7"/>
    <p:sldLayoutId id="2147515781" r:id="rId8"/>
    <p:sldLayoutId id="2147515782" r:id="rId9"/>
    <p:sldLayoutId id="2147515783" r:id="rId10"/>
    <p:sldLayoutId id="2147515784" r:id="rId11"/>
    <p:sldLayoutId id="2147515785" r:id="rId12"/>
    <p:sldLayoutId id="2147515786" r:id="rId13"/>
    <p:sldLayoutId id="2147515787" r:id="rId14"/>
  </p:sldLayoutIdLst>
  <p:transition>
    <p:fad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/>
          <a:cs typeface="MS PGothic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/>
          <a:cs typeface="MS PGothic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/>
          <a:cs typeface="MS PGothic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/>
          <a:cs typeface="MS PGothic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BGR_Folie_QuerÜber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56350"/>
            <a:ext cx="91440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5788" r:id="rId1"/>
    <p:sldLayoutId id="2147515789" r:id="rId2"/>
    <p:sldLayoutId id="2147515790" r:id="rId3"/>
    <p:sldLayoutId id="2147515791" r:id="rId4"/>
    <p:sldLayoutId id="2147515792" r:id="rId5"/>
    <p:sldLayoutId id="2147515793" r:id="rId6"/>
    <p:sldLayoutId id="2147515794" r:id="rId7"/>
    <p:sldLayoutId id="2147515795" r:id="rId8"/>
    <p:sldLayoutId id="2147515796" r:id="rId9"/>
    <p:sldLayoutId id="2147515797" r:id="rId10"/>
    <p:sldLayoutId id="2147515798" r:id="rId11"/>
  </p:sldLayoutIdLst>
  <p:transition>
    <p:fad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/>
          <a:cs typeface="MS PGothic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/>
          <a:cs typeface="MS PGothic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/>
          <a:cs typeface="MS PGothic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/>
          <a:cs typeface="MS PGothic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4D799D"/>
            </a:gs>
            <a:gs pos="39999">
              <a:srgbClr val="95B3D7"/>
            </a:gs>
            <a:gs pos="70000">
              <a:srgbClr val="D9D9D9"/>
            </a:gs>
            <a:gs pos="100000">
              <a:srgbClr val="D9D9D9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BGR_Folie_QuerÜberf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356350"/>
            <a:ext cx="91440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5799" r:id="rId1"/>
    <p:sldLayoutId id="2147515800" r:id="rId2"/>
    <p:sldLayoutId id="2147515801" r:id="rId3"/>
    <p:sldLayoutId id="2147515802" r:id="rId4"/>
    <p:sldLayoutId id="2147515803" r:id="rId5"/>
    <p:sldLayoutId id="2147515804" r:id="rId6"/>
    <p:sldLayoutId id="2147515805" r:id="rId7"/>
    <p:sldLayoutId id="2147515806" r:id="rId8"/>
    <p:sldLayoutId id="2147515807" r:id="rId9"/>
    <p:sldLayoutId id="2147515808" r:id="rId10"/>
    <p:sldLayoutId id="2147515809" r:id="rId11"/>
    <p:sldLayoutId id="2147515810" r:id="rId12"/>
    <p:sldLayoutId id="2147515811" r:id="rId13"/>
    <p:sldLayoutId id="2147515877" r:id="rId14"/>
    <p:sldLayoutId id="2147515878" r:id="rId15"/>
  </p:sldLayoutIdLst>
  <p:transition>
    <p:fad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/>
          <a:cs typeface="MS PGothic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/>
          <a:cs typeface="MS PGothic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/>
          <a:cs typeface="MS PGothic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/>
          <a:cs typeface="MS PGothic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 userDrawn="1"/>
        </p:nvSpPr>
        <p:spPr bwMode="auto">
          <a:xfrm>
            <a:off x="-28575" y="-14288"/>
            <a:ext cx="9186863" cy="6872288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099" name="Picture 7" descr="BGR weiß quer"/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6164263"/>
            <a:ext cx="91821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5812" r:id="rId1"/>
    <p:sldLayoutId id="2147515813" r:id="rId2"/>
    <p:sldLayoutId id="2147515814" r:id="rId3"/>
    <p:sldLayoutId id="2147515815" r:id="rId4"/>
    <p:sldLayoutId id="2147515816" r:id="rId5"/>
    <p:sldLayoutId id="2147515817" r:id="rId6"/>
    <p:sldLayoutId id="2147515818" r:id="rId7"/>
    <p:sldLayoutId id="2147515819" r:id="rId8"/>
    <p:sldLayoutId id="2147515820" r:id="rId9"/>
    <p:sldLayoutId id="2147515821" r:id="rId10"/>
    <p:sldLayoutId id="2147515822" r:id="rId11"/>
    <p:sldLayoutId id="2147515823" r:id="rId12"/>
    <p:sldLayoutId id="2147515824" r:id="rId13"/>
    <p:sldLayoutId id="2147515825" r:id="rId14"/>
    <p:sldLayoutId id="2147515830" r:id="rId15"/>
    <p:sldLayoutId id="2147515831" r:id="rId16"/>
    <p:sldLayoutId id="2147515834" r:id="rId17"/>
    <p:sldLayoutId id="2147515836" r:id="rId18"/>
    <p:sldLayoutId id="2147515837" r:id="rId19"/>
    <p:sldLayoutId id="2147515838" r:id="rId2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4D799D"/>
            </a:gs>
            <a:gs pos="39999">
              <a:srgbClr val="95B3D7"/>
            </a:gs>
            <a:gs pos="70000">
              <a:srgbClr val="D9D9D9"/>
            </a:gs>
            <a:gs pos="100000">
              <a:srgbClr val="D9D9D9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BGR_Folie_QuerÜberf"/>
          <p:cNvPicPr>
            <a:picLocks noChangeAspect="1" noChangeArrowheads="1"/>
          </p:cNvPicPr>
          <p:nvPr userDrawn="1"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0" y="6356350"/>
            <a:ext cx="91440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5839" r:id="rId1"/>
    <p:sldLayoutId id="2147515840" r:id="rId2"/>
    <p:sldLayoutId id="2147515841" r:id="rId3"/>
    <p:sldLayoutId id="2147515842" r:id="rId4"/>
    <p:sldLayoutId id="2147515843" r:id="rId5"/>
    <p:sldLayoutId id="2147515844" r:id="rId6"/>
    <p:sldLayoutId id="2147515845" r:id="rId7"/>
    <p:sldLayoutId id="2147515846" r:id="rId8"/>
    <p:sldLayoutId id="2147515847" r:id="rId9"/>
    <p:sldLayoutId id="2147515848" r:id="rId10"/>
    <p:sldLayoutId id="2147515849" r:id="rId11"/>
    <p:sldLayoutId id="2147515850" r:id="rId12"/>
    <p:sldLayoutId id="2147515851" r:id="rId13"/>
    <p:sldLayoutId id="2147515879" r:id="rId14"/>
    <p:sldLayoutId id="2147515880" r:id="rId15"/>
    <p:sldLayoutId id="2147515852" r:id="rId16"/>
    <p:sldLayoutId id="2147515853" r:id="rId17"/>
    <p:sldLayoutId id="2147515854" r:id="rId18"/>
    <p:sldLayoutId id="2147515855" r:id="rId19"/>
    <p:sldLayoutId id="2147515856" r:id="rId20"/>
    <p:sldLayoutId id="2147515857" r:id="rId21"/>
    <p:sldLayoutId id="2147515858" r:id="rId22"/>
    <p:sldLayoutId id="2147515859" r:id="rId23"/>
    <p:sldLayoutId id="2147515860" r:id="rId24"/>
    <p:sldLayoutId id="2147515861" r:id="rId25"/>
    <p:sldLayoutId id="2147515862" r:id="rId26"/>
    <p:sldLayoutId id="2147515863" r:id="rId27"/>
    <p:sldLayoutId id="2147515864" r:id="rId28"/>
    <p:sldLayoutId id="2147515865" r:id="rId29"/>
    <p:sldLayoutId id="2147515881" r:id="rId30"/>
    <p:sldLayoutId id="2147515866" r:id="rId31"/>
    <p:sldLayoutId id="2147515867" r:id="rId32"/>
    <p:sldLayoutId id="2147515868" r:id="rId33"/>
    <p:sldLayoutId id="2147515869" r:id="rId34"/>
    <p:sldLayoutId id="2147515870" r:id="rId35"/>
    <p:sldLayoutId id="2147515871" r:id="rId36"/>
    <p:sldLayoutId id="2147515872" r:id="rId37"/>
    <p:sldLayoutId id="2147515873" r:id="rId38"/>
    <p:sldLayoutId id="2147515874" r:id="rId39"/>
    <p:sldLayoutId id="2147515875" r:id="rId40"/>
    <p:sldLayoutId id="2147515876" r:id="rId41"/>
    <p:sldLayoutId id="2147515882" r:id="rId42"/>
  </p:sldLayoutIdLst>
  <p:transition>
    <p:fad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/>
          <a:cs typeface="MS PGothic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/>
          <a:cs typeface="MS PGothic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/>
          <a:cs typeface="MS PGothic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/>
          <a:cs typeface="MS PGothic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2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2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jpeg"/><Relationship Id="rId18" Type="http://schemas.openxmlformats.org/officeDocument/2006/relationships/image" Target="../media/image46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19" Type="http://schemas.openxmlformats.org/officeDocument/2006/relationships/image" Target="../media/image47.jpeg"/><Relationship Id="rId4" Type="http://schemas.openxmlformats.org/officeDocument/2006/relationships/image" Target="../media/image32.pn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8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Benitz.U\01Referat\Babies\001 Vortrag Sept.2013\rs4806_schiefer_klei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7938"/>
            <a:ext cx="9144001" cy="618490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1360568" y="634920"/>
            <a:ext cx="6472237" cy="1631198"/>
          </a:xfrm>
          <a:prstGeom prst="rect">
            <a:avLst/>
          </a:prstGeom>
          <a:solidFill>
            <a:schemeClr val="bg1">
              <a:lumMod val="95000"/>
              <a:lumOff val="5000"/>
              <a:alpha val="43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22" tIns="45711" rIns="91422" bIns="45711">
            <a:spAutoFit/>
          </a:bodyPr>
          <a:lstStyle/>
          <a:p>
            <a:pPr algn="ctr" eaLnBrk="1" hangingPunct="1">
              <a:defRPr/>
            </a:pPr>
            <a:endParaRPr lang="de-DE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defRPr/>
            </a:pPr>
            <a:r>
              <a:rPr lang="de-DE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Shale</a:t>
            </a:r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Gas Potential in Germany – </a:t>
            </a:r>
            <a:r>
              <a:rPr lang="de-D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Pre</a:t>
            </a: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-Exploration </a:t>
            </a:r>
            <a:r>
              <a:rPr lang="de-DE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de-D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stimates</a:t>
            </a: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 eaLnBrk="1" hangingPunct="1">
              <a:defRPr/>
            </a:pPr>
            <a:endParaRPr lang="de-D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defRPr/>
            </a:pP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Brussels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17th Sept. 2015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42441" y="3508832"/>
            <a:ext cx="7609667" cy="851208"/>
          </a:xfrm>
          <a:prstGeom prst="rect">
            <a:avLst/>
          </a:prstGeom>
          <a:solidFill>
            <a:schemeClr val="bg1">
              <a:lumMod val="95000"/>
              <a:lumOff val="5000"/>
              <a:alpha val="4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0016" tIns="10008" rIns="20016" bIns="10008">
            <a:spAutoFit/>
          </a:bodyPr>
          <a:lstStyle/>
          <a:p>
            <a:pPr algn="ctr" eaLnBrk="1" hangingPunct="1">
              <a:defRPr/>
            </a:pPr>
            <a: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Hans-Joachim Kümpel, </a:t>
            </a:r>
          </a:p>
          <a:p>
            <a:pPr algn="ctr" eaLnBrk="1" hangingPunct="1">
              <a:defRPr/>
            </a:pP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Federal Institute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Geosciences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Natural Resources (BGR</a:t>
            </a:r>
            <a: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), </a:t>
            </a:r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defRPr/>
            </a:pP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Hannover, Germany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-14288" y="6209071"/>
            <a:ext cx="3311676" cy="648929"/>
            <a:chOff x="-14288" y="6209071"/>
            <a:chExt cx="3311676" cy="648929"/>
          </a:xfrm>
        </p:grpSpPr>
        <p:sp>
          <p:nvSpPr>
            <p:cNvPr id="2" name="Rechteck 1"/>
            <p:cNvSpPr/>
            <p:nvPr/>
          </p:nvSpPr>
          <p:spPr bwMode="auto">
            <a:xfrm>
              <a:off x="-14288" y="6219755"/>
              <a:ext cx="2673431" cy="6382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" name="Picture 2" descr="D:\BRUKSELA_FOLDER_SHALE_POL_EN\PP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93" y="6219755"/>
              <a:ext cx="2597150" cy="5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hteck 6"/>
            <p:cNvSpPr/>
            <p:nvPr/>
          </p:nvSpPr>
          <p:spPr bwMode="auto">
            <a:xfrm rot="5400000">
              <a:off x="2689555" y="6178659"/>
              <a:ext cx="577421" cy="63824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reeform 11"/>
          <p:cNvSpPr>
            <a:spLocks/>
          </p:cNvSpPr>
          <p:nvPr/>
        </p:nvSpPr>
        <p:spPr bwMode="auto">
          <a:xfrm>
            <a:off x="8767763" y="228600"/>
            <a:ext cx="12700" cy="14288"/>
          </a:xfrm>
          <a:custGeom>
            <a:avLst/>
            <a:gdLst>
              <a:gd name="T0" fmla="*/ 2147483646 w 22"/>
              <a:gd name="T1" fmla="*/ 2147483646 h 28"/>
              <a:gd name="T2" fmla="*/ 2147483646 w 22"/>
              <a:gd name="T3" fmla="*/ 2147483646 h 28"/>
              <a:gd name="T4" fmla="*/ 2147483646 w 22"/>
              <a:gd name="T5" fmla="*/ 2147483646 h 28"/>
              <a:gd name="T6" fmla="*/ 2147483646 w 22"/>
              <a:gd name="T7" fmla="*/ 0 h 28"/>
              <a:gd name="T8" fmla="*/ 2147483646 w 22"/>
              <a:gd name="T9" fmla="*/ 2147483646 h 28"/>
              <a:gd name="T10" fmla="*/ 2147483646 w 22"/>
              <a:gd name="T11" fmla="*/ 2147483646 h 28"/>
              <a:gd name="T12" fmla="*/ 0 w 22"/>
              <a:gd name="T13" fmla="*/ 2147483646 h 28"/>
              <a:gd name="T14" fmla="*/ 2147483646 w 22"/>
              <a:gd name="T15" fmla="*/ 2147483646 h 28"/>
              <a:gd name="T16" fmla="*/ 2147483646 w 22"/>
              <a:gd name="T17" fmla="*/ 2147483646 h 28"/>
              <a:gd name="T18" fmla="*/ 2147483646 w 22"/>
              <a:gd name="T19" fmla="*/ 2147483646 h 28"/>
              <a:gd name="T20" fmla="*/ 2147483646 w 22"/>
              <a:gd name="T21" fmla="*/ 2147483646 h 28"/>
              <a:gd name="T22" fmla="*/ 2147483646 w 22"/>
              <a:gd name="T23" fmla="*/ 2147483646 h 28"/>
              <a:gd name="T24" fmla="*/ 2147483646 w 22"/>
              <a:gd name="T25" fmla="*/ 2147483646 h 2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"/>
              <a:gd name="T40" fmla="*/ 0 h 28"/>
              <a:gd name="T41" fmla="*/ 22 w 22"/>
              <a:gd name="T42" fmla="*/ 28 h 2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" h="28">
                <a:moveTo>
                  <a:pt x="22" y="11"/>
                </a:moveTo>
                <a:lnTo>
                  <a:pt x="22" y="8"/>
                </a:lnTo>
                <a:lnTo>
                  <a:pt x="21" y="2"/>
                </a:lnTo>
                <a:lnTo>
                  <a:pt x="16" y="0"/>
                </a:lnTo>
                <a:lnTo>
                  <a:pt x="8" y="4"/>
                </a:lnTo>
                <a:lnTo>
                  <a:pt x="1" y="12"/>
                </a:lnTo>
                <a:lnTo>
                  <a:pt x="0" y="20"/>
                </a:lnTo>
                <a:lnTo>
                  <a:pt x="4" y="25"/>
                </a:lnTo>
                <a:lnTo>
                  <a:pt x="12" y="28"/>
                </a:lnTo>
                <a:lnTo>
                  <a:pt x="19" y="25"/>
                </a:lnTo>
                <a:lnTo>
                  <a:pt x="22" y="19"/>
                </a:lnTo>
                <a:lnTo>
                  <a:pt x="22" y="13"/>
                </a:lnTo>
                <a:lnTo>
                  <a:pt x="22" y="11"/>
                </a:lnTo>
                <a:close/>
              </a:path>
            </a:pathLst>
          </a:custGeom>
          <a:solidFill>
            <a:srgbClr val="3FF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443" name="Textfeld 10"/>
          <p:cNvSpPr txBox="1">
            <a:spLocks noChangeArrowheads="1"/>
          </p:cNvSpPr>
          <p:nvPr/>
        </p:nvSpPr>
        <p:spPr bwMode="auto">
          <a:xfrm>
            <a:off x="238125" y="123825"/>
            <a:ext cx="7600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de-DE" sz="2000" dirty="0" smtClean="0">
                <a:solidFill>
                  <a:srgbClr val="F2F2F2"/>
                </a:solidFill>
                <a:latin typeface="Verdana" pitchFamily="34" charset="0"/>
              </a:rPr>
              <a:t>Potential </a:t>
            </a:r>
            <a:r>
              <a:rPr lang="de-DE" altLang="de-DE" sz="2000" dirty="0" err="1" smtClean="0">
                <a:solidFill>
                  <a:srgbClr val="F2F2F2"/>
                </a:solidFill>
                <a:latin typeface="Verdana" pitchFamily="34" charset="0"/>
              </a:rPr>
              <a:t>Shale</a:t>
            </a:r>
            <a:r>
              <a:rPr lang="de-DE" altLang="de-DE" sz="2000" dirty="0" smtClean="0">
                <a:solidFill>
                  <a:srgbClr val="F2F2F2"/>
                </a:solidFill>
                <a:latin typeface="Verdana" pitchFamily="34" charset="0"/>
              </a:rPr>
              <a:t> Gas </a:t>
            </a:r>
            <a:r>
              <a:rPr lang="de-DE" altLang="de-DE" sz="2000" dirty="0" err="1" smtClean="0">
                <a:solidFill>
                  <a:srgbClr val="F2F2F2"/>
                </a:solidFill>
                <a:latin typeface="Verdana" pitchFamily="34" charset="0"/>
              </a:rPr>
              <a:t>Provinces</a:t>
            </a:r>
            <a:r>
              <a:rPr lang="de-DE" altLang="de-DE" sz="2000" dirty="0" smtClean="0">
                <a:solidFill>
                  <a:srgbClr val="F2F2F2"/>
                </a:solidFill>
                <a:latin typeface="Verdana" pitchFamily="34" charset="0"/>
              </a:rPr>
              <a:t> in Germany</a:t>
            </a:r>
            <a:endParaRPr lang="de-DE" altLang="de-DE" sz="2000" dirty="0">
              <a:solidFill>
                <a:srgbClr val="F2F2F2"/>
              </a:solidFill>
              <a:latin typeface="Verdana" pitchFamily="34" charset="0"/>
            </a:endParaRPr>
          </a:p>
        </p:txBody>
      </p:sp>
      <p:pic>
        <p:nvPicPr>
          <p:cNvPr id="61444" name="Picture 3" descr="C:\Ladage.S\Eigene Dateien\Projekte\NIKO\BGR_Vorträge+Präsentationen\pics ppt\Potentialgebiete_Becke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238" y="620713"/>
            <a:ext cx="4537075" cy="549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5003800" y="5516563"/>
            <a:ext cx="3876675" cy="4524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2000" b="1" dirty="0" smtClean="0">
                <a:solidFill>
                  <a:srgbClr val="1A344E"/>
                </a:solidFill>
              </a:rPr>
              <a:t>Potential </a:t>
            </a:r>
            <a:r>
              <a:rPr lang="de-DE" sz="2000" b="1" dirty="0" err="1" smtClean="0">
                <a:solidFill>
                  <a:srgbClr val="1A344E"/>
                </a:solidFill>
              </a:rPr>
              <a:t>for</a:t>
            </a:r>
            <a:r>
              <a:rPr lang="de-DE" sz="2000" b="1" dirty="0" smtClean="0">
                <a:solidFill>
                  <a:srgbClr val="1A344E"/>
                </a:solidFill>
              </a:rPr>
              <a:t> </a:t>
            </a:r>
            <a:r>
              <a:rPr lang="de-DE" sz="2000" b="1" dirty="0" err="1" smtClean="0">
                <a:solidFill>
                  <a:srgbClr val="1A344E"/>
                </a:solidFill>
              </a:rPr>
              <a:t>Shale</a:t>
            </a:r>
            <a:r>
              <a:rPr lang="de-DE" sz="2000" b="1" dirty="0" smtClean="0">
                <a:solidFill>
                  <a:srgbClr val="1A344E"/>
                </a:solidFill>
              </a:rPr>
              <a:t> Gas</a:t>
            </a:r>
            <a:endParaRPr lang="de-DE" sz="2000" b="1" dirty="0">
              <a:solidFill>
                <a:srgbClr val="1A344E"/>
              </a:solidFill>
            </a:endParaRPr>
          </a:p>
        </p:txBody>
      </p:sp>
      <p:pic>
        <p:nvPicPr>
          <p:cNvPr id="61446" name="Picture 2" descr="C:\Kuempel.H-J\Eigene Dateien\Präsentatio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8792" y="782762"/>
            <a:ext cx="4106863" cy="4783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4" name="Pfeil nach rechts 13"/>
          <p:cNvSpPr/>
          <p:nvPr/>
        </p:nvSpPr>
        <p:spPr bwMode="auto">
          <a:xfrm>
            <a:off x="4038600" y="3163888"/>
            <a:ext cx="784225" cy="4206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de-DE">
              <a:latin typeface="Calibri" pitchFamily="34" charset="0"/>
              <a:ea typeface="MS PGothic"/>
              <a:cs typeface="MS PGothic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896089" y="798656"/>
            <a:ext cx="1828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Criteria</a:t>
            </a:r>
            <a:endParaRPr lang="de-DE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5798909" y="1284800"/>
            <a:ext cx="2754774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/>
              <a:buChar char=""/>
            </a:pPr>
            <a:r>
              <a:rPr lang="de-DE" sz="1400" dirty="0" smtClean="0"/>
              <a:t> </a:t>
            </a:r>
            <a:r>
              <a:rPr lang="de-DE" sz="1400" dirty="0" smtClean="0">
                <a:solidFill>
                  <a:srgbClr val="002060"/>
                </a:solidFill>
              </a:rPr>
              <a:t>Facies:</a:t>
            </a:r>
          </a:p>
          <a:p>
            <a:r>
              <a:rPr lang="de-DE" sz="1400" dirty="0" smtClean="0">
                <a:solidFill>
                  <a:srgbClr val="002060"/>
                </a:solidFill>
              </a:rPr>
              <a:t>   </a:t>
            </a:r>
            <a:r>
              <a:rPr lang="de-DE" sz="1400" dirty="0" err="1" smtClean="0">
                <a:solidFill>
                  <a:srgbClr val="002060"/>
                </a:solidFill>
              </a:rPr>
              <a:t>bituminous</a:t>
            </a:r>
            <a:r>
              <a:rPr lang="de-DE" sz="1400" dirty="0" smtClean="0">
                <a:solidFill>
                  <a:srgbClr val="002060"/>
                </a:solidFill>
              </a:rPr>
              <a:t>, </a:t>
            </a:r>
            <a:r>
              <a:rPr lang="de-DE" sz="1400" dirty="0" err="1" smtClean="0">
                <a:solidFill>
                  <a:srgbClr val="002060"/>
                </a:solidFill>
              </a:rPr>
              <a:t>clayey</a:t>
            </a:r>
            <a:r>
              <a:rPr lang="de-DE" sz="1400" dirty="0" smtClean="0">
                <a:solidFill>
                  <a:srgbClr val="002060"/>
                </a:solidFill>
              </a:rPr>
              <a:t> - </a:t>
            </a:r>
            <a:r>
              <a:rPr lang="de-DE" sz="1400" dirty="0" err="1" smtClean="0">
                <a:solidFill>
                  <a:srgbClr val="002060"/>
                </a:solidFill>
              </a:rPr>
              <a:t>marly</a:t>
            </a:r>
            <a:endParaRPr lang="de-DE" sz="1400" dirty="0">
              <a:solidFill>
                <a:srgbClr val="00206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812410" y="2235869"/>
            <a:ext cx="2754774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/>
              <a:buChar char=""/>
            </a:pPr>
            <a:r>
              <a:rPr lang="de-DE" sz="1400" dirty="0" smtClean="0"/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C</a:t>
            </a:r>
            <a:r>
              <a:rPr lang="de-DE" sz="1400" baseline="-25000" dirty="0" err="1" smtClean="0">
                <a:solidFill>
                  <a:srgbClr val="002060"/>
                </a:solidFill>
              </a:rPr>
              <a:t>org</a:t>
            </a:r>
            <a:r>
              <a:rPr lang="de-DE" sz="1400" dirty="0" smtClean="0">
                <a:solidFill>
                  <a:srgbClr val="002060"/>
                </a:solidFill>
              </a:rPr>
              <a:t> &gt; 2 % </a:t>
            </a:r>
            <a:endParaRPr lang="de-DE" sz="1400" dirty="0">
              <a:solidFill>
                <a:srgbClr val="00206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802760" y="3048044"/>
            <a:ext cx="2754774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/>
              <a:buChar char=""/>
            </a:pP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Thickness</a:t>
            </a:r>
            <a:r>
              <a:rPr lang="de-DE" sz="1400" dirty="0" smtClean="0">
                <a:solidFill>
                  <a:srgbClr val="002060"/>
                </a:solidFill>
              </a:rPr>
              <a:t> &gt; 20 m</a:t>
            </a:r>
            <a:endParaRPr lang="de-DE" sz="1400" dirty="0">
              <a:solidFill>
                <a:srgbClr val="00206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804685" y="3883369"/>
            <a:ext cx="2754774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/>
              <a:buChar char=""/>
            </a:pP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Depth</a:t>
            </a:r>
            <a:r>
              <a:rPr lang="de-DE" sz="1400" dirty="0" smtClean="0">
                <a:solidFill>
                  <a:srgbClr val="002060"/>
                </a:solidFill>
              </a:rPr>
              <a:t>: 1000 </a:t>
            </a:r>
            <a:r>
              <a:rPr lang="de-DE" sz="1400" dirty="0" err="1" smtClean="0">
                <a:solidFill>
                  <a:srgbClr val="002060"/>
                </a:solidFill>
              </a:rPr>
              <a:t>to</a:t>
            </a:r>
            <a:r>
              <a:rPr lang="de-DE" sz="1400" dirty="0" smtClean="0">
                <a:solidFill>
                  <a:srgbClr val="002060"/>
                </a:solidFill>
              </a:rPr>
              <a:t> 5000 m</a:t>
            </a:r>
            <a:endParaRPr lang="de-DE" sz="1400" dirty="0">
              <a:solidFill>
                <a:srgbClr val="00206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795034" y="4707119"/>
            <a:ext cx="2932273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/>
              <a:buChar char=""/>
            </a:pPr>
            <a:r>
              <a:rPr lang="de-DE" sz="1400" dirty="0" smtClean="0">
                <a:solidFill>
                  <a:srgbClr val="002060"/>
                </a:solidFill>
              </a:rPr>
              <a:t> Thermal </a:t>
            </a:r>
            <a:r>
              <a:rPr lang="de-DE" sz="1400" dirty="0" err="1" smtClean="0">
                <a:solidFill>
                  <a:srgbClr val="002060"/>
                </a:solidFill>
              </a:rPr>
              <a:t>maturity</a:t>
            </a:r>
            <a:r>
              <a:rPr lang="de-DE" sz="1400" dirty="0" smtClean="0">
                <a:solidFill>
                  <a:srgbClr val="002060"/>
                </a:solidFill>
              </a:rPr>
              <a:t> 1.3 – 3.5 % </a:t>
            </a:r>
            <a:r>
              <a:rPr lang="de-DE" sz="1400" dirty="0" err="1" smtClean="0">
                <a:solidFill>
                  <a:srgbClr val="002060"/>
                </a:solidFill>
              </a:rPr>
              <a:t>Ro</a:t>
            </a:r>
            <a:endParaRPr lang="de-DE" sz="1400" dirty="0">
              <a:solidFill>
                <a:srgbClr val="002060"/>
              </a:solidFill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-14288" y="6209071"/>
            <a:ext cx="3311676" cy="648929"/>
            <a:chOff x="-14288" y="6209071"/>
            <a:chExt cx="3311676" cy="648929"/>
          </a:xfrm>
        </p:grpSpPr>
        <p:sp>
          <p:nvSpPr>
            <p:cNvPr id="17" name="Rechteck 16"/>
            <p:cNvSpPr/>
            <p:nvPr/>
          </p:nvSpPr>
          <p:spPr bwMode="auto">
            <a:xfrm>
              <a:off x="-14288" y="6219755"/>
              <a:ext cx="2673431" cy="6382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8" name="Picture 2" descr="D:\BRUKSELA_FOLDER_SHALE_POL_EN\PP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93" y="6219755"/>
              <a:ext cx="2597150" cy="5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hteck 18"/>
            <p:cNvSpPr/>
            <p:nvPr/>
          </p:nvSpPr>
          <p:spPr bwMode="auto">
            <a:xfrm rot="5400000">
              <a:off x="2689555" y="6178659"/>
              <a:ext cx="577421" cy="63824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Präsentation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4098925"/>
            <a:ext cx="3840163" cy="19367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5" name="Rechteck 24"/>
          <p:cNvSpPr/>
          <p:nvPr/>
        </p:nvSpPr>
        <p:spPr bwMode="auto">
          <a:xfrm>
            <a:off x="5013325" y="793750"/>
            <a:ext cx="3914775" cy="3152775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3492" name="Textfeld 8"/>
          <p:cNvSpPr txBox="1">
            <a:spLocks noChangeArrowheads="1"/>
          </p:cNvSpPr>
          <p:nvPr/>
        </p:nvSpPr>
        <p:spPr bwMode="auto">
          <a:xfrm>
            <a:off x="301625" y="206375"/>
            <a:ext cx="7940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de-DE" sz="2000" dirty="0" smtClean="0">
                <a:solidFill>
                  <a:srgbClr val="F2F2F2"/>
                </a:solidFill>
                <a:latin typeface="Verdana" pitchFamily="34" charset="0"/>
              </a:rPr>
              <a:t>Germany’s Shale Gas Potential</a:t>
            </a:r>
            <a:endParaRPr lang="en-US" altLang="de-DE" sz="2000" dirty="0">
              <a:solidFill>
                <a:srgbClr val="F2F2F2"/>
              </a:solidFill>
              <a:latin typeface="Verdana" pitchFamily="34" charset="0"/>
            </a:endParaRPr>
          </a:p>
        </p:txBody>
      </p:sp>
      <p:pic>
        <p:nvPicPr>
          <p:cNvPr id="8" name="Picture 3" descr="\\bgr.local\gzh\daten\B1\NikoDe\AP_RegionaleGeologie\Presse\22062012\Flächen_total_berechnet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163" y="760413"/>
            <a:ext cx="4537075" cy="53324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9" name="Picture 1" descr="\\bgr.local\gzh\daten\B1\NikoDe\Schiefergas_Kurzstudie2012_TexteundAbbildungen\Übersetzung\Abbildungen_English\Abb_4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3975" y="906463"/>
            <a:ext cx="3727450" cy="2957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3495" name="Textfeld 12"/>
          <p:cNvSpPr txBox="1">
            <a:spLocks noChangeArrowheads="1"/>
          </p:cNvSpPr>
          <p:nvPr/>
        </p:nvSpPr>
        <p:spPr bwMode="auto">
          <a:xfrm>
            <a:off x="6919913" y="5494338"/>
            <a:ext cx="488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de-DE" sz="2400">
                <a:solidFill>
                  <a:srgbClr val="FF0000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63496" name="Textfeld 11"/>
          <p:cNvSpPr txBox="1">
            <a:spLocks noChangeArrowheads="1"/>
          </p:cNvSpPr>
          <p:nvPr/>
        </p:nvSpPr>
        <p:spPr bwMode="auto">
          <a:xfrm>
            <a:off x="7267575" y="5559425"/>
            <a:ext cx="1876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de-DE" sz="1400" dirty="0" smtClean="0">
                <a:latin typeface="Calibri" pitchFamily="34" charset="0"/>
              </a:rPr>
              <a:t>0,09 (</a:t>
            </a:r>
            <a:r>
              <a:rPr lang="de-DE" altLang="de-DE" sz="1400" dirty="0" err="1" smtClean="0">
                <a:latin typeface="Calibri" pitchFamily="34" charset="0"/>
              </a:rPr>
              <a:t>as</a:t>
            </a:r>
            <a:r>
              <a:rPr lang="de-DE" altLang="de-DE" sz="1400" dirty="0" smtClean="0">
                <a:latin typeface="Calibri" pitchFamily="34" charset="0"/>
              </a:rPr>
              <a:t> </a:t>
            </a:r>
            <a:r>
              <a:rPr lang="de-DE" altLang="de-DE" sz="1400" dirty="0" err="1" smtClean="0">
                <a:latin typeface="Calibri" pitchFamily="34" charset="0"/>
              </a:rPr>
              <a:t>of</a:t>
            </a:r>
            <a:r>
              <a:rPr lang="de-DE" altLang="de-DE" sz="1400" dirty="0" smtClean="0">
                <a:latin typeface="Calibri" pitchFamily="34" charset="0"/>
              </a:rPr>
              <a:t> 1.1.2015)</a:t>
            </a:r>
            <a:endParaRPr lang="de-DE" altLang="de-DE" sz="1400" dirty="0">
              <a:latin typeface="Calibri" pitchFamily="34" charset="0"/>
            </a:endParaRPr>
          </a:p>
        </p:txBody>
      </p:sp>
      <p:sp>
        <p:nvSpPr>
          <p:cNvPr id="63497" name="Textfeld 12"/>
          <p:cNvSpPr txBox="1">
            <a:spLocks noChangeArrowheads="1"/>
          </p:cNvSpPr>
          <p:nvPr/>
        </p:nvSpPr>
        <p:spPr bwMode="auto">
          <a:xfrm>
            <a:off x="6521450" y="3144838"/>
            <a:ext cx="21574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de-DE" altLang="de-DE" sz="1400" b="1" dirty="0">
                <a:latin typeface="Calibri" pitchFamily="34" charset="0"/>
              </a:rPr>
              <a:t>10</a:t>
            </a:r>
            <a:r>
              <a:rPr lang="de-DE" altLang="de-DE" sz="1400" b="1" baseline="30000" dirty="0">
                <a:latin typeface="Calibri" pitchFamily="34" charset="0"/>
              </a:rPr>
              <a:t>12</a:t>
            </a:r>
            <a:r>
              <a:rPr lang="de-DE" altLang="de-DE" sz="1400" b="1" dirty="0">
                <a:latin typeface="Calibri" pitchFamily="34" charset="0"/>
              </a:rPr>
              <a:t> m³  =  1.000 </a:t>
            </a:r>
            <a:r>
              <a:rPr lang="de-DE" altLang="de-DE" sz="1400" b="1" dirty="0" smtClean="0">
                <a:latin typeface="Calibri" pitchFamily="34" charset="0"/>
              </a:rPr>
              <a:t>Billion </a:t>
            </a:r>
            <a:r>
              <a:rPr lang="de-DE" altLang="de-DE" sz="1400" b="1" dirty="0">
                <a:latin typeface="Calibri" pitchFamily="34" charset="0"/>
              </a:rPr>
              <a:t>m³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153275" y="1065213"/>
            <a:ext cx="1554163" cy="36988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DE" b="1" dirty="0">
                <a:solidFill>
                  <a:schemeClr val="bg1"/>
                </a:solidFill>
                <a:latin typeface="Calibri" pitchFamily="34" charset="0"/>
              </a:rPr>
              <a:t>Gas-in-Place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146925" y="1431925"/>
            <a:ext cx="1555750" cy="1154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DE" sz="1600" dirty="0">
                <a:latin typeface="Calibri" pitchFamily="34" charset="0"/>
              </a:rPr>
              <a:t>Minim.     7</a:t>
            </a:r>
          </a:p>
          <a:p>
            <a:pPr algn="ctr" eaLnBrk="1" hangingPunct="1">
              <a:defRPr/>
            </a:pPr>
            <a:r>
              <a:rPr lang="de-DE" sz="1600" dirty="0">
                <a:latin typeface="Calibri" pitchFamily="34" charset="0"/>
              </a:rPr>
              <a:t>Median  13</a:t>
            </a:r>
          </a:p>
          <a:p>
            <a:pPr algn="ctr" eaLnBrk="1" hangingPunct="1">
              <a:spcAft>
                <a:spcPts val="600"/>
              </a:spcAft>
              <a:defRPr/>
            </a:pPr>
            <a:r>
              <a:rPr lang="de-DE" sz="1600" dirty="0">
                <a:latin typeface="Calibri" pitchFamily="34" charset="0"/>
              </a:rPr>
              <a:t>Maxim.  23</a:t>
            </a:r>
          </a:p>
          <a:p>
            <a:pPr algn="ctr" eaLnBrk="1" hangingPunct="1">
              <a:defRPr/>
            </a:pPr>
            <a:r>
              <a:rPr lang="de-DE" sz="1600" b="1" dirty="0">
                <a:latin typeface="Calibri" pitchFamily="34" charset="0"/>
              </a:rPr>
              <a:t>         x 10</a:t>
            </a:r>
            <a:r>
              <a:rPr lang="de-DE" sz="1600" b="1" baseline="30000" dirty="0">
                <a:latin typeface="Calibri" pitchFamily="34" charset="0"/>
              </a:rPr>
              <a:t>12</a:t>
            </a:r>
            <a:r>
              <a:rPr lang="de-DE" sz="1600" b="1" dirty="0">
                <a:latin typeface="Calibri" pitchFamily="34" charset="0"/>
              </a:rPr>
              <a:t> m³</a:t>
            </a:r>
          </a:p>
        </p:txBody>
      </p:sp>
      <p:sp>
        <p:nvSpPr>
          <p:cNvPr id="18" name="Rechteck 17"/>
          <p:cNvSpPr/>
          <p:nvPr/>
        </p:nvSpPr>
        <p:spPr bwMode="auto">
          <a:xfrm>
            <a:off x="620713" y="2941638"/>
            <a:ext cx="2684462" cy="10985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706438" y="2944813"/>
            <a:ext cx="2614612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400"/>
              </a:spcAft>
            </a:pPr>
            <a:r>
              <a:rPr lang="de-DE" altLang="de-DE" sz="1600" dirty="0" err="1" smtClean="0">
                <a:solidFill>
                  <a:srgbClr val="005674"/>
                </a:solidFill>
                <a:latin typeface="Calibri" pitchFamily="34" charset="0"/>
              </a:rPr>
              <a:t>Geologic</a:t>
            </a:r>
            <a:r>
              <a:rPr lang="de-DE" altLang="de-DE" sz="1600" dirty="0" smtClean="0">
                <a:solidFill>
                  <a:srgbClr val="005674"/>
                </a:solidFill>
                <a:latin typeface="Calibri" pitchFamily="34" charset="0"/>
              </a:rPr>
              <a:t> </a:t>
            </a:r>
            <a:r>
              <a:rPr lang="de-DE" altLang="de-DE" sz="1600" dirty="0" err="1" smtClean="0">
                <a:solidFill>
                  <a:srgbClr val="005674"/>
                </a:solidFill>
                <a:latin typeface="Calibri" pitchFamily="34" charset="0"/>
              </a:rPr>
              <a:t>Formations</a:t>
            </a:r>
            <a:r>
              <a:rPr lang="de-DE" altLang="de-DE" sz="1600" dirty="0" smtClean="0">
                <a:solidFill>
                  <a:srgbClr val="005674"/>
                </a:solidFill>
                <a:latin typeface="Calibri" pitchFamily="34" charset="0"/>
              </a:rPr>
              <a:t>:</a:t>
            </a:r>
            <a:endParaRPr lang="de-DE" altLang="de-DE" sz="1600" dirty="0">
              <a:solidFill>
                <a:srgbClr val="005674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de-DE" altLang="de-DE" sz="1600" dirty="0">
                <a:solidFill>
                  <a:srgbClr val="005674"/>
                </a:solidFill>
                <a:latin typeface="Calibri" pitchFamily="34" charset="0"/>
              </a:rPr>
              <a:t>  </a:t>
            </a:r>
            <a:r>
              <a:rPr lang="de-DE" altLang="de-DE" sz="1600" dirty="0" err="1" smtClean="0">
                <a:solidFill>
                  <a:srgbClr val="005674"/>
                </a:solidFill>
                <a:latin typeface="Calibri" pitchFamily="34" charset="0"/>
              </a:rPr>
              <a:t>Cretaceous</a:t>
            </a:r>
            <a:r>
              <a:rPr lang="de-DE" altLang="de-DE" sz="1600" dirty="0" smtClean="0">
                <a:solidFill>
                  <a:srgbClr val="005674"/>
                </a:solidFill>
                <a:latin typeface="Calibri" pitchFamily="34" charset="0"/>
              </a:rPr>
              <a:t> (</a:t>
            </a:r>
            <a:r>
              <a:rPr lang="de-DE" altLang="de-DE" sz="1600" dirty="0" err="1" smtClean="0">
                <a:solidFill>
                  <a:srgbClr val="005674"/>
                </a:solidFill>
                <a:latin typeface="Calibri" pitchFamily="34" charset="0"/>
              </a:rPr>
              <a:t>Wealden</a:t>
            </a:r>
            <a:r>
              <a:rPr lang="de-DE" altLang="de-DE" sz="1600" dirty="0">
                <a:solidFill>
                  <a:srgbClr val="005674"/>
                </a:solidFill>
                <a:latin typeface="Calibri" pitchFamily="34" charset="0"/>
              </a:rPr>
              <a:t>)</a:t>
            </a:r>
          </a:p>
          <a:p>
            <a:pPr eaLnBrk="1" hangingPunct="1">
              <a:buFont typeface="Arial" charset="0"/>
              <a:buChar char="•"/>
            </a:pPr>
            <a:r>
              <a:rPr lang="de-DE" altLang="de-DE" sz="1600" dirty="0">
                <a:solidFill>
                  <a:srgbClr val="005674"/>
                </a:solidFill>
                <a:latin typeface="Calibri" pitchFamily="34" charset="0"/>
              </a:rPr>
              <a:t>  </a:t>
            </a:r>
            <a:r>
              <a:rPr lang="de-DE" altLang="de-DE" sz="1600" dirty="0" err="1" smtClean="0">
                <a:solidFill>
                  <a:srgbClr val="005674"/>
                </a:solidFill>
                <a:latin typeface="Calibri" pitchFamily="34" charset="0"/>
              </a:rPr>
              <a:t>Jurassic</a:t>
            </a:r>
            <a:r>
              <a:rPr lang="de-DE" altLang="de-DE" sz="1600" dirty="0" smtClean="0">
                <a:solidFill>
                  <a:srgbClr val="005674"/>
                </a:solidFill>
                <a:latin typeface="Calibri" pitchFamily="34" charset="0"/>
              </a:rPr>
              <a:t>  </a:t>
            </a:r>
            <a:r>
              <a:rPr lang="de-DE" altLang="de-DE" sz="1600" dirty="0">
                <a:solidFill>
                  <a:srgbClr val="005674"/>
                </a:solidFill>
                <a:latin typeface="Calibri" pitchFamily="34" charset="0"/>
              </a:rPr>
              <a:t>(</a:t>
            </a:r>
            <a:r>
              <a:rPr lang="de-DE" altLang="de-DE" sz="1600" dirty="0" err="1">
                <a:solidFill>
                  <a:srgbClr val="005674"/>
                </a:solidFill>
                <a:latin typeface="Calibri" pitchFamily="34" charset="0"/>
              </a:rPr>
              <a:t>Posid</a:t>
            </a:r>
            <a:r>
              <a:rPr lang="de-DE" altLang="de-DE" sz="1600" dirty="0" smtClean="0">
                <a:solidFill>
                  <a:srgbClr val="005674"/>
                </a:solidFill>
                <a:latin typeface="Calibri" pitchFamily="34" charset="0"/>
              </a:rPr>
              <a:t>. </a:t>
            </a:r>
            <a:r>
              <a:rPr lang="de-DE" altLang="de-DE" sz="1600" dirty="0" err="1" smtClean="0">
                <a:solidFill>
                  <a:srgbClr val="005674"/>
                </a:solidFill>
                <a:latin typeface="Calibri" pitchFamily="34" charset="0"/>
              </a:rPr>
              <a:t>Shale</a:t>
            </a:r>
            <a:r>
              <a:rPr lang="de-DE" altLang="de-DE" sz="1600" dirty="0" smtClean="0">
                <a:solidFill>
                  <a:srgbClr val="005674"/>
                </a:solidFill>
                <a:latin typeface="Calibri" pitchFamily="34" charset="0"/>
              </a:rPr>
              <a:t>)</a:t>
            </a:r>
            <a:endParaRPr lang="de-DE" altLang="de-DE" sz="1600" dirty="0">
              <a:solidFill>
                <a:srgbClr val="005674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de-DE" altLang="de-DE" sz="1600" dirty="0">
                <a:solidFill>
                  <a:srgbClr val="005674"/>
                </a:solidFill>
                <a:latin typeface="Calibri" pitchFamily="34" charset="0"/>
              </a:rPr>
              <a:t>  </a:t>
            </a:r>
            <a:r>
              <a:rPr lang="de-DE" altLang="de-DE" sz="1600" dirty="0" err="1" smtClean="0">
                <a:solidFill>
                  <a:srgbClr val="005674"/>
                </a:solidFill>
                <a:latin typeface="Calibri" pitchFamily="34" charset="0"/>
              </a:rPr>
              <a:t>Lower</a:t>
            </a:r>
            <a:r>
              <a:rPr lang="de-DE" altLang="de-DE" sz="1600" dirty="0" smtClean="0">
                <a:solidFill>
                  <a:srgbClr val="005674"/>
                </a:solidFill>
                <a:latin typeface="Calibri" pitchFamily="34" charset="0"/>
              </a:rPr>
              <a:t> </a:t>
            </a:r>
            <a:r>
              <a:rPr lang="de-DE" altLang="de-DE" sz="1600" dirty="0" err="1" smtClean="0">
                <a:solidFill>
                  <a:srgbClr val="005674"/>
                </a:solidFill>
                <a:latin typeface="Calibri" pitchFamily="34" charset="0"/>
              </a:rPr>
              <a:t>Carbon</a:t>
            </a:r>
            <a:r>
              <a:rPr lang="de-DE" altLang="de-DE" sz="1600" dirty="0" smtClean="0">
                <a:solidFill>
                  <a:srgbClr val="005674"/>
                </a:solidFill>
                <a:latin typeface="Calibri" pitchFamily="34" charset="0"/>
              </a:rPr>
              <a:t> (Alum </a:t>
            </a:r>
            <a:r>
              <a:rPr lang="de-DE" altLang="de-DE" sz="1600" dirty="0" err="1" smtClean="0">
                <a:solidFill>
                  <a:srgbClr val="005674"/>
                </a:solidFill>
                <a:latin typeface="Calibri" pitchFamily="34" charset="0"/>
              </a:rPr>
              <a:t>Shale</a:t>
            </a:r>
            <a:r>
              <a:rPr lang="de-DE" altLang="de-DE" sz="1600" dirty="0" smtClean="0">
                <a:solidFill>
                  <a:srgbClr val="005674"/>
                </a:solidFill>
                <a:latin typeface="Calibri" pitchFamily="34" charset="0"/>
              </a:rPr>
              <a:t>)</a:t>
            </a:r>
            <a:endParaRPr lang="de-DE" altLang="de-DE" sz="1600" dirty="0">
              <a:solidFill>
                <a:srgbClr val="005674"/>
              </a:solidFill>
              <a:latin typeface="Calibri" pitchFamily="34" charset="0"/>
            </a:endParaRPr>
          </a:p>
        </p:txBody>
      </p:sp>
      <p:sp>
        <p:nvSpPr>
          <p:cNvPr id="63502" name="Textfeld 19"/>
          <p:cNvSpPr txBox="1">
            <a:spLocks noChangeArrowheads="1"/>
          </p:cNvSpPr>
          <p:nvPr/>
        </p:nvSpPr>
        <p:spPr bwMode="auto">
          <a:xfrm>
            <a:off x="5838091" y="301625"/>
            <a:ext cx="2707421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Aft>
                <a:spcPts val="400"/>
              </a:spcAft>
            </a:pPr>
            <a:r>
              <a:rPr lang="de-DE" altLang="de-DE" sz="1600" dirty="0" smtClean="0">
                <a:solidFill>
                  <a:srgbClr val="00759E"/>
                </a:solidFill>
                <a:latin typeface="Calibri" pitchFamily="34" charset="0"/>
              </a:rPr>
              <a:t>  First Assessment 2011/2012</a:t>
            </a:r>
            <a:endParaRPr lang="de-DE" altLang="de-DE" sz="1600" dirty="0">
              <a:solidFill>
                <a:srgbClr val="00759E"/>
              </a:solidFill>
              <a:latin typeface="Calibri" pitchFamily="34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5089485" y="4745620"/>
            <a:ext cx="1584000" cy="1116000"/>
          </a:xfrm>
          <a:prstGeom prst="rect">
            <a:avLst/>
          </a:prstGeom>
          <a:solidFill>
            <a:srgbClr val="FFE2C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E2C5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864744" y="4919241"/>
            <a:ext cx="185195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b="1" dirty="0" smtClean="0"/>
              <a:t>techn. </a:t>
            </a:r>
            <a:r>
              <a:rPr lang="de-DE" sz="1050" b="1" dirty="0" err="1" smtClean="0"/>
              <a:t>recoverbale</a:t>
            </a:r>
            <a:r>
              <a:rPr lang="de-DE" sz="1050" b="1" dirty="0" smtClean="0"/>
              <a:t> 10 %</a:t>
            </a:r>
          </a:p>
          <a:p>
            <a:pPr algn="r"/>
            <a:endParaRPr lang="de-DE" sz="1050" b="1" dirty="0" smtClean="0"/>
          </a:p>
          <a:p>
            <a:pPr algn="r"/>
            <a:r>
              <a:rPr lang="de-DE" sz="1050" b="1" dirty="0" err="1" smtClean="0"/>
              <a:t>conv</a:t>
            </a:r>
            <a:r>
              <a:rPr lang="de-DE" sz="1050" b="1" dirty="0" smtClean="0"/>
              <a:t>. Resources</a:t>
            </a:r>
          </a:p>
          <a:p>
            <a:pPr algn="r"/>
            <a:endParaRPr lang="de-DE" sz="1050" b="1" dirty="0" smtClean="0"/>
          </a:p>
          <a:p>
            <a:pPr algn="r"/>
            <a:r>
              <a:rPr lang="de-DE" sz="1050" b="1" dirty="0" err="1" smtClean="0"/>
              <a:t>conv</a:t>
            </a:r>
            <a:r>
              <a:rPr lang="de-DE" sz="1050" b="1" dirty="0" smtClean="0"/>
              <a:t>. </a:t>
            </a:r>
            <a:r>
              <a:rPr lang="de-DE" sz="1050" b="1" dirty="0" err="1"/>
              <a:t>R</a:t>
            </a:r>
            <a:r>
              <a:rPr lang="de-DE" sz="1050" b="1" dirty="0" err="1" smtClean="0"/>
              <a:t>eserves</a:t>
            </a:r>
            <a:endParaRPr lang="de-DE" sz="1050" b="1" dirty="0"/>
          </a:p>
        </p:txBody>
      </p:sp>
      <p:grpSp>
        <p:nvGrpSpPr>
          <p:cNvPr id="20" name="Gruppieren 19"/>
          <p:cNvGrpSpPr/>
          <p:nvPr/>
        </p:nvGrpSpPr>
        <p:grpSpPr>
          <a:xfrm>
            <a:off x="-14288" y="6209071"/>
            <a:ext cx="3311676" cy="648929"/>
            <a:chOff x="-14288" y="6209071"/>
            <a:chExt cx="3311676" cy="648929"/>
          </a:xfrm>
        </p:grpSpPr>
        <p:sp>
          <p:nvSpPr>
            <p:cNvPr id="21" name="Rechteck 20"/>
            <p:cNvSpPr/>
            <p:nvPr/>
          </p:nvSpPr>
          <p:spPr bwMode="auto">
            <a:xfrm>
              <a:off x="-14288" y="6219755"/>
              <a:ext cx="2673431" cy="6382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2" name="Picture 2" descr="D:\BRUKSELA_FOLDER_SHALE_POL_EN\PP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93" y="6219755"/>
              <a:ext cx="2597150" cy="5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hteck 22"/>
            <p:cNvSpPr/>
            <p:nvPr/>
          </p:nvSpPr>
          <p:spPr bwMode="auto">
            <a:xfrm rot="5400000">
              <a:off x="2689555" y="6178659"/>
              <a:ext cx="577421" cy="63824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/>
        </p:nvGrpSpPr>
        <p:grpSpPr>
          <a:xfrm>
            <a:off x="301625" y="703263"/>
            <a:ext cx="4489450" cy="5499100"/>
            <a:chOff x="301625" y="703263"/>
            <a:chExt cx="4489450" cy="5499100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 rotWithShape="1">
            <a:blip r:embed="rId3" cstate="print"/>
            <a:srcRect l="2687" r="1704" b="19806"/>
            <a:stretch/>
          </p:blipFill>
          <p:spPr>
            <a:xfrm>
              <a:off x="301625" y="703263"/>
              <a:ext cx="4489450" cy="54991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feld 8"/>
            <p:cNvSpPr txBox="1"/>
            <p:nvPr/>
          </p:nvSpPr>
          <p:spPr>
            <a:xfrm>
              <a:off x="3627119" y="4345510"/>
              <a:ext cx="112744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000" dirty="0" smtClean="0"/>
                <a:t>Area </a:t>
              </a:r>
              <a:r>
                <a:rPr lang="de-DE" sz="1000" dirty="0" err="1" smtClean="0"/>
                <a:t>with</a:t>
              </a:r>
              <a:r>
                <a:rPr lang="de-DE" sz="1000" dirty="0" smtClean="0"/>
                <a:t> </a:t>
              </a:r>
              <a:r>
                <a:rPr lang="de-DE" sz="1000" dirty="0" err="1" smtClean="0"/>
                <a:t>shale</a:t>
              </a:r>
              <a:r>
                <a:rPr lang="de-DE" sz="1000" dirty="0" smtClean="0"/>
                <a:t> gas potential </a:t>
              </a:r>
              <a:endParaRPr lang="de-DE" sz="1000" dirty="0"/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-14288" y="6209071"/>
            <a:ext cx="3311676" cy="648929"/>
            <a:chOff x="-14288" y="6209071"/>
            <a:chExt cx="3311676" cy="648929"/>
          </a:xfrm>
        </p:grpSpPr>
        <p:sp>
          <p:nvSpPr>
            <p:cNvPr id="15" name="Rechteck 14"/>
            <p:cNvSpPr/>
            <p:nvPr/>
          </p:nvSpPr>
          <p:spPr bwMode="auto">
            <a:xfrm>
              <a:off x="-14288" y="6219755"/>
              <a:ext cx="2673431" cy="6382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6" name="Picture 2" descr="D:\BRUKSELA_FOLDER_SHALE_POL_EN\PP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93" y="6219755"/>
              <a:ext cx="2597150" cy="5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hteck 16"/>
            <p:cNvSpPr/>
            <p:nvPr/>
          </p:nvSpPr>
          <p:spPr bwMode="auto">
            <a:xfrm rot="5400000">
              <a:off x="2689555" y="6178659"/>
              <a:ext cx="577421" cy="63824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8" name="Textfeld 8"/>
          <p:cNvSpPr txBox="1">
            <a:spLocks noChangeArrowheads="1"/>
          </p:cNvSpPr>
          <p:nvPr/>
        </p:nvSpPr>
        <p:spPr bwMode="auto">
          <a:xfrm>
            <a:off x="301625" y="206375"/>
            <a:ext cx="7940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de-DE" sz="2000" dirty="0" smtClean="0">
                <a:solidFill>
                  <a:srgbClr val="F2F2F2"/>
                </a:solidFill>
                <a:latin typeface="Verdana" pitchFamily="34" charset="0"/>
              </a:rPr>
              <a:t>Germany’s Shale Gas Potential</a:t>
            </a:r>
            <a:endParaRPr lang="en-US" altLang="de-DE" sz="2000" dirty="0">
              <a:solidFill>
                <a:srgbClr val="F2F2F2"/>
              </a:solidFill>
              <a:latin typeface="Verdana" pitchFamily="34" charset="0"/>
            </a:endParaRPr>
          </a:p>
        </p:txBody>
      </p:sp>
      <p:sp>
        <p:nvSpPr>
          <p:cNvPr id="20" name="Abgerundete rechteckige Legende 19"/>
          <p:cNvSpPr/>
          <p:nvPr/>
        </p:nvSpPr>
        <p:spPr bwMode="auto">
          <a:xfrm>
            <a:off x="5752619" y="1332189"/>
            <a:ext cx="1964917" cy="838200"/>
          </a:xfrm>
          <a:prstGeom prst="wedgeRoundRectCallout">
            <a:avLst>
              <a:gd name="adj1" fmla="val -112351"/>
              <a:gd name="adj2" fmla="val 150240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marL="72000" lvl="1" indent="0" defTabSz="711200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de-DE" sz="1600" dirty="0" smtClean="0">
                <a:solidFill>
                  <a:srgbClr val="2A5682"/>
                </a:solidFill>
                <a:latin typeface="Calibri" pitchFamily="34" charset="0"/>
              </a:rPr>
              <a:t>Potential </a:t>
            </a:r>
            <a:r>
              <a:rPr lang="de-DE" sz="1600" dirty="0" err="1">
                <a:solidFill>
                  <a:srgbClr val="2A5682"/>
                </a:solidFill>
                <a:latin typeface="Calibri" pitchFamily="34" charset="0"/>
              </a:rPr>
              <a:t>G</a:t>
            </a:r>
            <a:r>
              <a:rPr lang="de-DE" sz="1600" dirty="0" err="1" smtClean="0">
                <a:solidFill>
                  <a:srgbClr val="2A5682"/>
                </a:solidFill>
                <a:latin typeface="Calibri" pitchFamily="34" charset="0"/>
              </a:rPr>
              <a:t>eologic</a:t>
            </a:r>
            <a:r>
              <a:rPr lang="de-DE" sz="1600" dirty="0" smtClean="0">
                <a:solidFill>
                  <a:srgbClr val="2A5682"/>
                </a:solidFill>
                <a:latin typeface="Calibri" pitchFamily="34" charset="0"/>
              </a:rPr>
              <a:t> </a:t>
            </a:r>
            <a:r>
              <a:rPr lang="de-DE" sz="1600" dirty="0" err="1">
                <a:solidFill>
                  <a:srgbClr val="2A5682"/>
                </a:solidFill>
                <a:latin typeface="Calibri" pitchFamily="34" charset="0"/>
              </a:rPr>
              <a:t>F</a:t>
            </a:r>
            <a:r>
              <a:rPr lang="de-DE" sz="1600" dirty="0" err="1" smtClean="0">
                <a:solidFill>
                  <a:srgbClr val="2A5682"/>
                </a:solidFill>
                <a:latin typeface="Calibri" pitchFamily="34" charset="0"/>
              </a:rPr>
              <a:t>ormations</a:t>
            </a:r>
            <a:r>
              <a:rPr lang="de-DE" sz="1600" dirty="0" smtClean="0">
                <a:solidFill>
                  <a:srgbClr val="2A5682"/>
                </a:solidFill>
                <a:latin typeface="Calibri" pitchFamily="34" charset="0"/>
              </a:rPr>
              <a:t>     (</a:t>
            </a:r>
            <a:r>
              <a:rPr lang="de-DE" sz="1600" dirty="0" err="1" smtClean="0">
                <a:solidFill>
                  <a:srgbClr val="2A5682"/>
                </a:solidFill>
                <a:latin typeface="Calibri" pitchFamily="34" charset="0"/>
              </a:rPr>
              <a:t>recent</a:t>
            </a:r>
            <a:r>
              <a:rPr lang="de-DE" sz="1600" dirty="0" smtClean="0">
                <a:solidFill>
                  <a:srgbClr val="2A5682"/>
                </a:solidFill>
                <a:latin typeface="Calibri" pitchFamily="34" charset="0"/>
              </a:rPr>
              <a:t> </a:t>
            </a:r>
            <a:r>
              <a:rPr lang="de-DE" sz="1600" dirty="0" err="1" smtClean="0">
                <a:solidFill>
                  <a:srgbClr val="2A5682"/>
                </a:solidFill>
                <a:latin typeface="Calibri" pitchFamily="34" charset="0"/>
              </a:rPr>
              <a:t>assessment</a:t>
            </a:r>
            <a:r>
              <a:rPr lang="de-DE" sz="1600" dirty="0" smtClean="0">
                <a:solidFill>
                  <a:srgbClr val="2A5682"/>
                </a:solidFill>
                <a:latin typeface="Calibri" pitchFamily="34" charset="0"/>
              </a:rPr>
              <a:t>)</a:t>
            </a:r>
            <a:endParaRPr lang="de-DE" sz="1600" dirty="0">
              <a:solidFill>
                <a:srgbClr val="2A568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hteck 11"/>
          <p:cNvSpPr>
            <a:spLocks noChangeArrowheads="1"/>
          </p:cNvSpPr>
          <p:nvPr/>
        </p:nvSpPr>
        <p:spPr bwMode="auto">
          <a:xfrm>
            <a:off x="1049338" y="2487613"/>
            <a:ext cx="7234237" cy="34686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de-DE" altLang="de-DE"/>
          </a:p>
        </p:txBody>
      </p:sp>
      <p:sp>
        <p:nvSpPr>
          <p:cNvPr id="8" name="Abgerundetes Rechteck 7"/>
          <p:cNvSpPr/>
          <p:nvPr/>
        </p:nvSpPr>
        <p:spPr bwMode="auto">
          <a:xfrm>
            <a:off x="430213" y="768350"/>
            <a:ext cx="8350250" cy="146526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486136" y="842963"/>
            <a:ext cx="8262327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Aft>
                <a:spcPts val="300"/>
              </a:spcAft>
              <a:defRPr/>
            </a:pPr>
            <a:r>
              <a:rPr lang="de-DE" u="sng" dirty="0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Scenario</a:t>
            </a:r>
            <a:r>
              <a:rPr lang="de-DE" u="sng" dirty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:</a:t>
            </a:r>
            <a:r>
              <a:rPr lang="de-DE" dirty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	  </a:t>
            </a:r>
            <a:r>
              <a:rPr lang="de-DE" dirty="0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In 2010 </a:t>
            </a:r>
            <a:r>
              <a:rPr lang="de-DE" dirty="0" err="1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Germany‘s</a:t>
            </a:r>
            <a:r>
              <a:rPr lang="de-DE" dirty="0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de-DE" dirty="0" err="1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natural</a:t>
            </a:r>
            <a:r>
              <a:rPr lang="de-DE" dirty="0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 gas </a:t>
            </a:r>
            <a:r>
              <a:rPr lang="de-DE" dirty="0" err="1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requirement</a:t>
            </a:r>
            <a:r>
              <a:rPr lang="de-DE" dirty="0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 was </a:t>
            </a:r>
            <a:r>
              <a:rPr lang="de-DE" dirty="0" err="1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about</a:t>
            </a:r>
            <a:r>
              <a:rPr lang="de-DE" dirty="0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 100 Billion </a:t>
            </a:r>
            <a:r>
              <a:rPr lang="de-DE" dirty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m³.</a:t>
            </a:r>
          </a:p>
          <a:p>
            <a:pPr marL="457200" indent="-457200" eaLnBrk="1" hangingPunct="1">
              <a:spcAft>
                <a:spcPts val="300"/>
              </a:spcAft>
              <a:defRPr/>
            </a:pPr>
            <a:r>
              <a:rPr lang="de-DE" dirty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		  </a:t>
            </a:r>
            <a:r>
              <a:rPr lang="de-DE" dirty="0" err="1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Assumption</a:t>
            </a:r>
            <a:r>
              <a:rPr lang="de-DE" dirty="0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 1</a:t>
            </a:r>
            <a:r>
              <a:rPr lang="de-DE" dirty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:   </a:t>
            </a:r>
            <a:r>
              <a:rPr lang="de-DE" dirty="0" err="1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Decrease</a:t>
            </a:r>
            <a:r>
              <a:rPr lang="de-DE" dirty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de-DE" dirty="0" err="1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of</a:t>
            </a:r>
            <a:r>
              <a:rPr lang="de-DE" dirty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 10 Billion </a:t>
            </a:r>
            <a:r>
              <a:rPr lang="de-DE" dirty="0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m³/</a:t>
            </a:r>
            <a:r>
              <a:rPr lang="de-DE" dirty="0" err="1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decade</a:t>
            </a:r>
            <a:r>
              <a:rPr lang="de-DE" dirty="0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, due </a:t>
            </a:r>
            <a:r>
              <a:rPr lang="de-DE" dirty="0" err="1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to</a:t>
            </a:r>
            <a:r>
              <a:rPr lang="de-DE" dirty="0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de-DE" dirty="0" err="1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energy</a:t>
            </a:r>
            <a:r>
              <a:rPr lang="de-DE" dirty="0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de-DE" dirty="0" err="1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transition</a:t>
            </a:r>
            <a:r>
              <a:rPr lang="de-DE" dirty="0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. 	</a:t>
            </a:r>
            <a:r>
              <a:rPr lang="de-DE" dirty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de-DE" dirty="0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de-DE" dirty="0" err="1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Assumption</a:t>
            </a:r>
            <a:r>
              <a:rPr lang="de-DE" dirty="0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 2</a:t>
            </a:r>
            <a:r>
              <a:rPr lang="de-DE" dirty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:   720 </a:t>
            </a:r>
            <a:r>
              <a:rPr lang="de-DE" dirty="0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Billion </a:t>
            </a:r>
            <a:r>
              <a:rPr lang="de-DE" dirty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m³ </a:t>
            </a:r>
            <a:r>
              <a:rPr lang="de-DE" dirty="0" err="1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domestic</a:t>
            </a:r>
            <a:r>
              <a:rPr lang="de-DE" dirty="0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de-DE" dirty="0" err="1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shale</a:t>
            </a:r>
            <a:r>
              <a:rPr lang="de-DE" dirty="0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 gas </a:t>
            </a:r>
            <a:r>
              <a:rPr lang="de-DE" dirty="0" err="1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are</a:t>
            </a:r>
            <a:r>
              <a:rPr lang="de-DE" dirty="0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de-DE" dirty="0" err="1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recoverable</a:t>
            </a:r>
            <a:r>
              <a:rPr lang="de-DE" dirty="0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. </a:t>
            </a:r>
            <a:endParaRPr lang="de-DE" dirty="0">
              <a:solidFill>
                <a:srgbClr val="224568"/>
              </a:solidFill>
              <a:latin typeface="Calibri" pitchFamily="34" charset="0"/>
              <a:ea typeface="+mn-ea"/>
              <a:cs typeface="Arial" charset="0"/>
            </a:endParaRPr>
          </a:p>
          <a:p>
            <a:pPr marL="457200" indent="-457200" eaLnBrk="1" hangingPunct="1">
              <a:spcAft>
                <a:spcPts val="300"/>
              </a:spcAft>
              <a:defRPr/>
            </a:pPr>
            <a:r>
              <a:rPr lang="de-DE" dirty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  <a:sym typeface="Wingdings" pitchFamily="2" charset="2"/>
              </a:rPr>
              <a:t>	 </a:t>
            </a:r>
            <a:r>
              <a:rPr lang="de-DE" dirty="0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  <a:sym typeface="Wingdings" pitchFamily="2" charset="2"/>
              </a:rPr>
              <a:t>     </a:t>
            </a:r>
            <a:r>
              <a:rPr lang="de-DE" dirty="0" err="1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  <a:sym typeface="Wingdings" pitchFamily="2" charset="2"/>
              </a:rPr>
              <a:t>for</a:t>
            </a:r>
            <a:r>
              <a:rPr lang="de-DE" dirty="0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  <a:sym typeface="Wingdings" pitchFamily="2" charset="2"/>
              </a:rPr>
              <a:t> </a:t>
            </a:r>
            <a:r>
              <a:rPr lang="de-DE" dirty="0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60 </a:t>
            </a:r>
            <a:r>
              <a:rPr lang="de-DE" dirty="0" err="1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years</a:t>
            </a:r>
            <a:r>
              <a:rPr lang="de-DE" dirty="0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:       12 Billion m³/</a:t>
            </a:r>
            <a:r>
              <a:rPr lang="de-DE" dirty="0" err="1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annum</a:t>
            </a:r>
            <a:r>
              <a:rPr lang="de-DE" dirty="0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  … in </a:t>
            </a:r>
            <a:r>
              <a:rPr lang="de-DE" dirty="0" err="1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the</a:t>
            </a:r>
            <a:r>
              <a:rPr lang="de-DE" dirty="0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de-DE" dirty="0" err="1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period</a:t>
            </a:r>
            <a:r>
              <a:rPr lang="de-DE" dirty="0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 2020 </a:t>
            </a:r>
            <a:r>
              <a:rPr lang="de-DE" dirty="0" err="1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to</a:t>
            </a:r>
            <a:r>
              <a:rPr lang="de-DE" dirty="0" smtClean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 2080</a:t>
            </a:r>
            <a:r>
              <a:rPr lang="de-DE" dirty="0">
                <a:solidFill>
                  <a:srgbClr val="224568"/>
                </a:solidFill>
                <a:latin typeface="Calibri" pitchFamily="34" charset="0"/>
                <a:ea typeface="+mn-ea"/>
                <a:cs typeface="Arial" charset="0"/>
              </a:rPr>
              <a:t>.</a:t>
            </a:r>
          </a:p>
        </p:txBody>
      </p:sp>
      <p:sp>
        <p:nvSpPr>
          <p:cNvPr id="10" name="Rectangle 44"/>
          <p:cNvSpPr>
            <a:spLocks noChangeArrowheads="1"/>
          </p:cNvSpPr>
          <p:nvPr/>
        </p:nvSpPr>
        <p:spPr bwMode="auto">
          <a:xfrm>
            <a:off x="1100138" y="244475"/>
            <a:ext cx="683577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de-DE" sz="2000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Availability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de-DE" sz="2000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Shale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Gas</a:t>
            </a:r>
            <a:endParaRPr lang="de-DE" sz="2000" dirty="0">
              <a:solidFill>
                <a:schemeClr val="bg1">
                  <a:lumMod val="9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057275" y="2474913"/>
            <a:ext cx="6680200" cy="3575050"/>
            <a:chOff x="1057275" y="2474913"/>
            <a:chExt cx="6680200" cy="3575050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057275" y="2474913"/>
              <a:ext cx="6672263" cy="3575050"/>
              <a:chOff x="1057275" y="2474913"/>
              <a:chExt cx="6672263" cy="3575050"/>
            </a:xfrm>
          </p:grpSpPr>
          <p:pic>
            <p:nvPicPr>
              <p:cNvPr id="7" name="Picture 2" descr="C:\Kuempel.H-J\Eigene Dateien\BGR-u.a. Präsentationen\Fracking und Schiefergas\Shale Gas\Wie lange hält das Schiefergas aus 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57275" y="2474913"/>
                <a:ext cx="6672263" cy="3575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Rechteck 11"/>
              <p:cNvSpPr/>
              <p:nvPr/>
            </p:nvSpPr>
            <p:spPr bwMode="auto">
              <a:xfrm>
                <a:off x="6412374" y="4062714"/>
                <a:ext cx="1188000" cy="612000"/>
              </a:xfrm>
              <a:prstGeom prst="rect">
                <a:avLst/>
              </a:prstGeom>
              <a:solidFill>
                <a:srgbClr val="C5D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11" name="Textfeld 10"/>
            <p:cNvSpPr txBox="1"/>
            <p:nvPr/>
          </p:nvSpPr>
          <p:spPr>
            <a:xfrm>
              <a:off x="6342926" y="4028023"/>
              <a:ext cx="13945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err="1" smtClean="0"/>
                <a:t>Domestic</a:t>
              </a:r>
              <a:r>
                <a:rPr lang="de-DE" sz="1200" b="1" dirty="0" smtClean="0"/>
                <a:t> </a:t>
              </a:r>
              <a:r>
                <a:rPr lang="de-DE" sz="1200" b="1" dirty="0" err="1" smtClean="0"/>
                <a:t>share</a:t>
              </a:r>
              <a:endParaRPr lang="de-DE" sz="1200" b="1" dirty="0" smtClean="0"/>
            </a:p>
            <a:p>
              <a:endParaRPr lang="de-DE" sz="1200" b="1" dirty="0" smtClean="0"/>
            </a:p>
            <a:p>
              <a:r>
                <a:rPr lang="de-DE" sz="1200" b="1" dirty="0" smtClean="0"/>
                <a:t>Import </a:t>
              </a:r>
              <a:r>
                <a:rPr lang="de-DE" sz="1200" b="1" dirty="0" err="1" smtClean="0"/>
                <a:t>share</a:t>
              </a:r>
              <a:endParaRPr lang="de-DE" sz="1200" b="1" dirty="0"/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-14288" y="6209071"/>
            <a:ext cx="3311676" cy="648929"/>
            <a:chOff x="-14288" y="6209071"/>
            <a:chExt cx="3311676" cy="648929"/>
          </a:xfrm>
        </p:grpSpPr>
        <p:sp>
          <p:nvSpPr>
            <p:cNvPr id="16" name="Rechteck 15"/>
            <p:cNvSpPr/>
            <p:nvPr/>
          </p:nvSpPr>
          <p:spPr bwMode="auto">
            <a:xfrm>
              <a:off x="-14288" y="6219755"/>
              <a:ext cx="2673431" cy="6382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7" name="Picture 2" descr="D:\BRUKSELA_FOLDER_SHALE_POL_EN\PP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93" y="6219755"/>
              <a:ext cx="2597150" cy="5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hteck 17"/>
            <p:cNvSpPr/>
            <p:nvPr/>
          </p:nvSpPr>
          <p:spPr bwMode="auto">
            <a:xfrm rot="5400000">
              <a:off x="2689555" y="6178659"/>
              <a:ext cx="577421" cy="63824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feld 15"/>
          <p:cNvSpPr txBox="1">
            <a:spLocks noChangeArrowheads="1"/>
          </p:cNvSpPr>
          <p:nvPr/>
        </p:nvSpPr>
        <p:spPr bwMode="auto">
          <a:xfrm>
            <a:off x="550863" y="295275"/>
            <a:ext cx="8197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de-DE" sz="2000" dirty="0" err="1" smtClean="0">
                <a:solidFill>
                  <a:srgbClr val="F2F2F2"/>
                </a:solidFill>
                <a:latin typeface="Verdana" pitchFamily="34" charset="0"/>
              </a:rPr>
              <a:t>Economic</a:t>
            </a:r>
            <a:r>
              <a:rPr lang="de-DE" altLang="de-DE" sz="2000" dirty="0" smtClean="0">
                <a:solidFill>
                  <a:srgbClr val="F2F2F2"/>
                </a:solidFill>
                <a:latin typeface="Verdana" pitchFamily="34" charset="0"/>
              </a:rPr>
              <a:t> </a:t>
            </a:r>
            <a:r>
              <a:rPr lang="de-DE" altLang="de-DE" sz="2000" dirty="0" err="1" smtClean="0">
                <a:solidFill>
                  <a:srgbClr val="F2F2F2"/>
                </a:solidFill>
                <a:latin typeface="Verdana" pitchFamily="34" charset="0"/>
              </a:rPr>
              <a:t>Relevance</a:t>
            </a:r>
            <a:r>
              <a:rPr lang="de-DE" altLang="de-DE" sz="2000" dirty="0" smtClean="0">
                <a:solidFill>
                  <a:srgbClr val="F2F2F2"/>
                </a:solidFill>
                <a:latin typeface="Verdana" pitchFamily="34" charset="0"/>
              </a:rPr>
              <a:t> (Dimension)</a:t>
            </a:r>
            <a:r>
              <a:rPr lang="de-DE" altLang="de-DE" sz="2000" dirty="0">
                <a:solidFill>
                  <a:srgbClr val="F2F2F2"/>
                </a:solidFill>
                <a:latin typeface="Verdana" pitchFamily="34" charset="0"/>
              </a:rPr>
              <a:t>		</a:t>
            </a:r>
            <a:endParaRPr lang="de-DE" altLang="de-DE" sz="1400" dirty="0">
              <a:solidFill>
                <a:srgbClr val="F2F2F2"/>
              </a:solidFill>
              <a:latin typeface="Verdana" pitchFamily="34" charset="0"/>
            </a:endParaRPr>
          </a:p>
        </p:txBody>
      </p:sp>
      <p:sp>
        <p:nvSpPr>
          <p:cNvPr id="69635" name="Textfeld 6"/>
          <p:cNvSpPr txBox="1">
            <a:spLocks noChangeArrowheads="1"/>
          </p:cNvSpPr>
          <p:nvPr/>
        </p:nvSpPr>
        <p:spPr bwMode="auto">
          <a:xfrm>
            <a:off x="5029200" y="2176463"/>
            <a:ext cx="25527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de-DE" dirty="0">
                <a:solidFill>
                  <a:srgbClr val="990033"/>
                </a:solidFill>
                <a:latin typeface="Calibri" pitchFamily="34" charset="0"/>
              </a:rPr>
              <a:t>12 </a:t>
            </a:r>
            <a:r>
              <a:rPr lang="de-DE" altLang="de-DE" dirty="0" err="1" smtClean="0">
                <a:solidFill>
                  <a:srgbClr val="990033"/>
                </a:solidFill>
                <a:latin typeface="Calibri" pitchFamily="34" charset="0"/>
              </a:rPr>
              <a:t>Bn</a:t>
            </a:r>
            <a:r>
              <a:rPr lang="de-DE" altLang="de-DE" dirty="0" smtClean="0">
                <a:solidFill>
                  <a:srgbClr val="990033"/>
                </a:solidFill>
                <a:latin typeface="Calibri" pitchFamily="34" charset="0"/>
              </a:rPr>
              <a:t>. </a:t>
            </a:r>
            <a:r>
              <a:rPr lang="de-DE" altLang="de-DE" dirty="0">
                <a:solidFill>
                  <a:srgbClr val="990033"/>
                </a:solidFill>
                <a:latin typeface="Calibri" pitchFamily="34" charset="0"/>
              </a:rPr>
              <a:t>m³  ~   4 </a:t>
            </a:r>
            <a:r>
              <a:rPr lang="de-DE" altLang="de-DE" dirty="0" err="1" smtClean="0">
                <a:solidFill>
                  <a:srgbClr val="990033"/>
                </a:solidFill>
                <a:latin typeface="Calibri" pitchFamily="34" charset="0"/>
              </a:rPr>
              <a:t>Bn</a:t>
            </a:r>
            <a:r>
              <a:rPr lang="de-DE" altLang="de-DE" dirty="0" smtClean="0">
                <a:solidFill>
                  <a:srgbClr val="990033"/>
                </a:solidFill>
                <a:latin typeface="Calibri" pitchFamily="34" charset="0"/>
              </a:rPr>
              <a:t>. </a:t>
            </a:r>
            <a:r>
              <a:rPr lang="de-DE" altLang="de-DE" dirty="0">
                <a:solidFill>
                  <a:srgbClr val="990033"/>
                </a:solidFill>
                <a:latin typeface="Calibri" pitchFamily="34" charset="0"/>
              </a:rPr>
              <a:t>€</a:t>
            </a:r>
          </a:p>
        </p:txBody>
      </p:sp>
      <p:sp>
        <p:nvSpPr>
          <p:cNvPr id="69636" name="Textfeld 7"/>
          <p:cNvSpPr txBox="1">
            <a:spLocks noChangeArrowheads="1"/>
          </p:cNvSpPr>
          <p:nvPr/>
        </p:nvSpPr>
        <p:spPr bwMode="auto">
          <a:xfrm>
            <a:off x="6156325" y="2565400"/>
            <a:ext cx="2732088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de-DE" dirty="0">
                <a:solidFill>
                  <a:srgbClr val="990033"/>
                </a:solidFill>
                <a:latin typeface="Calibri" pitchFamily="34" charset="0"/>
              </a:rPr>
              <a:t>~ </a:t>
            </a:r>
            <a:r>
              <a:rPr lang="de-DE" altLang="de-DE" u="sng" dirty="0">
                <a:solidFill>
                  <a:srgbClr val="990033"/>
                </a:solidFill>
                <a:latin typeface="Calibri" pitchFamily="34" charset="0"/>
              </a:rPr>
              <a:t>40 </a:t>
            </a:r>
            <a:r>
              <a:rPr lang="de-DE" altLang="de-DE" u="sng" dirty="0" err="1" smtClean="0">
                <a:solidFill>
                  <a:srgbClr val="990033"/>
                </a:solidFill>
                <a:latin typeface="Calibri" pitchFamily="34" charset="0"/>
              </a:rPr>
              <a:t>Bn</a:t>
            </a:r>
            <a:r>
              <a:rPr lang="de-DE" altLang="de-DE" u="sng" dirty="0" smtClean="0">
                <a:solidFill>
                  <a:srgbClr val="990033"/>
                </a:solidFill>
                <a:latin typeface="Calibri" pitchFamily="34" charset="0"/>
              </a:rPr>
              <a:t>. </a:t>
            </a:r>
            <a:r>
              <a:rPr lang="de-DE" altLang="de-DE" u="sng" dirty="0">
                <a:solidFill>
                  <a:srgbClr val="990033"/>
                </a:solidFill>
                <a:latin typeface="Calibri" pitchFamily="34" charset="0"/>
              </a:rPr>
              <a:t>€  / </a:t>
            </a:r>
            <a:r>
              <a:rPr lang="de-DE" altLang="de-DE" u="sng" dirty="0" err="1" smtClean="0">
                <a:solidFill>
                  <a:srgbClr val="990033"/>
                </a:solidFill>
                <a:latin typeface="Calibri" pitchFamily="34" charset="0"/>
              </a:rPr>
              <a:t>decade</a:t>
            </a:r>
            <a:endParaRPr lang="de-DE" altLang="de-DE" u="sng" dirty="0">
              <a:solidFill>
                <a:srgbClr val="990033"/>
              </a:solidFill>
              <a:latin typeface="Calibri" pitchFamily="34" charset="0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1639888" y="3136900"/>
            <a:ext cx="71485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de-DE" dirty="0">
                <a:solidFill>
                  <a:srgbClr val="990033"/>
                </a:solidFill>
                <a:latin typeface="Calibri" pitchFamily="34" charset="0"/>
              </a:rPr>
              <a:t>ca. </a:t>
            </a:r>
            <a:r>
              <a:rPr lang="de-DE" altLang="de-DE" dirty="0" smtClean="0">
                <a:solidFill>
                  <a:srgbClr val="990033"/>
                </a:solidFill>
                <a:latin typeface="Calibri" pitchFamily="34" charset="0"/>
              </a:rPr>
              <a:t>10,000 </a:t>
            </a:r>
            <a:r>
              <a:rPr lang="de-DE" altLang="de-DE" dirty="0" err="1" smtClean="0">
                <a:solidFill>
                  <a:srgbClr val="990033"/>
                </a:solidFill>
                <a:latin typeface="Calibri" pitchFamily="34" charset="0"/>
              </a:rPr>
              <a:t>mainly</a:t>
            </a:r>
            <a:r>
              <a:rPr lang="de-DE" altLang="de-DE" dirty="0" smtClean="0">
                <a:solidFill>
                  <a:srgbClr val="990033"/>
                </a:solidFill>
                <a:latin typeface="Calibri" pitchFamily="34" charset="0"/>
              </a:rPr>
              <a:t> high-</a:t>
            </a:r>
            <a:r>
              <a:rPr lang="de-DE" altLang="de-DE" dirty="0" err="1" smtClean="0">
                <a:solidFill>
                  <a:srgbClr val="990033"/>
                </a:solidFill>
                <a:latin typeface="Calibri" pitchFamily="34" charset="0"/>
              </a:rPr>
              <a:t>classified</a:t>
            </a:r>
            <a:r>
              <a:rPr lang="de-DE" altLang="de-DE" dirty="0" smtClean="0">
                <a:solidFill>
                  <a:srgbClr val="990033"/>
                </a:solidFill>
                <a:latin typeface="Calibri" pitchFamily="34" charset="0"/>
              </a:rPr>
              <a:t> </a:t>
            </a:r>
            <a:r>
              <a:rPr lang="de-DE" altLang="de-DE" dirty="0" err="1" smtClean="0">
                <a:solidFill>
                  <a:srgbClr val="990033"/>
                </a:solidFill>
                <a:latin typeface="Calibri" pitchFamily="34" charset="0"/>
              </a:rPr>
              <a:t>jobs</a:t>
            </a:r>
            <a:r>
              <a:rPr lang="de-DE" altLang="de-DE" b="1" baseline="20000" dirty="0" smtClean="0">
                <a:solidFill>
                  <a:srgbClr val="990033"/>
                </a:solidFill>
                <a:latin typeface="Calibri" pitchFamily="34" charset="0"/>
              </a:rPr>
              <a:t>*</a:t>
            </a:r>
            <a:r>
              <a:rPr lang="de-DE" altLang="de-DE" dirty="0" smtClean="0">
                <a:solidFill>
                  <a:srgbClr val="990033"/>
                </a:solidFill>
                <a:latin typeface="Calibri" pitchFamily="34" charset="0"/>
              </a:rPr>
              <a:t>:</a:t>
            </a:r>
            <a:endParaRPr lang="de-DE" altLang="de-DE" dirty="0">
              <a:solidFill>
                <a:srgbClr val="990033"/>
              </a:solidFill>
              <a:latin typeface="Calibri" pitchFamily="34" charset="0"/>
            </a:endParaRPr>
          </a:p>
          <a:p>
            <a:pPr eaLnBrk="1" hangingPunct="1"/>
            <a:r>
              <a:rPr lang="de-DE" altLang="de-DE" dirty="0">
                <a:solidFill>
                  <a:srgbClr val="990033"/>
                </a:solidFill>
                <a:latin typeface="Calibri" pitchFamily="34" charset="0"/>
              </a:rPr>
              <a:t>		</a:t>
            </a:r>
            <a:r>
              <a:rPr lang="de-DE" altLang="de-DE" dirty="0" err="1" smtClean="0">
                <a:solidFill>
                  <a:srgbClr val="990033"/>
                </a:solidFill>
                <a:latin typeface="Calibri" pitchFamily="34" charset="0"/>
              </a:rPr>
              <a:t>economical</a:t>
            </a:r>
            <a:r>
              <a:rPr lang="de-DE" altLang="de-DE" dirty="0" smtClean="0">
                <a:solidFill>
                  <a:srgbClr val="990033"/>
                </a:solidFill>
                <a:latin typeface="Calibri" pitchFamily="34" charset="0"/>
              </a:rPr>
              <a:t> </a:t>
            </a:r>
            <a:r>
              <a:rPr lang="de-DE" altLang="de-DE" dirty="0" err="1" smtClean="0">
                <a:solidFill>
                  <a:srgbClr val="990033"/>
                </a:solidFill>
                <a:latin typeface="Calibri" pitchFamily="34" charset="0"/>
              </a:rPr>
              <a:t>value</a:t>
            </a:r>
            <a:r>
              <a:rPr lang="de-DE" altLang="de-DE" dirty="0">
                <a:solidFill>
                  <a:srgbClr val="990033"/>
                </a:solidFill>
                <a:latin typeface="Calibri" pitchFamily="34" charset="0"/>
              </a:rPr>
              <a:t>		~ </a:t>
            </a:r>
            <a:r>
              <a:rPr lang="de-DE" altLang="de-DE" dirty="0" smtClean="0">
                <a:solidFill>
                  <a:srgbClr val="990033"/>
                </a:solidFill>
                <a:latin typeface="Calibri" pitchFamily="34" charset="0"/>
              </a:rPr>
              <a:t>1.0 </a:t>
            </a:r>
            <a:r>
              <a:rPr lang="de-DE" altLang="de-DE" dirty="0" err="1" smtClean="0">
                <a:solidFill>
                  <a:srgbClr val="990033"/>
                </a:solidFill>
                <a:latin typeface="Calibri" pitchFamily="34" charset="0"/>
              </a:rPr>
              <a:t>Bn</a:t>
            </a:r>
            <a:r>
              <a:rPr lang="de-DE" altLang="de-DE" dirty="0" smtClean="0">
                <a:solidFill>
                  <a:srgbClr val="990033"/>
                </a:solidFill>
                <a:latin typeface="Calibri" pitchFamily="34" charset="0"/>
              </a:rPr>
              <a:t>. </a:t>
            </a:r>
            <a:r>
              <a:rPr lang="de-DE" altLang="de-DE" dirty="0">
                <a:solidFill>
                  <a:srgbClr val="990033"/>
                </a:solidFill>
                <a:latin typeface="Calibri" pitchFamily="34" charset="0"/>
              </a:rPr>
              <a:t>€ / </a:t>
            </a:r>
            <a:r>
              <a:rPr lang="de-DE" altLang="de-DE" dirty="0" err="1" smtClean="0">
                <a:solidFill>
                  <a:srgbClr val="990033"/>
                </a:solidFill>
                <a:latin typeface="Calibri" pitchFamily="34" charset="0"/>
              </a:rPr>
              <a:t>annum</a:t>
            </a:r>
            <a:endParaRPr lang="de-DE" altLang="de-DE" dirty="0">
              <a:solidFill>
                <a:srgbClr val="990033"/>
              </a:solidFill>
              <a:latin typeface="Calibri" pitchFamily="34" charset="0"/>
            </a:endParaRPr>
          </a:p>
          <a:p>
            <a:pPr eaLnBrk="1" hangingPunct="1"/>
            <a:r>
              <a:rPr lang="de-DE" altLang="de-DE" dirty="0">
                <a:solidFill>
                  <a:srgbClr val="990033"/>
                </a:solidFill>
                <a:latin typeface="Calibri" pitchFamily="34" charset="0"/>
              </a:rPr>
              <a:t>		</a:t>
            </a:r>
            <a:r>
              <a:rPr lang="de-DE" altLang="de-DE" dirty="0" smtClean="0">
                <a:solidFill>
                  <a:srgbClr val="990033"/>
                </a:solidFill>
                <a:latin typeface="Calibri" pitchFamily="34" charset="0"/>
              </a:rPr>
              <a:t>incl. </a:t>
            </a:r>
            <a:r>
              <a:rPr lang="de-DE" altLang="de-DE" dirty="0" err="1" smtClean="0">
                <a:solidFill>
                  <a:srgbClr val="990033"/>
                </a:solidFill>
                <a:latin typeface="Calibri" pitchFamily="34" charset="0"/>
              </a:rPr>
              <a:t>taxes</a:t>
            </a:r>
            <a:r>
              <a:rPr lang="de-DE" altLang="de-DE" dirty="0" smtClean="0">
                <a:solidFill>
                  <a:srgbClr val="990033"/>
                </a:solidFill>
                <a:latin typeface="Calibri" pitchFamily="34" charset="0"/>
              </a:rPr>
              <a:t>/</a:t>
            </a:r>
            <a:r>
              <a:rPr lang="de-DE" altLang="de-DE" dirty="0" err="1" smtClean="0">
                <a:solidFill>
                  <a:srgbClr val="990033"/>
                </a:solidFill>
                <a:latin typeface="Calibri" pitchFamily="34" charset="0"/>
              </a:rPr>
              <a:t>charges</a:t>
            </a:r>
            <a:r>
              <a:rPr lang="de-DE" altLang="de-DE" dirty="0" smtClean="0">
                <a:solidFill>
                  <a:srgbClr val="990033"/>
                </a:solidFill>
                <a:latin typeface="Calibri" pitchFamily="34" charset="0"/>
              </a:rPr>
              <a:t>	</a:t>
            </a:r>
            <a:r>
              <a:rPr lang="de-DE" altLang="de-DE" dirty="0">
                <a:solidFill>
                  <a:srgbClr val="990033"/>
                </a:solidFill>
                <a:latin typeface="Calibri" pitchFamily="34" charset="0"/>
              </a:rPr>
              <a:t>	~ </a:t>
            </a:r>
            <a:r>
              <a:rPr lang="de-DE" altLang="de-DE" dirty="0" smtClean="0">
                <a:solidFill>
                  <a:srgbClr val="990033"/>
                </a:solidFill>
                <a:latin typeface="Calibri" pitchFamily="34" charset="0"/>
              </a:rPr>
              <a:t>0.2 </a:t>
            </a:r>
            <a:r>
              <a:rPr lang="de-DE" altLang="de-DE" dirty="0" err="1" smtClean="0">
                <a:solidFill>
                  <a:srgbClr val="990033"/>
                </a:solidFill>
                <a:latin typeface="Calibri" pitchFamily="34" charset="0"/>
              </a:rPr>
              <a:t>Bn</a:t>
            </a:r>
            <a:r>
              <a:rPr lang="de-DE" altLang="de-DE" dirty="0" smtClean="0">
                <a:solidFill>
                  <a:srgbClr val="990033"/>
                </a:solidFill>
                <a:latin typeface="Calibri" pitchFamily="34" charset="0"/>
              </a:rPr>
              <a:t>. </a:t>
            </a:r>
            <a:r>
              <a:rPr lang="de-DE" altLang="de-DE" dirty="0">
                <a:solidFill>
                  <a:srgbClr val="990033"/>
                </a:solidFill>
                <a:latin typeface="Calibri" pitchFamily="34" charset="0"/>
              </a:rPr>
              <a:t>€ / </a:t>
            </a:r>
            <a:r>
              <a:rPr lang="de-DE" altLang="de-DE" dirty="0" err="1" smtClean="0">
                <a:solidFill>
                  <a:srgbClr val="990033"/>
                </a:solidFill>
                <a:latin typeface="Calibri" pitchFamily="34" charset="0"/>
              </a:rPr>
              <a:t>annum</a:t>
            </a:r>
            <a:endParaRPr lang="de-DE" altLang="de-DE" dirty="0">
              <a:solidFill>
                <a:srgbClr val="990033"/>
              </a:solidFill>
              <a:latin typeface="Calibri" pitchFamily="34" charset="0"/>
            </a:endParaRPr>
          </a:p>
          <a:p>
            <a:pPr eaLnBrk="1" hangingPunct="1"/>
            <a:r>
              <a:rPr lang="de-DE" altLang="de-DE" dirty="0">
                <a:solidFill>
                  <a:srgbClr val="990033"/>
                </a:solidFill>
                <a:latin typeface="Calibri" pitchFamily="34" charset="0"/>
              </a:rPr>
              <a:t>					~  </a:t>
            </a:r>
            <a:r>
              <a:rPr lang="de-DE" altLang="de-DE" u="sng" dirty="0">
                <a:solidFill>
                  <a:srgbClr val="990033"/>
                </a:solidFill>
                <a:latin typeface="Calibri" pitchFamily="34" charset="0"/>
              </a:rPr>
              <a:t> 2  </a:t>
            </a:r>
            <a:r>
              <a:rPr lang="de-DE" altLang="de-DE" u="sng" dirty="0" err="1" smtClean="0">
                <a:solidFill>
                  <a:srgbClr val="990033"/>
                </a:solidFill>
                <a:latin typeface="Calibri" pitchFamily="34" charset="0"/>
              </a:rPr>
              <a:t>Bn</a:t>
            </a:r>
            <a:r>
              <a:rPr lang="de-DE" altLang="de-DE" u="sng" dirty="0" smtClean="0">
                <a:solidFill>
                  <a:srgbClr val="990033"/>
                </a:solidFill>
                <a:latin typeface="Calibri" pitchFamily="34" charset="0"/>
              </a:rPr>
              <a:t>. </a:t>
            </a:r>
            <a:r>
              <a:rPr lang="de-DE" altLang="de-DE" u="sng" dirty="0">
                <a:solidFill>
                  <a:srgbClr val="990033"/>
                </a:solidFill>
                <a:latin typeface="Calibri" pitchFamily="34" charset="0"/>
              </a:rPr>
              <a:t>€ / </a:t>
            </a:r>
            <a:r>
              <a:rPr lang="de-DE" altLang="de-DE" u="sng" dirty="0" err="1" smtClean="0">
                <a:solidFill>
                  <a:srgbClr val="990033"/>
                </a:solidFill>
                <a:latin typeface="Calibri" pitchFamily="34" charset="0"/>
              </a:rPr>
              <a:t>decade</a:t>
            </a:r>
            <a:endParaRPr lang="de-DE" altLang="de-DE" u="sng" dirty="0">
              <a:solidFill>
                <a:srgbClr val="990033"/>
              </a:solidFill>
              <a:latin typeface="Calibri" pitchFamily="34" charset="0"/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1635125" y="4316413"/>
            <a:ext cx="69469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de-DE" dirty="0" smtClean="0">
                <a:solidFill>
                  <a:srgbClr val="990033"/>
                </a:solidFill>
                <a:latin typeface="Calibri" pitchFamily="34" charset="0"/>
              </a:rPr>
              <a:t>Investment:</a:t>
            </a:r>
            <a:endParaRPr lang="de-DE" altLang="de-DE" dirty="0">
              <a:solidFill>
                <a:srgbClr val="990033"/>
              </a:solidFill>
              <a:latin typeface="Calibri" pitchFamily="34" charset="0"/>
            </a:endParaRPr>
          </a:p>
          <a:p>
            <a:pPr eaLnBrk="1" hangingPunct="1">
              <a:spcAft>
                <a:spcPts val="1200"/>
              </a:spcAft>
            </a:pPr>
            <a:r>
              <a:rPr lang="de-DE" altLang="de-DE" dirty="0">
                <a:solidFill>
                  <a:srgbClr val="990033"/>
                </a:solidFill>
                <a:latin typeface="Calibri" pitchFamily="34" charset="0"/>
              </a:rPr>
              <a:t>		</a:t>
            </a:r>
            <a:r>
              <a:rPr lang="de-DE" altLang="de-DE" dirty="0" smtClean="0">
                <a:solidFill>
                  <a:srgbClr val="990033"/>
                </a:solidFill>
                <a:latin typeface="Calibri" pitchFamily="34" charset="0"/>
              </a:rPr>
              <a:t>Orders </a:t>
            </a:r>
            <a:r>
              <a:rPr lang="de-DE" altLang="de-DE" dirty="0" err="1" smtClean="0">
                <a:solidFill>
                  <a:srgbClr val="990033"/>
                </a:solidFill>
                <a:latin typeface="Calibri" pitchFamily="34" charset="0"/>
              </a:rPr>
              <a:t>to</a:t>
            </a:r>
            <a:r>
              <a:rPr lang="de-DE" altLang="de-DE" dirty="0" smtClean="0">
                <a:solidFill>
                  <a:srgbClr val="990033"/>
                </a:solidFill>
                <a:latin typeface="Calibri" pitchFamily="34" charset="0"/>
              </a:rPr>
              <a:t> </a:t>
            </a:r>
            <a:r>
              <a:rPr lang="de-DE" altLang="de-DE" dirty="0" err="1" smtClean="0">
                <a:solidFill>
                  <a:srgbClr val="990033"/>
                </a:solidFill>
                <a:latin typeface="Calibri" pitchFamily="34" charset="0"/>
              </a:rPr>
              <a:t>third</a:t>
            </a:r>
            <a:r>
              <a:rPr lang="de-DE" altLang="de-DE" dirty="0" smtClean="0">
                <a:solidFill>
                  <a:srgbClr val="990033"/>
                </a:solidFill>
                <a:latin typeface="Calibri" pitchFamily="34" charset="0"/>
              </a:rPr>
              <a:t> </a:t>
            </a:r>
            <a:r>
              <a:rPr lang="de-DE" altLang="de-DE" dirty="0" err="1" smtClean="0">
                <a:solidFill>
                  <a:srgbClr val="990033"/>
                </a:solidFill>
                <a:latin typeface="Calibri" pitchFamily="34" charset="0"/>
              </a:rPr>
              <a:t>parties</a:t>
            </a:r>
            <a:r>
              <a:rPr lang="de-DE" altLang="de-DE" dirty="0">
                <a:solidFill>
                  <a:srgbClr val="990033"/>
                </a:solidFill>
                <a:latin typeface="Calibri" pitchFamily="34" charset="0"/>
              </a:rPr>
              <a:t>	~  </a:t>
            </a:r>
            <a:r>
              <a:rPr lang="de-DE" altLang="de-DE" dirty="0" err="1" smtClean="0">
                <a:solidFill>
                  <a:srgbClr val="990033"/>
                </a:solidFill>
                <a:latin typeface="Calibri" pitchFamily="34" charset="0"/>
              </a:rPr>
              <a:t>Bn</a:t>
            </a:r>
            <a:r>
              <a:rPr lang="de-DE" altLang="de-DE" dirty="0" smtClean="0">
                <a:solidFill>
                  <a:srgbClr val="990033"/>
                </a:solidFill>
                <a:latin typeface="Calibri" pitchFamily="34" charset="0"/>
              </a:rPr>
              <a:t>. </a:t>
            </a:r>
            <a:r>
              <a:rPr lang="de-DE" altLang="de-DE" dirty="0">
                <a:solidFill>
                  <a:srgbClr val="990033"/>
                </a:solidFill>
                <a:latin typeface="Calibri" pitchFamily="34" charset="0"/>
              </a:rPr>
              <a:t>€ / </a:t>
            </a:r>
            <a:r>
              <a:rPr lang="de-DE" altLang="de-DE" dirty="0" err="1" smtClean="0">
                <a:solidFill>
                  <a:srgbClr val="990033"/>
                </a:solidFill>
                <a:latin typeface="Calibri" pitchFamily="34" charset="0"/>
              </a:rPr>
              <a:t>annum</a:t>
            </a:r>
            <a:endParaRPr lang="de-DE" altLang="de-DE" dirty="0">
              <a:solidFill>
                <a:srgbClr val="990033"/>
              </a:solidFill>
              <a:latin typeface="Calibri" pitchFamily="34" charset="0"/>
            </a:endParaRPr>
          </a:p>
          <a:p>
            <a:pPr eaLnBrk="1" hangingPunct="1"/>
            <a:r>
              <a:rPr lang="de-DE" altLang="de-DE" dirty="0" err="1" smtClean="0">
                <a:solidFill>
                  <a:srgbClr val="990033"/>
                </a:solidFill>
                <a:latin typeface="Calibri" pitchFamily="34" charset="0"/>
              </a:rPr>
              <a:t>Royalties</a:t>
            </a:r>
            <a:r>
              <a:rPr lang="de-DE" altLang="de-DE" dirty="0" smtClean="0">
                <a:solidFill>
                  <a:srgbClr val="990033"/>
                </a:solidFill>
                <a:latin typeface="Calibri" pitchFamily="34" charset="0"/>
              </a:rPr>
              <a:t>:</a:t>
            </a:r>
            <a:endParaRPr lang="de-DE" altLang="de-DE" dirty="0">
              <a:solidFill>
                <a:srgbClr val="990033"/>
              </a:solidFill>
              <a:latin typeface="Calibri" pitchFamily="34" charset="0"/>
            </a:endParaRPr>
          </a:p>
          <a:p>
            <a:pPr eaLnBrk="1" hangingPunct="1"/>
            <a:r>
              <a:rPr lang="de-DE" altLang="de-DE" dirty="0">
                <a:solidFill>
                  <a:srgbClr val="990033"/>
                </a:solidFill>
                <a:latin typeface="Calibri" pitchFamily="34" charset="0"/>
              </a:rPr>
              <a:t>		</a:t>
            </a:r>
            <a:r>
              <a:rPr lang="de-DE" altLang="de-DE" dirty="0" err="1" smtClean="0">
                <a:solidFill>
                  <a:srgbClr val="990033"/>
                </a:solidFill>
                <a:latin typeface="Calibri" pitchFamily="34" charset="0"/>
              </a:rPr>
              <a:t>to</a:t>
            </a:r>
            <a:r>
              <a:rPr lang="de-DE" altLang="de-DE" dirty="0" smtClean="0">
                <a:solidFill>
                  <a:srgbClr val="990033"/>
                </a:solidFill>
                <a:latin typeface="Calibri" pitchFamily="34" charset="0"/>
              </a:rPr>
              <a:t> </a:t>
            </a:r>
            <a:r>
              <a:rPr lang="de-DE" altLang="de-DE" dirty="0" err="1" smtClean="0">
                <a:solidFill>
                  <a:srgbClr val="990033"/>
                </a:solidFill>
                <a:latin typeface="Calibri" pitchFamily="34" charset="0"/>
              </a:rPr>
              <a:t>the</a:t>
            </a:r>
            <a:r>
              <a:rPr lang="de-DE" altLang="de-DE" dirty="0" smtClean="0">
                <a:solidFill>
                  <a:srgbClr val="990033"/>
                </a:solidFill>
                <a:latin typeface="Calibri" pitchFamily="34" charset="0"/>
              </a:rPr>
              <a:t> </a:t>
            </a:r>
            <a:r>
              <a:rPr lang="de-DE" altLang="de-DE" dirty="0" err="1" smtClean="0">
                <a:solidFill>
                  <a:srgbClr val="990033"/>
                </a:solidFill>
                <a:latin typeface="Calibri" pitchFamily="34" charset="0"/>
              </a:rPr>
              <a:t>states</a:t>
            </a:r>
            <a:r>
              <a:rPr lang="de-DE" altLang="de-DE" dirty="0" smtClean="0">
                <a:solidFill>
                  <a:srgbClr val="990033"/>
                </a:solidFill>
                <a:latin typeface="Calibri" pitchFamily="34" charset="0"/>
              </a:rPr>
              <a:t>:	</a:t>
            </a:r>
            <a:r>
              <a:rPr lang="de-DE" altLang="de-DE" dirty="0">
                <a:solidFill>
                  <a:srgbClr val="990033"/>
                </a:solidFill>
                <a:latin typeface="Calibri" pitchFamily="34" charset="0"/>
              </a:rPr>
              <a:t>	~  </a:t>
            </a:r>
            <a:r>
              <a:rPr lang="de-DE" altLang="de-DE" dirty="0" smtClean="0">
                <a:solidFill>
                  <a:srgbClr val="990033"/>
                </a:solidFill>
                <a:latin typeface="Calibri" pitchFamily="34" charset="0"/>
              </a:rPr>
              <a:t>0.7 </a:t>
            </a:r>
            <a:r>
              <a:rPr lang="de-DE" altLang="de-DE" dirty="0" err="1" smtClean="0">
                <a:solidFill>
                  <a:srgbClr val="990033"/>
                </a:solidFill>
                <a:latin typeface="Calibri" pitchFamily="34" charset="0"/>
              </a:rPr>
              <a:t>Bn</a:t>
            </a:r>
            <a:r>
              <a:rPr lang="de-DE" altLang="de-DE" dirty="0" smtClean="0">
                <a:solidFill>
                  <a:srgbClr val="990033"/>
                </a:solidFill>
                <a:latin typeface="Calibri" pitchFamily="34" charset="0"/>
              </a:rPr>
              <a:t>. </a:t>
            </a:r>
            <a:r>
              <a:rPr lang="de-DE" altLang="de-DE" dirty="0">
                <a:solidFill>
                  <a:srgbClr val="990033"/>
                </a:solidFill>
                <a:latin typeface="Calibri" pitchFamily="34" charset="0"/>
              </a:rPr>
              <a:t>€ / </a:t>
            </a:r>
            <a:r>
              <a:rPr lang="de-DE" altLang="de-DE" dirty="0" err="1" smtClean="0">
                <a:solidFill>
                  <a:srgbClr val="990033"/>
                </a:solidFill>
                <a:latin typeface="Calibri" pitchFamily="34" charset="0"/>
              </a:rPr>
              <a:t>annum</a:t>
            </a:r>
            <a:endParaRPr lang="de-DE" altLang="de-DE" dirty="0">
              <a:solidFill>
                <a:srgbClr val="990033"/>
              </a:solidFill>
              <a:latin typeface="Calibri" pitchFamily="34" charset="0"/>
            </a:endParaRPr>
          </a:p>
          <a:p>
            <a:pPr eaLnBrk="1" hangingPunct="1"/>
            <a:r>
              <a:rPr lang="de-DE" altLang="de-DE" dirty="0">
                <a:solidFill>
                  <a:srgbClr val="990033"/>
                </a:solidFill>
                <a:latin typeface="Calibri" pitchFamily="34" charset="0"/>
              </a:rPr>
              <a:t>					~ </a:t>
            </a:r>
            <a:r>
              <a:rPr lang="de-DE" altLang="de-DE" u="sng" dirty="0">
                <a:solidFill>
                  <a:srgbClr val="990033"/>
                </a:solidFill>
                <a:latin typeface="Calibri" pitchFamily="34" charset="0"/>
              </a:rPr>
              <a:t>    7 </a:t>
            </a:r>
            <a:r>
              <a:rPr lang="de-DE" altLang="de-DE" u="sng" dirty="0" err="1" smtClean="0">
                <a:solidFill>
                  <a:srgbClr val="990033"/>
                </a:solidFill>
                <a:latin typeface="Calibri" pitchFamily="34" charset="0"/>
              </a:rPr>
              <a:t>Bn</a:t>
            </a:r>
            <a:r>
              <a:rPr lang="de-DE" altLang="de-DE" u="sng" dirty="0" smtClean="0">
                <a:solidFill>
                  <a:srgbClr val="990033"/>
                </a:solidFill>
                <a:latin typeface="Calibri" pitchFamily="34" charset="0"/>
              </a:rPr>
              <a:t>. </a:t>
            </a:r>
            <a:r>
              <a:rPr lang="de-DE" altLang="de-DE" u="sng" dirty="0">
                <a:solidFill>
                  <a:srgbClr val="990033"/>
                </a:solidFill>
                <a:latin typeface="Calibri" pitchFamily="34" charset="0"/>
              </a:rPr>
              <a:t>€ / </a:t>
            </a:r>
            <a:r>
              <a:rPr lang="de-DE" altLang="de-DE" u="sng" dirty="0" err="1" smtClean="0">
                <a:solidFill>
                  <a:srgbClr val="990033"/>
                </a:solidFill>
                <a:latin typeface="Calibri" pitchFamily="34" charset="0"/>
              </a:rPr>
              <a:t>decade</a:t>
            </a:r>
            <a:endParaRPr lang="de-DE" altLang="de-DE" u="sng" dirty="0">
              <a:solidFill>
                <a:srgbClr val="990033"/>
              </a:solidFill>
              <a:latin typeface="Calibri" pitchFamily="34" charset="0"/>
            </a:endParaRPr>
          </a:p>
        </p:txBody>
      </p:sp>
      <p:sp>
        <p:nvSpPr>
          <p:cNvPr id="8" name="Textfeld 6"/>
          <p:cNvSpPr txBox="1">
            <a:spLocks noChangeArrowheads="1"/>
          </p:cNvSpPr>
          <p:nvPr/>
        </p:nvSpPr>
        <p:spPr bwMode="auto">
          <a:xfrm>
            <a:off x="1628775" y="2168525"/>
            <a:ext cx="2416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de-DE" b="1" dirty="0" err="1" smtClean="0">
                <a:solidFill>
                  <a:srgbClr val="990033"/>
                </a:solidFill>
                <a:latin typeface="Calibri" pitchFamily="34" charset="0"/>
              </a:rPr>
              <a:t>Commodity</a:t>
            </a:r>
            <a:r>
              <a:rPr lang="de-DE" altLang="de-DE" b="1" dirty="0" smtClean="0">
                <a:solidFill>
                  <a:srgbClr val="990033"/>
                </a:solidFill>
                <a:latin typeface="Calibri" pitchFamily="34" charset="0"/>
              </a:rPr>
              <a:t> </a:t>
            </a:r>
            <a:r>
              <a:rPr lang="de-DE" altLang="de-DE" b="1" dirty="0" err="1" smtClean="0">
                <a:solidFill>
                  <a:srgbClr val="990033"/>
                </a:solidFill>
                <a:latin typeface="Calibri" pitchFamily="34" charset="0"/>
              </a:rPr>
              <a:t>value</a:t>
            </a:r>
            <a:r>
              <a:rPr lang="de-DE" altLang="de-DE" b="1" dirty="0" smtClean="0">
                <a:solidFill>
                  <a:srgbClr val="990033"/>
                </a:solidFill>
                <a:latin typeface="Calibri" pitchFamily="34" charset="0"/>
              </a:rPr>
              <a:t>:</a:t>
            </a:r>
            <a:endParaRPr lang="de-DE" altLang="de-DE" b="1" dirty="0">
              <a:solidFill>
                <a:srgbClr val="990033"/>
              </a:solidFill>
              <a:latin typeface="Calibri" pitchFamily="34" charset="0"/>
            </a:endParaRPr>
          </a:p>
          <a:p>
            <a:pPr eaLnBrk="1" hangingPunct="1"/>
            <a:r>
              <a:rPr lang="de-DE" altLang="de-DE" b="1" dirty="0" smtClean="0">
                <a:solidFill>
                  <a:srgbClr val="990033"/>
                </a:solidFill>
                <a:latin typeface="Calibri" pitchFamily="34" charset="0"/>
              </a:rPr>
              <a:t>(Currency </a:t>
            </a:r>
            <a:r>
              <a:rPr lang="de-DE" altLang="de-DE" b="1" dirty="0" err="1" smtClean="0">
                <a:solidFill>
                  <a:srgbClr val="990033"/>
                </a:solidFill>
                <a:latin typeface="Calibri" pitchFamily="34" charset="0"/>
              </a:rPr>
              <a:t>drain</a:t>
            </a:r>
            <a:r>
              <a:rPr lang="de-DE" altLang="de-DE" b="1" dirty="0" smtClean="0">
                <a:solidFill>
                  <a:srgbClr val="990033"/>
                </a:solidFill>
                <a:latin typeface="Calibri" pitchFamily="34" charset="0"/>
              </a:rPr>
              <a:t>)</a:t>
            </a:r>
            <a:endParaRPr lang="de-DE" altLang="de-DE" b="1" dirty="0">
              <a:solidFill>
                <a:srgbClr val="990033"/>
              </a:solidFill>
              <a:latin typeface="Calibri" pitchFamily="34" charset="0"/>
            </a:endParaRPr>
          </a:p>
        </p:txBody>
      </p:sp>
      <p:sp>
        <p:nvSpPr>
          <p:cNvPr id="10" name="Textfeld 6"/>
          <p:cNvSpPr txBox="1">
            <a:spLocks noChangeArrowheads="1"/>
          </p:cNvSpPr>
          <p:nvPr/>
        </p:nvSpPr>
        <p:spPr bwMode="auto">
          <a:xfrm>
            <a:off x="268288" y="5883275"/>
            <a:ext cx="5848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de-DE" sz="1400" b="1">
                <a:solidFill>
                  <a:srgbClr val="990033"/>
                </a:solidFill>
                <a:latin typeface="Calibri" pitchFamily="34" charset="0"/>
              </a:rPr>
              <a:t>*)  </a:t>
            </a:r>
            <a:r>
              <a:rPr lang="de-DE" altLang="de-DE" sz="1400" u="sng">
                <a:solidFill>
                  <a:srgbClr val="990033"/>
                </a:solidFill>
                <a:latin typeface="Calibri" pitchFamily="34" charset="0"/>
              </a:rPr>
              <a:t>www.dihk.de/presse/thema-der-woche</a:t>
            </a:r>
            <a:r>
              <a:rPr lang="de-DE" altLang="de-DE" sz="1400">
                <a:latin typeface="Calibri" pitchFamily="34" charset="0"/>
              </a:rPr>
              <a:t> </a:t>
            </a:r>
            <a:r>
              <a:rPr lang="de-DE" altLang="de-DE" sz="1400">
                <a:solidFill>
                  <a:srgbClr val="990033"/>
                </a:solidFill>
                <a:latin typeface="Calibri" pitchFamily="34" charset="0"/>
              </a:rPr>
              <a:t>(14.08.2014)</a:t>
            </a:r>
            <a:endParaRPr lang="de-DE" altLang="de-DE" sz="1400" b="1">
              <a:solidFill>
                <a:srgbClr val="990033"/>
              </a:solidFill>
              <a:latin typeface="Calibri" pitchFamily="34" charset="0"/>
            </a:endParaRPr>
          </a:p>
        </p:txBody>
      </p:sp>
      <p:sp>
        <p:nvSpPr>
          <p:cNvPr id="11" name="Abgerundete rechteckige Legende 10"/>
          <p:cNvSpPr/>
          <p:nvPr/>
        </p:nvSpPr>
        <p:spPr bwMode="auto">
          <a:xfrm>
            <a:off x="338138" y="969963"/>
            <a:ext cx="3133725" cy="1119187"/>
          </a:xfrm>
          <a:prstGeom prst="wedgeRoundRectCallout">
            <a:avLst>
              <a:gd name="adj1" fmla="val 144567"/>
              <a:gd name="adj2" fmla="val 133328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marL="72000" lvl="1" indent="0" defTabSz="711200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de-DE" sz="1600" dirty="0" err="1" smtClean="0">
                <a:solidFill>
                  <a:srgbClr val="2A5682"/>
                </a:solidFill>
                <a:latin typeface="Calibri" pitchFamily="34" charset="0"/>
              </a:rPr>
              <a:t>Contribution</a:t>
            </a:r>
            <a:r>
              <a:rPr lang="de-DE" sz="1600" dirty="0" smtClean="0">
                <a:solidFill>
                  <a:srgbClr val="2A5682"/>
                </a:solidFill>
                <a:latin typeface="Calibri" pitchFamily="34" charset="0"/>
              </a:rPr>
              <a:t> </a:t>
            </a:r>
            <a:r>
              <a:rPr lang="de-DE" sz="1600" dirty="0" err="1" smtClean="0">
                <a:solidFill>
                  <a:srgbClr val="2A5682"/>
                </a:solidFill>
                <a:latin typeface="Calibri" pitchFamily="34" charset="0"/>
              </a:rPr>
              <a:t>to</a:t>
            </a:r>
            <a:r>
              <a:rPr lang="de-DE" sz="1600" dirty="0" smtClean="0">
                <a:solidFill>
                  <a:srgbClr val="2A5682"/>
                </a:solidFill>
                <a:latin typeface="Calibri" pitchFamily="34" charset="0"/>
              </a:rPr>
              <a:t> </a:t>
            </a:r>
            <a:r>
              <a:rPr lang="de-DE" sz="1600" dirty="0" err="1" smtClean="0">
                <a:solidFill>
                  <a:srgbClr val="2A5682"/>
                </a:solidFill>
                <a:latin typeface="Calibri" pitchFamily="34" charset="0"/>
              </a:rPr>
              <a:t>long-term</a:t>
            </a:r>
            <a:r>
              <a:rPr lang="de-DE" sz="1600" dirty="0" smtClean="0">
                <a:solidFill>
                  <a:srgbClr val="2A5682"/>
                </a:solidFill>
                <a:latin typeface="Calibri" pitchFamily="34" charset="0"/>
              </a:rPr>
              <a:t> </a:t>
            </a:r>
            <a:r>
              <a:rPr lang="de-DE" sz="1600" dirty="0" err="1" smtClean="0">
                <a:solidFill>
                  <a:srgbClr val="2A5682"/>
                </a:solidFill>
                <a:latin typeface="Calibri" pitchFamily="34" charset="0"/>
              </a:rPr>
              <a:t>stability</a:t>
            </a:r>
            <a:r>
              <a:rPr lang="de-DE" sz="1600" dirty="0" smtClean="0">
                <a:solidFill>
                  <a:srgbClr val="2A5682"/>
                </a:solidFill>
                <a:latin typeface="Calibri" pitchFamily="34" charset="0"/>
              </a:rPr>
              <a:t> of </a:t>
            </a:r>
            <a:r>
              <a:rPr lang="de-DE" sz="1600" dirty="0" err="1" smtClean="0">
                <a:solidFill>
                  <a:srgbClr val="2A5682"/>
                </a:solidFill>
                <a:latin typeface="Calibri" pitchFamily="34" charset="0"/>
              </a:rPr>
              <a:t>energy</a:t>
            </a:r>
            <a:r>
              <a:rPr lang="de-DE" sz="1600" dirty="0" smtClean="0">
                <a:solidFill>
                  <a:srgbClr val="2A5682"/>
                </a:solidFill>
                <a:latin typeface="Calibri" pitchFamily="34" charset="0"/>
              </a:rPr>
              <a:t> </a:t>
            </a:r>
            <a:r>
              <a:rPr lang="de-DE" sz="1600" dirty="0" err="1" smtClean="0">
                <a:solidFill>
                  <a:srgbClr val="2A5682"/>
                </a:solidFill>
                <a:latin typeface="Calibri" pitchFamily="34" charset="0"/>
              </a:rPr>
              <a:t>prices</a:t>
            </a:r>
            <a:r>
              <a:rPr lang="de-DE" sz="1600" dirty="0" smtClean="0">
                <a:solidFill>
                  <a:srgbClr val="2A5682"/>
                </a:solidFill>
                <a:latin typeface="Calibri" pitchFamily="34" charset="0"/>
              </a:rPr>
              <a:t> </a:t>
            </a:r>
            <a:endParaRPr lang="de-DE" sz="1600" dirty="0">
              <a:solidFill>
                <a:srgbClr val="2A5682"/>
              </a:solidFill>
              <a:latin typeface="Calibri" pitchFamily="34" charset="0"/>
            </a:endParaRPr>
          </a:p>
          <a:p>
            <a:pPr marL="72000" lvl="1" indent="0" defTabSz="711200" eaLnBrk="1" hangingPunct="1">
              <a:lnSpc>
                <a:spcPct val="90000"/>
              </a:lnSpc>
              <a:spcAft>
                <a:spcPct val="15000"/>
              </a:spcAft>
              <a:buFont typeface="Wingdings" pitchFamily="2" charset="2"/>
              <a:buChar char="à"/>
              <a:defRPr/>
            </a:pPr>
            <a:r>
              <a:rPr lang="de-DE" sz="1600" dirty="0">
                <a:solidFill>
                  <a:srgbClr val="2A5682"/>
                </a:solidFill>
                <a:latin typeface="Calibri" pitchFamily="34" charset="0"/>
              </a:rPr>
              <a:t>  </a:t>
            </a:r>
            <a:r>
              <a:rPr lang="de-DE" sz="1600" dirty="0" err="1" smtClean="0">
                <a:solidFill>
                  <a:srgbClr val="2A5682"/>
                </a:solidFill>
                <a:latin typeface="Calibri" pitchFamily="34" charset="0"/>
              </a:rPr>
              <a:t>affordable</a:t>
            </a:r>
            <a:r>
              <a:rPr lang="de-DE" sz="1600" dirty="0" smtClean="0">
                <a:solidFill>
                  <a:srgbClr val="2A5682"/>
                </a:solidFill>
                <a:latin typeface="Calibri" pitchFamily="34" charset="0"/>
              </a:rPr>
              <a:t> </a:t>
            </a:r>
            <a:r>
              <a:rPr lang="de-DE" sz="1600" dirty="0" err="1" smtClean="0">
                <a:solidFill>
                  <a:srgbClr val="2A5682"/>
                </a:solidFill>
                <a:latin typeface="Calibri" pitchFamily="34" charset="0"/>
              </a:rPr>
              <a:t>energy</a:t>
            </a:r>
            <a:endParaRPr lang="de-DE" sz="1600" dirty="0">
              <a:solidFill>
                <a:srgbClr val="2A5682"/>
              </a:solidFill>
              <a:latin typeface="Calibri" pitchFamily="34" charset="0"/>
            </a:endParaRPr>
          </a:p>
          <a:p>
            <a:pPr marL="72000" lvl="1" indent="0" defTabSz="711200" eaLnBrk="1" hangingPunct="1">
              <a:lnSpc>
                <a:spcPct val="90000"/>
              </a:lnSpc>
              <a:spcAft>
                <a:spcPct val="15000"/>
              </a:spcAft>
              <a:buFont typeface="Wingdings" pitchFamily="2" charset="2"/>
              <a:buChar char="à"/>
              <a:defRPr/>
            </a:pPr>
            <a:r>
              <a:rPr lang="de-DE" sz="1600" dirty="0">
                <a:solidFill>
                  <a:srgbClr val="2A5682"/>
                </a:solidFill>
                <a:latin typeface="Calibri" pitchFamily="34" charset="0"/>
              </a:rPr>
              <a:t>  </a:t>
            </a:r>
            <a:r>
              <a:rPr lang="de-DE" sz="1600" dirty="0" err="1" smtClean="0">
                <a:solidFill>
                  <a:srgbClr val="2A5682"/>
                </a:solidFill>
                <a:latin typeface="Calibri" pitchFamily="34" charset="0"/>
              </a:rPr>
              <a:t>investment</a:t>
            </a:r>
            <a:r>
              <a:rPr lang="de-DE" sz="1600" dirty="0" smtClean="0">
                <a:solidFill>
                  <a:srgbClr val="2A5682"/>
                </a:solidFill>
                <a:latin typeface="Calibri" pitchFamily="34" charset="0"/>
              </a:rPr>
              <a:t> </a:t>
            </a:r>
            <a:r>
              <a:rPr lang="de-DE" sz="1600" dirty="0" err="1" smtClean="0">
                <a:solidFill>
                  <a:srgbClr val="2A5682"/>
                </a:solidFill>
                <a:latin typeface="Calibri" pitchFamily="34" charset="0"/>
              </a:rPr>
              <a:t>security</a:t>
            </a:r>
            <a:endParaRPr lang="de-DE" sz="1600" dirty="0">
              <a:solidFill>
                <a:srgbClr val="2A5682"/>
              </a:solidFill>
              <a:latin typeface="Calibri" pitchFamily="34" charset="0"/>
            </a:endParaRPr>
          </a:p>
        </p:txBody>
      </p:sp>
      <p:sp>
        <p:nvSpPr>
          <p:cNvPr id="12" name="Abgerundete rechteckige Legende 11"/>
          <p:cNvSpPr/>
          <p:nvPr/>
        </p:nvSpPr>
        <p:spPr bwMode="auto">
          <a:xfrm>
            <a:off x="296863" y="3671888"/>
            <a:ext cx="1476375" cy="525462"/>
          </a:xfrm>
          <a:prstGeom prst="wedgeRoundRectCallout">
            <a:avLst>
              <a:gd name="adj1" fmla="val 89217"/>
              <a:gd name="adj2" fmla="val -92987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marL="72000" lvl="1" indent="0" defTabSz="711200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de-DE" sz="1600" dirty="0" smtClean="0">
                <a:solidFill>
                  <a:srgbClr val="2A5682"/>
                </a:solidFill>
                <a:latin typeface="Calibri" pitchFamily="34" charset="0"/>
              </a:rPr>
              <a:t>Further 10,000 in </a:t>
            </a:r>
            <a:r>
              <a:rPr lang="de-DE" sz="1600" dirty="0" err="1" smtClean="0">
                <a:solidFill>
                  <a:srgbClr val="2A5682"/>
                </a:solidFill>
                <a:latin typeface="Calibri" pitchFamily="34" charset="0"/>
              </a:rPr>
              <a:t>periphery</a:t>
            </a:r>
            <a:endParaRPr lang="de-DE" sz="1600" dirty="0">
              <a:solidFill>
                <a:srgbClr val="2A5682"/>
              </a:solidFill>
              <a:latin typeface="Calibri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-14288" y="6209071"/>
            <a:ext cx="3311676" cy="648929"/>
            <a:chOff x="-14288" y="6209071"/>
            <a:chExt cx="3311676" cy="648929"/>
          </a:xfrm>
        </p:grpSpPr>
        <p:sp>
          <p:nvSpPr>
            <p:cNvPr id="14" name="Rechteck 13"/>
            <p:cNvSpPr/>
            <p:nvPr/>
          </p:nvSpPr>
          <p:spPr bwMode="auto">
            <a:xfrm>
              <a:off x="-14288" y="6219755"/>
              <a:ext cx="2673431" cy="6382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5" name="Picture 2" descr="D:\BRUKSELA_FOLDER_SHALE_POL_EN\PP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93" y="6219755"/>
              <a:ext cx="2597150" cy="5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hteck 15"/>
            <p:cNvSpPr/>
            <p:nvPr/>
          </p:nvSpPr>
          <p:spPr bwMode="auto">
            <a:xfrm rot="5400000">
              <a:off x="2689555" y="6178659"/>
              <a:ext cx="577421" cy="63824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  <p:bldP spid="10" grpId="0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/>
        </p:nvGrpSpPr>
        <p:grpSpPr>
          <a:xfrm>
            <a:off x="0" y="758825"/>
            <a:ext cx="8107363" cy="5230813"/>
            <a:chOff x="0" y="758825"/>
            <a:chExt cx="8107363" cy="5230813"/>
          </a:xfrm>
        </p:grpSpPr>
        <p:pic>
          <p:nvPicPr>
            <p:cNvPr id="24576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758825"/>
              <a:ext cx="8107363" cy="523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</p:pic>
        <p:sp>
          <p:nvSpPr>
            <p:cNvPr id="5" name="Textfeld 3"/>
            <p:cNvSpPr txBox="1">
              <a:spLocks noChangeArrowheads="1"/>
            </p:cNvSpPr>
            <p:nvPr/>
          </p:nvSpPr>
          <p:spPr bwMode="auto">
            <a:xfrm>
              <a:off x="0" y="5643563"/>
              <a:ext cx="2622550" cy="276225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200" b="1" i="1" dirty="0" smtClean="0">
                  <a:solidFill>
                    <a:schemeClr val="bg1">
                      <a:lumMod val="50000"/>
                    </a:schemeClr>
                  </a:solidFill>
                </a:rPr>
                <a:t>Source:  </a:t>
              </a:r>
              <a:r>
                <a:rPr lang="en-US" sz="1200" b="1" i="1" dirty="0">
                  <a:solidFill>
                    <a:schemeClr val="bg1">
                      <a:lumMod val="50000"/>
                    </a:schemeClr>
                  </a:solidFill>
                </a:rPr>
                <a:t>Petroleum Africa  4/2014</a:t>
              </a:r>
              <a:r>
                <a:rPr lang="de-DE" sz="1200" b="1" i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4548851" y="5289630"/>
              <a:ext cx="2498125" cy="646331"/>
            </a:xfrm>
            <a:prstGeom prst="rect">
              <a:avLst/>
            </a:prstGeom>
            <a:solidFill>
              <a:srgbClr val="C5DCFF"/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Worldwide:   3736 Drilling Units</a:t>
              </a:r>
            </a:p>
            <a:p>
              <a:r>
                <a:rPr lang="de-DE" sz="1200" dirty="0" smtClean="0"/>
                <a:t>Offshore:        374 Drilling Units</a:t>
              </a:r>
            </a:p>
            <a:p>
              <a:r>
                <a:rPr lang="de-DE" sz="1200" dirty="0" err="1" smtClean="0"/>
                <a:t>Onshore</a:t>
              </a:r>
              <a:r>
                <a:rPr lang="de-DE" sz="1200" dirty="0" smtClean="0"/>
                <a:t>:       3362 Drilling Units</a:t>
              </a:r>
              <a:endParaRPr lang="de-DE" sz="1200" dirty="0"/>
            </a:p>
          </p:txBody>
        </p:sp>
      </p:grpSp>
      <p:sp>
        <p:nvSpPr>
          <p:cNvPr id="90116" name="Rechteck 6"/>
          <p:cNvSpPr>
            <a:spLocks noChangeArrowheads="1"/>
          </p:cNvSpPr>
          <p:nvPr/>
        </p:nvSpPr>
        <p:spPr bwMode="auto">
          <a:xfrm>
            <a:off x="1741488" y="801688"/>
            <a:ext cx="6138862" cy="3683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de-DE" altLang="de-DE"/>
          </a:p>
        </p:txBody>
      </p:sp>
      <p:sp>
        <p:nvSpPr>
          <p:cNvPr id="90117" name="Rectangle 44"/>
          <p:cNvSpPr>
            <a:spLocks noChangeArrowheads="1"/>
          </p:cNvSpPr>
          <p:nvPr/>
        </p:nvSpPr>
        <p:spPr bwMode="auto">
          <a:xfrm>
            <a:off x="1673225" y="788988"/>
            <a:ext cx="5137150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altLang="de-DE" dirty="0" err="1" smtClean="0">
                <a:solidFill>
                  <a:srgbClr val="224568"/>
                </a:solidFill>
                <a:latin typeface="Calibri" pitchFamily="34" charset="0"/>
              </a:rPr>
              <a:t>Active</a:t>
            </a:r>
            <a:r>
              <a:rPr lang="de-DE" altLang="de-DE" dirty="0" smtClean="0">
                <a:solidFill>
                  <a:srgbClr val="224568"/>
                </a:solidFill>
                <a:latin typeface="Calibri" pitchFamily="34" charset="0"/>
              </a:rPr>
              <a:t> Drilling Units Worldwide (</a:t>
            </a:r>
            <a:r>
              <a:rPr lang="de-DE" altLang="de-DE" dirty="0" err="1" smtClean="0">
                <a:solidFill>
                  <a:srgbClr val="224568"/>
                </a:solidFill>
                <a:latin typeface="Calibri" pitchFamily="34" charset="0"/>
              </a:rPr>
              <a:t>as</a:t>
            </a:r>
            <a:r>
              <a:rPr lang="de-DE" altLang="de-DE" dirty="0" smtClean="0">
                <a:solidFill>
                  <a:srgbClr val="224568"/>
                </a:solidFill>
                <a:latin typeface="Calibri" pitchFamily="34" charset="0"/>
              </a:rPr>
              <a:t> of: </a:t>
            </a:r>
            <a:r>
              <a:rPr lang="de-DE" altLang="de-DE" dirty="0">
                <a:solidFill>
                  <a:srgbClr val="224568"/>
                </a:solidFill>
                <a:latin typeface="Calibri" pitchFamily="34" charset="0"/>
              </a:rPr>
              <a:t>Febr. 2014)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1450" y="207963"/>
            <a:ext cx="8636000" cy="4001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Could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Domestic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Production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raise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swiftly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de-DE" sz="2000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USA?</a:t>
            </a:r>
            <a:endParaRPr lang="de-DE" sz="2000" dirty="0">
              <a:solidFill>
                <a:schemeClr val="bg1">
                  <a:lumMod val="9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bgerundete rechteckige Legende 6"/>
          <p:cNvSpPr/>
          <p:nvPr/>
        </p:nvSpPr>
        <p:spPr bwMode="auto">
          <a:xfrm>
            <a:off x="4405313" y="2941638"/>
            <a:ext cx="4378325" cy="868362"/>
          </a:xfrm>
          <a:prstGeom prst="wedgeRoundRectCallout">
            <a:avLst>
              <a:gd name="adj1" fmla="val -55900"/>
              <a:gd name="adj2" fmla="val -87922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1" hangingPunct="1">
              <a:spcAft>
                <a:spcPts val="600"/>
              </a:spcAft>
              <a:buClr>
                <a:srgbClr val="C0504D"/>
              </a:buClr>
              <a:buSzPct val="110000"/>
              <a:buFont typeface="Wingdings" pitchFamily="2" charset="2"/>
              <a:buChar char="à"/>
              <a:tabLst>
                <a:tab pos="357188" algn="l"/>
                <a:tab pos="2873375" algn="l"/>
                <a:tab pos="4032250" algn="l"/>
              </a:tabLst>
              <a:defRPr/>
            </a:pPr>
            <a:r>
              <a:rPr lang="de-DE" sz="1600" b="1" dirty="0">
                <a:solidFill>
                  <a:srgbClr val="214365"/>
                </a:solidFill>
                <a:latin typeface="Calibri" pitchFamily="34" charset="0"/>
                <a:ea typeface="Verdana" pitchFamily="34" charset="0"/>
                <a:cs typeface="Arial" charset="0"/>
                <a:sym typeface="Wingdings" pitchFamily="2" charset="2"/>
              </a:rPr>
              <a:t>  </a:t>
            </a:r>
            <a:r>
              <a:rPr lang="de-DE" sz="1600" b="1" dirty="0" err="1" smtClean="0">
                <a:solidFill>
                  <a:srgbClr val="2A5682"/>
                </a:solidFill>
                <a:latin typeface="Calibri" pitchFamily="34" charset="0"/>
                <a:sym typeface="Wingdings" pitchFamily="2" charset="2"/>
              </a:rPr>
              <a:t>No</a:t>
            </a:r>
            <a:r>
              <a:rPr lang="de-DE" sz="1600" b="1" dirty="0" smtClean="0">
                <a:solidFill>
                  <a:srgbClr val="2A5682"/>
                </a:solidFill>
                <a:latin typeface="Calibri" pitchFamily="34" charset="0"/>
                <a:sym typeface="Wingdings" pitchFamily="2" charset="2"/>
              </a:rPr>
              <a:t>!</a:t>
            </a:r>
            <a:r>
              <a:rPr lang="de-DE" sz="1600" dirty="0" smtClean="0">
                <a:solidFill>
                  <a:srgbClr val="2A5682"/>
                </a:solidFill>
                <a:latin typeface="Calibri" pitchFamily="34" charset="0"/>
                <a:sym typeface="Wingdings" pitchFamily="2" charset="2"/>
              </a:rPr>
              <a:t>  </a:t>
            </a:r>
            <a:r>
              <a:rPr lang="de-DE" sz="1600" dirty="0" err="1" smtClean="0">
                <a:solidFill>
                  <a:srgbClr val="2A5682"/>
                </a:solidFill>
                <a:latin typeface="Calibri" pitchFamily="34" charset="0"/>
                <a:sym typeface="Wingdings" pitchFamily="2" charset="2"/>
              </a:rPr>
              <a:t>Neither</a:t>
            </a:r>
            <a:r>
              <a:rPr lang="de-DE" sz="1600" dirty="0" smtClean="0">
                <a:solidFill>
                  <a:srgbClr val="2A5682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srgbClr val="2A5682"/>
                </a:solidFill>
                <a:latin typeface="Calibri" pitchFamily="34" charset="0"/>
                <a:sym typeface="Wingdings" pitchFamily="2" charset="2"/>
              </a:rPr>
              <a:t>any</a:t>
            </a:r>
            <a:r>
              <a:rPr lang="de-DE" sz="1600" dirty="0" smtClean="0">
                <a:solidFill>
                  <a:srgbClr val="2A5682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srgbClr val="2A5682"/>
                </a:solidFill>
                <a:latin typeface="Calibri" pitchFamily="34" charset="0"/>
                <a:sym typeface="Wingdings" pitchFamily="2" charset="2"/>
              </a:rPr>
              <a:t>comparable</a:t>
            </a:r>
            <a:r>
              <a:rPr lang="de-DE" sz="1600" dirty="0" smtClean="0">
                <a:solidFill>
                  <a:srgbClr val="2A5682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srgbClr val="2A5682"/>
                </a:solidFill>
                <a:latin typeface="Calibri" pitchFamily="34" charset="0"/>
                <a:sym typeface="Wingdings" pitchFamily="2" charset="2"/>
              </a:rPr>
              <a:t>price</a:t>
            </a:r>
            <a:r>
              <a:rPr lang="de-DE" sz="1600" dirty="0" smtClean="0">
                <a:solidFill>
                  <a:srgbClr val="2A5682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srgbClr val="2A5682"/>
                </a:solidFill>
                <a:latin typeface="Calibri" pitchFamily="34" charset="0"/>
                <a:sym typeface="Wingdings" pitchFamily="2" charset="2"/>
              </a:rPr>
              <a:t>decrease</a:t>
            </a:r>
            <a:r>
              <a:rPr lang="de-DE" sz="1600" dirty="0" smtClean="0">
                <a:solidFill>
                  <a:srgbClr val="2A5682"/>
                </a:solidFill>
                <a:latin typeface="Calibri" pitchFamily="34" charset="0"/>
                <a:sym typeface="Wingdings" pitchFamily="2" charset="2"/>
              </a:rPr>
              <a:t> </a:t>
            </a:r>
            <a:endParaRPr lang="de-DE" sz="1600" dirty="0">
              <a:solidFill>
                <a:srgbClr val="2A5682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0"/>
              </a:spcAft>
              <a:buClr>
                <a:srgbClr val="C0504D"/>
              </a:buClr>
              <a:buSzPct val="110000"/>
              <a:buFont typeface="Wingdings" pitchFamily="2" charset="2"/>
              <a:buChar char="à"/>
              <a:tabLst>
                <a:tab pos="357188" algn="l"/>
                <a:tab pos="2873375" algn="l"/>
                <a:tab pos="4032250" algn="l"/>
              </a:tabLst>
              <a:defRPr/>
            </a:pPr>
            <a:r>
              <a:rPr lang="de-DE" sz="1600" dirty="0">
                <a:solidFill>
                  <a:srgbClr val="2A5682"/>
                </a:solidFill>
                <a:latin typeface="Calibri" pitchFamily="34" charset="0"/>
              </a:rPr>
              <a:t>  </a:t>
            </a:r>
            <a:r>
              <a:rPr lang="de-DE" sz="1600" dirty="0" smtClean="0">
                <a:solidFill>
                  <a:srgbClr val="2A5682"/>
                </a:solidFill>
                <a:latin typeface="Calibri" pitchFamily="34" charset="0"/>
              </a:rPr>
              <a:t>Statement </a:t>
            </a:r>
            <a:r>
              <a:rPr lang="de-DE" sz="1600" dirty="0" err="1" smtClean="0">
                <a:solidFill>
                  <a:srgbClr val="2A5682"/>
                </a:solidFill>
                <a:latin typeface="Calibri" pitchFamily="34" charset="0"/>
              </a:rPr>
              <a:t>that</a:t>
            </a:r>
            <a:r>
              <a:rPr lang="de-DE" sz="1600" dirty="0" smtClean="0">
                <a:solidFill>
                  <a:srgbClr val="2A5682"/>
                </a:solidFill>
                <a:latin typeface="Calibri" pitchFamily="34" charset="0"/>
              </a:rPr>
              <a:t> German </a:t>
            </a:r>
            <a:r>
              <a:rPr lang="de-DE" sz="1600" dirty="0" err="1" smtClean="0">
                <a:solidFill>
                  <a:srgbClr val="2A5682"/>
                </a:solidFill>
                <a:latin typeface="Calibri" pitchFamily="34" charset="0"/>
              </a:rPr>
              <a:t>shale</a:t>
            </a:r>
            <a:r>
              <a:rPr lang="de-DE" sz="1600" dirty="0" smtClean="0">
                <a:solidFill>
                  <a:srgbClr val="2A5682"/>
                </a:solidFill>
                <a:latin typeface="Calibri" pitchFamily="34" charset="0"/>
              </a:rPr>
              <a:t> gas </a:t>
            </a:r>
            <a:r>
              <a:rPr lang="de-DE" sz="1600" dirty="0" err="1" smtClean="0">
                <a:solidFill>
                  <a:srgbClr val="2A5682"/>
                </a:solidFill>
                <a:latin typeface="Calibri" pitchFamily="34" charset="0"/>
              </a:rPr>
              <a:t>only</a:t>
            </a:r>
            <a:r>
              <a:rPr lang="de-DE" sz="1600" dirty="0" smtClean="0">
                <a:solidFill>
                  <a:srgbClr val="2A5682"/>
                </a:solidFill>
                <a:latin typeface="Calibri" pitchFamily="34" charset="0"/>
              </a:rPr>
              <a:t> </a:t>
            </a:r>
            <a:r>
              <a:rPr lang="de-DE" sz="1600" dirty="0" err="1" smtClean="0">
                <a:solidFill>
                  <a:srgbClr val="2A5682"/>
                </a:solidFill>
                <a:latin typeface="Calibri" pitchFamily="34" charset="0"/>
              </a:rPr>
              <a:t>lasts</a:t>
            </a:r>
            <a:endParaRPr lang="de-DE" sz="1600" dirty="0" smtClean="0">
              <a:solidFill>
                <a:srgbClr val="2A5682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0"/>
              </a:spcAft>
              <a:buClr>
                <a:srgbClr val="C0504D"/>
              </a:buClr>
              <a:buSzPct val="110000"/>
              <a:tabLst>
                <a:tab pos="357188" algn="l"/>
                <a:tab pos="2873375" algn="l"/>
                <a:tab pos="4032250" algn="l"/>
              </a:tabLst>
              <a:defRPr/>
            </a:pPr>
            <a:r>
              <a:rPr lang="de-DE" sz="1600" dirty="0" smtClean="0">
                <a:solidFill>
                  <a:srgbClr val="2A5682"/>
                </a:solidFill>
                <a:latin typeface="Calibri" pitchFamily="34" charset="0"/>
              </a:rPr>
              <a:t>       </a:t>
            </a:r>
            <a:r>
              <a:rPr lang="de-DE" sz="1600" dirty="0" err="1" smtClean="0">
                <a:solidFill>
                  <a:srgbClr val="2A5682"/>
                </a:solidFill>
                <a:latin typeface="Calibri" pitchFamily="34" charset="0"/>
              </a:rPr>
              <a:t>for</a:t>
            </a:r>
            <a:r>
              <a:rPr lang="de-DE" sz="1600" dirty="0" smtClean="0">
                <a:solidFill>
                  <a:srgbClr val="2A5682"/>
                </a:solidFill>
                <a:latin typeface="Calibri" pitchFamily="34" charset="0"/>
              </a:rPr>
              <a:t> 12 </a:t>
            </a:r>
            <a:r>
              <a:rPr lang="de-DE" sz="1600" dirty="0" err="1" smtClean="0">
                <a:solidFill>
                  <a:srgbClr val="2A5682"/>
                </a:solidFill>
                <a:latin typeface="Calibri" pitchFamily="34" charset="0"/>
              </a:rPr>
              <a:t>years</a:t>
            </a:r>
            <a:r>
              <a:rPr lang="de-DE" sz="1600" dirty="0" smtClean="0">
                <a:solidFill>
                  <a:srgbClr val="2A5682"/>
                </a:solidFill>
                <a:latin typeface="Calibri" pitchFamily="34" charset="0"/>
              </a:rPr>
              <a:t> </a:t>
            </a:r>
            <a:r>
              <a:rPr lang="de-DE" sz="1600" dirty="0" err="1" smtClean="0">
                <a:solidFill>
                  <a:srgbClr val="2A5682"/>
                </a:solidFill>
                <a:latin typeface="Calibri" pitchFamily="34" charset="0"/>
              </a:rPr>
              <a:t>is</a:t>
            </a:r>
            <a:r>
              <a:rPr lang="de-DE" sz="1600" dirty="0" smtClean="0">
                <a:solidFill>
                  <a:srgbClr val="2A5682"/>
                </a:solidFill>
                <a:latin typeface="Calibri" pitchFamily="34" charset="0"/>
              </a:rPr>
              <a:t> </a:t>
            </a:r>
            <a:r>
              <a:rPr lang="de-DE" sz="1600" dirty="0" err="1" smtClean="0">
                <a:solidFill>
                  <a:srgbClr val="2A5682"/>
                </a:solidFill>
                <a:latin typeface="Calibri" pitchFamily="34" charset="0"/>
              </a:rPr>
              <a:t>misleading</a:t>
            </a:r>
            <a:r>
              <a:rPr lang="de-DE" sz="1600" dirty="0" smtClean="0">
                <a:solidFill>
                  <a:srgbClr val="2A5682"/>
                </a:solidFill>
                <a:latin typeface="Calibri" pitchFamily="34" charset="0"/>
              </a:rPr>
              <a:t> </a:t>
            </a:r>
            <a:endParaRPr lang="de-DE" sz="400" dirty="0">
              <a:solidFill>
                <a:srgbClr val="2A5682"/>
              </a:solidFill>
              <a:latin typeface="Calibri" pitchFamily="34" charset="0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-14288" y="6209071"/>
            <a:ext cx="3311676" cy="648929"/>
            <a:chOff x="-14288" y="6209071"/>
            <a:chExt cx="3311676" cy="648929"/>
          </a:xfrm>
        </p:grpSpPr>
        <p:sp>
          <p:nvSpPr>
            <p:cNvPr id="11" name="Rechteck 10"/>
            <p:cNvSpPr/>
            <p:nvPr/>
          </p:nvSpPr>
          <p:spPr bwMode="auto">
            <a:xfrm>
              <a:off x="-14288" y="6219755"/>
              <a:ext cx="2673431" cy="6382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2" name="Picture 2" descr="D:\BRUKSELA_FOLDER_SHALE_POL_EN\PP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93" y="6219755"/>
              <a:ext cx="2597150" cy="5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hteck 12"/>
            <p:cNvSpPr/>
            <p:nvPr/>
          </p:nvSpPr>
          <p:spPr bwMode="auto">
            <a:xfrm rot="5400000">
              <a:off x="2689555" y="6178659"/>
              <a:ext cx="577421" cy="63824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animBg="1"/>
      <p:bldP spid="90117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feld 1"/>
          <p:cNvSpPr txBox="1">
            <a:spLocks noChangeArrowheads="1"/>
          </p:cNvSpPr>
          <p:nvPr/>
        </p:nvSpPr>
        <p:spPr bwMode="auto">
          <a:xfrm>
            <a:off x="1322427" y="1662235"/>
            <a:ext cx="63419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 eaLnBrk="1" hangingPunct="1">
              <a:buFont typeface="Wingdings" pitchFamily="2" charset="2"/>
              <a:buChar char="v"/>
            </a:pPr>
            <a:r>
              <a:rPr lang="de-DE" altLang="de-DE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Rationale </a:t>
            </a:r>
            <a:r>
              <a:rPr lang="de-DE" altLang="de-DE" sz="2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for</a:t>
            </a:r>
            <a:r>
              <a:rPr lang="de-DE" altLang="de-DE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de-DE" altLang="de-DE" sz="2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Shale</a:t>
            </a:r>
            <a:r>
              <a:rPr lang="de-DE" altLang="de-DE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Gas </a:t>
            </a:r>
            <a:r>
              <a:rPr lang="de-DE" altLang="de-DE" sz="24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I</a:t>
            </a:r>
            <a:r>
              <a:rPr lang="de-DE" altLang="de-DE" sz="2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ssue</a:t>
            </a:r>
            <a:endParaRPr lang="de-DE" altLang="de-DE" sz="24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2" eaLnBrk="1" hangingPunct="1">
              <a:buFont typeface="Wingdings" pitchFamily="2" charset="2"/>
              <a:buChar char="v"/>
            </a:pPr>
            <a:endParaRPr lang="de-DE" altLang="de-DE" sz="24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2" eaLnBrk="1" hangingPunct="1">
              <a:buFont typeface="Wingdings" pitchFamily="2" charset="2"/>
              <a:buChar char="v"/>
            </a:pPr>
            <a:r>
              <a:rPr lang="de-DE" altLang="de-DE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Assessment </a:t>
            </a:r>
            <a:r>
              <a:rPr lang="de-DE" altLang="de-DE" sz="2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of</a:t>
            </a:r>
            <a:r>
              <a:rPr lang="de-DE" altLang="de-DE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de-DE" altLang="de-DE" sz="2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Shale</a:t>
            </a:r>
            <a:r>
              <a:rPr lang="de-DE" altLang="de-DE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Gas Potential</a:t>
            </a:r>
          </a:p>
          <a:p>
            <a:pPr lvl="2" eaLnBrk="1" hangingPunct="1">
              <a:buFont typeface="Wingdings" pitchFamily="2" charset="2"/>
              <a:buChar char="v"/>
            </a:pPr>
            <a:endParaRPr lang="de-DE" altLang="de-DE" sz="2400" b="1" dirty="0">
              <a:solidFill>
                <a:srgbClr val="214365"/>
              </a:solidFill>
            </a:endParaRPr>
          </a:p>
          <a:p>
            <a:pPr lvl="2" eaLnBrk="1" hangingPunct="1">
              <a:buFont typeface="Wingdings" pitchFamily="2" charset="2"/>
              <a:buChar char="v"/>
            </a:pPr>
            <a:r>
              <a:rPr lang="de-DE" altLang="de-DE" sz="2400" b="1" dirty="0" err="1" smtClean="0">
                <a:solidFill>
                  <a:srgbClr val="214365"/>
                </a:solidFill>
              </a:rPr>
              <a:t>Skepticism</a:t>
            </a:r>
            <a:r>
              <a:rPr lang="de-DE" altLang="de-DE" sz="2400" b="1" dirty="0" smtClean="0">
                <a:solidFill>
                  <a:srgbClr val="214365"/>
                </a:solidFill>
              </a:rPr>
              <a:t> in </a:t>
            </a:r>
            <a:r>
              <a:rPr lang="de-DE" altLang="de-DE" sz="2400" b="1" dirty="0" err="1" smtClean="0">
                <a:solidFill>
                  <a:srgbClr val="214365"/>
                </a:solidFill>
              </a:rPr>
              <a:t>the</a:t>
            </a:r>
            <a:r>
              <a:rPr lang="de-DE" altLang="de-DE" sz="2400" b="1" dirty="0" smtClean="0">
                <a:solidFill>
                  <a:srgbClr val="214365"/>
                </a:solidFill>
              </a:rPr>
              <a:t> Public</a:t>
            </a:r>
            <a:endParaRPr lang="de-DE" altLang="de-DE" sz="2400" b="1" dirty="0">
              <a:solidFill>
                <a:srgbClr val="214365"/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-14288" y="6209071"/>
            <a:ext cx="3311676" cy="648929"/>
            <a:chOff x="-14288" y="6209071"/>
            <a:chExt cx="3311676" cy="648929"/>
          </a:xfrm>
        </p:grpSpPr>
        <p:sp>
          <p:nvSpPr>
            <p:cNvPr id="7" name="Rechteck 6"/>
            <p:cNvSpPr/>
            <p:nvPr/>
          </p:nvSpPr>
          <p:spPr bwMode="auto">
            <a:xfrm>
              <a:off x="-14288" y="6219755"/>
              <a:ext cx="2673431" cy="6382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8" name="Picture 2" descr="D:\BRUKSELA_FOLDER_SHALE_POL_EN\PP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93" y="6219755"/>
              <a:ext cx="2597150" cy="5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hteck 8"/>
            <p:cNvSpPr/>
            <p:nvPr/>
          </p:nvSpPr>
          <p:spPr bwMode="auto">
            <a:xfrm rot="5400000">
              <a:off x="2689555" y="6178659"/>
              <a:ext cx="577421" cy="63824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13452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11"/>
          <p:cNvSpPr>
            <a:spLocks/>
          </p:cNvSpPr>
          <p:nvPr/>
        </p:nvSpPr>
        <p:spPr bwMode="auto">
          <a:xfrm>
            <a:off x="8767763" y="228600"/>
            <a:ext cx="12700" cy="14288"/>
          </a:xfrm>
          <a:custGeom>
            <a:avLst/>
            <a:gdLst>
              <a:gd name="T0" fmla="*/ 2147483647 w 22"/>
              <a:gd name="T1" fmla="*/ 2147483647 h 28"/>
              <a:gd name="T2" fmla="*/ 2147483647 w 22"/>
              <a:gd name="T3" fmla="*/ 2147483647 h 28"/>
              <a:gd name="T4" fmla="*/ 2147483647 w 22"/>
              <a:gd name="T5" fmla="*/ 2147483647 h 28"/>
              <a:gd name="T6" fmla="*/ 2147483647 w 22"/>
              <a:gd name="T7" fmla="*/ 0 h 28"/>
              <a:gd name="T8" fmla="*/ 2147483647 w 22"/>
              <a:gd name="T9" fmla="*/ 2147483647 h 28"/>
              <a:gd name="T10" fmla="*/ 2147483647 w 22"/>
              <a:gd name="T11" fmla="*/ 2147483647 h 28"/>
              <a:gd name="T12" fmla="*/ 0 w 22"/>
              <a:gd name="T13" fmla="*/ 2147483647 h 28"/>
              <a:gd name="T14" fmla="*/ 2147483647 w 22"/>
              <a:gd name="T15" fmla="*/ 2147483647 h 28"/>
              <a:gd name="T16" fmla="*/ 2147483647 w 22"/>
              <a:gd name="T17" fmla="*/ 2147483647 h 28"/>
              <a:gd name="T18" fmla="*/ 2147483647 w 22"/>
              <a:gd name="T19" fmla="*/ 2147483647 h 28"/>
              <a:gd name="T20" fmla="*/ 2147483647 w 22"/>
              <a:gd name="T21" fmla="*/ 2147483647 h 28"/>
              <a:gd name="T22" fmla="*/ 2147483647 w 22"/>
              <a:gd name="T23" fmla="*/ 2147483647 h 28"/>
              <a:gd name="T24" fmla="*/ 2147483647 w 22"/>
              <a:gd name="T25" fmla="*/ 2147483647 h 2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"/>
              <a:gd name="T40" fmla="*/ 0 h 28"/>
              <a:gd name="T41" fmla="*/ 22 w 22"/>
              <a:gd name="T42" fmla="*/ 28 h 2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" h="28">
                <a:moveTo>
                  <a:pt x="22" y="11"/>
                </a:moveTo>
                <a:lnTo>
                  <a:pt x="22" y="8"/>
                </a:lnTo>
                <a:lnTo>
                  <a:pt x="21" y="2"/>
                </a:lnTo>
                <a:lnTo>
                  <a:pt x="16" y="0"/>
                </a:lnTo>
                <a:lnTo>
                  <a:pt x="8" y="4"/>
                </a:lnTo>
                <a:lnTo>
                  <a:pt x="1" y="12"/>
                </a:lnTo>
                <a:lnTo>
                  <a:pt x="0" y="20"/>
                </a:lnTo>
                <a:lnTo>
                  <a:pt x="4" y="25"/>
                </a:lnTo>
                <a:lnTo>
                  <a:pt x="12" y="28"/>
                </a:lnTo>
                <a:lnTo>
                  <a:pt x="19" y="25"/>
                </a:lnTo>
                <a:lnTo>
                  <a:pt x="22" y="19"/>
                </a:lnTo>
                <a:lnTo>
                  <a:pt x="22" y="13"/>
                </a:lnTo>
                <a:lnTo>
                  <a:pt x="22" y="11"/>
                </a:lnTo>
                <a:close/>
              </a:path>
            </a:pathLst>
          </a:custGeom>
          <a:solidFill>
            <a:srgbClr val="3FF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903413" y="115888"/>
            <a:ext cx="5384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Groups </a:t>
            </a:r>
            <a:r>
              <a:rPr lang="de-DE" sz="2000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against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Fracking</a:t>
            </a:r>
          </a:p>
        </p:txBody>
      </p:sp>
      <p:grpSp>
        <p:nvGrpSpPr>
          <p:cNvPr id="16388" name="Gruppieren 13"/>
          <p:cNvGrpSpPr>
            <a:grpSpLocks/>
          </p:cNvGrpSpPr>
          <p:nvPr/>
        </p:nvGrpSpPr>
        <p:grpSpPr bwMode="auto">
          <a:xfrm>
            <a:off x="2236788" y="674688"/>
            <a:ext cx="4759325" cy="6183312"/>
            <a:chOff x="1967567" y="674688"/>
            <a:chExt cx="4759373" cy="6183312"/>
          </a:xfrm>
        </p:grpSpPr>
        <p:pic>
          <p:nvPicPr>
            <p:cNvPr id="16390" name="Picture 2" descr="C:\Kuempel.H-J\Desktop\2014_InfrografikFracking_VerenaLang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67567" y="674688"/>
              <a:ext cx="4759373" cy="618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feld 2"/>
            <p:cNvSpPr txBox="1">
              <a:spLocks noChangeArrowheads="1"/>
            </p:cNvSpPr>
            <p:nvPr/>
          </p:nvSpPr>
          <p:spPr bwMode="auto">
            <a:xfrm>
              <a:off x="2234270" y="6581775"/>
              <a:ext cx="154147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ea typeface="+mn-ea"/>
                </a:rPr>
                <a:t>Verena Lange</a:t>
              </a:r>
            </a:p>
          </p:txBody>
        </p:sp>
        <p:pic>
          <p:nvPicPr>
            <p:cNvPr id="16392" name="Picture 2" descr="C:\Kuempel.H-J\Desktop\2014_InfrografikFracking_VerenaLang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5" y="1319135"/>
              <a:ext cx="3515429" cy="299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2" descr="C:\Kuempel.H-J\Desktop\2014_InfrografikFracking_VerenaLange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98425" y="1514007"/>
              <a:ext cx="1424067" cy="49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374650" y="1527175"/>
            <a:ext cx="2338388" cy="1516063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lIns="180000" tIns="108000" rIns="180000" bIns="108000" anchor="ctr"/>
          <a:lstStyle/>
          <a:p>
            <a:pPr eaLnBrk="1" hangingPunct="1">
              <a:defRPr/>
            </a:pPr>
            <a:r>
              <a:rPr lang="de-DE" dirty="0">
                <a:solidFill>
                  <a:srgbClr val="000000"/>
                </a:solidFill>
                <a:latin typeface="Calibri" pitchFamily="34" charset="0"/>
                <a:ea typeface="+mn-ea"/>
              </a:rPr>
              <a:t>43 </a:t>
            </a:r>
            <a:r>
              <a:rPr lang="de-DE" dirty="0" err="1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action</a:t>
            </a:r>
            <a:r>
              <a:rPr lang="de-DE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groups</a:t>
            </a:r>
            <a:r>
              <a:rPr lang="de-DE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  </a:t>
            </a:r>
            <a:r>
              <a:rPr lang="de-DE" dirty="0" err="1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for</a:t>
            </a:r>
            <a:r>
              <a:rPr lang="de-DE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 a </a:t>
            </a:r>
            <a:r>
              <a:rPr lang="de-DE" dirty="0" err="1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fracking-free</a:t>
            </a:r>
            <a:r>
              <a:rPr lang="de-DE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future</a:t>
            </a:r>
            <a:endParaRPr lang="de-DE" dirty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(</a:t>
            </a:r>
            <a:r>
              <a:rPr lang="de-DE" dirty="0" err="1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as</a:t>
            </a:r>
            <a:r>
              <a:rPr lang="de-DE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 of </a:t>
            </a:r>
            <a:r>
              <a:rPr lang="de-DE" dirty="0">
                <a:solidFill>
                  <a:srgbClr val="000000"/>
                </a:solidFill>
                <a:latin typeface="Calibri" pitchFamily="34" charset="0"/>
                <a:ea typeface="+mn-ea"/>
              </a:rPr>
              <a:t>12.12.2014)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560320" y="950976"/>
            <a:ext cx="305409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i="1" dirty="0" smtClean="0">
                <a:latin typeface="Baskerville Old Face" pitchFamily="18" charset="0"/>
                <a:ea typeface="Batang" pitchFamily="18" charset="-127"/>
              </a:rPr>
              <a:t>Fracking? – </a:t>
            </a:r>
            <a:r>
              <a:rPr lang="de-DE" b="1" i="1" dirty="0" err="1" smtClean="0">
                <a:latin typeface="Baskerville Old Face" pitchFamily="18" charset="0"/>
                <a:ea typeface="Batang" pitchFamily="18" charset="-127"/>
              </a:rPr>
              <a:t>No</a:t>
            </a:r>
            <a:r>
              <a:rPr lang="de-DE" b="1" i="1" dirty="0" smtClean="0">
                <a:latin typeface="Baskerville Old Face" pitchFamily="18" charset="0"/>
                <a:ea typeface="Batang" pitchFamily="18" charset="-127"/>
              </a:rPr>
              <a:t>, </a:t>
            </a:r>
            <a:r>
              <a:rPr lang="de-DE" b="1" i="1" dirty="0" err="1" smtClean="0">
                <a:latin typeface="Baskerville Old Face" pitchFamily="18" charset="0"/>
                <a:ea typeface="Batang" pitchFamily="18" charset="-127"/>
              </a:rPr>
              <a:t>thanks</a:t>
            </a:r>
            <a:r>
              <a:rPr lang="de-DE" b="1" i="1" dirty="0" smtClean="0">
                <a:latin typeface="Baskerville Old Face" pitchFamily="18" charset="0"/>
                <a:ea typeface="Batang" pitchFamily="18" charset="-127"/>
              </a:rPr>
              <a:t>!</a:t>
            </a:r>
            <a:endParaRPr lang="de-DE" b="1" i="1" dirty="0">
              <a:latin typeface="Baskerville Old Face" pitchFamily="18" charset="0"/>
              <a:ea typeface="Batang" pitchFamily="18" charset="-127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-14288" y="6209071"/>
            <a:ext cx="3311676" cy="648929"/>
            <a:chOff x="-14288" y="6209071"/>
            <a:chExt cx="3311676" cy="648929"/>
          </a:xfrm>
        </p:grpSpPr>
        <p:sp>
          <p:nvSpPr>
            <p:cNvPr id="13" name="Rechteck 12"/>
            <p:cNvSpPr/>
            <p:nvPr/>
          </p:nvSpPr>
          <p:spPr bwMode="auto">
            <a:xfrm>
              <a:off x="-14288" y="6219755"/>
              <a:ext cx="2673431" cy="6382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4" name="Picture 2" descr="D:\BRUKSELA_FOLDER_SHALE_POL_EN\PP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93" y="6219755"/>
              <a:ext cx="2597150" cy="5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hteck 14"/>
            <p:cNvSpPr/>
            <p:nvPr/>
          </p:nvSpPr>
          <p:spPr bwMode="auto">
            <a:xfrm rot="5400000">
              <a:off x="2689555" y="6178659"/>
              <a:ext cx="577421" cy="63824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Gruppieren 28"/>
          <p:cNvGrpSpPr>
            <a:grpSpLocks/>
          </p:cNvGrpSpPr>
          <p:nvPr/>
        </p:nvGrpSpPr>
        <p:grpSpPr bwMode="auto">
          <a:xfrm>
            <a:off x="334963" y="1387475"/>
            <a:ext cx="8321675" cy="852488"/>
            <a:chOff x="335280" y="1325880"/>
            <a:chExt cx="8321040" cy="853440"/>
          </a:xfrm>
        </p:grpSpPr>
        <p:sp>
          <p:nvSpPr>
            <p:cNvPr id="123911" name="Rechteck 26"/>
            <p:cNvSpPr>
              <a:spLocks noChangeArrowheads="1"/>
            </p:cNvSpPr>
            <p:nvPr/>
          </p:nvSpPr>
          <p:spPr bwMode="auto">
            <a:xfrm>
              <a:off x="335280" y="1325880"/>
              <a:ext cx="8321040" cy="85344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de-DE" altLang="de-DE"/>
            </a:p>
          </p:txBody>
        </p:sp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491173" y="1478280"/>
              <a:ext cx="7342187" cy="557848"/>
              <a:chOff x="271" y="998"/>
              <a:chExt cx="5126" cy="359"/>
            </a:xfrm>
            <a:solidFill>
              <a:schemeClr val="bg1"/>
            </a:solidFill>
          </p:grpSpPr>
          <p:pic>
            <p:nvPicPr>
              <p:cNvPr id="11" name="Picture 7" descr="baden_wuerttemberg_wappen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556" y="998"/>
                <a:ext cx="236" cy="330"/>
              </a:xfrm>
              <a:prstGeom prst="rect">
                <a:avLst/>
              </a:prstGeom>
              <a:grpFill/>
            </p:spPr>
          </p:pic>
          <p:pic>
            <p:nvPicPr>
              <p:cNvPr id="12" name="Picture 8" descr="bayern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882" y="1032"/>
                <a:ext cx="243" cy="296"/>
              </a:xfrm>
              <a:prstGeom prst="rect">
                <a:avLst/>
              </a:prstGeom>
              <a:grpFill/>
            </p:spPr>
          </p:pic>
          <p:pic>
            <p:nvPicPr>
              <p:cNvPr id="13" name="Picture 9" descr="berlin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271" y="1065"/>
                <a:ext cx="236" cy="274"/>
              </a:xfrm>
              <a:prstGeom prst="rect">
                <a:avLst/>
              </a:prstGeom>
              <a:grpFill/>
            </p:spPr>
          </p:pic>
          <p:pic>
            <p:nvPicPr>
              <p:cNvPr id="14" name="Picture 10" descr="brandenburg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1518" y="1025"/>
                <a:ext cx="244" cy="296"/>
              </a:xfrm>
              <a:prstGeom prst="rect">
                <a:avLst/>
              </a:prstGeom>
              <a:grpFill/>
            </p:spPr>
          </p:pic>
          <p:pic>
            <p:nvPicPr>
              <p:cNvPr id="15" name="Picture 11" descr="bremen_wappen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1851" y="1007"/>
                <a:ext cx="227" cy="313"/>
              </a:xfrm>
              <a:prstGeom prst="rect">
                <a:avLst/>
              </a:prstGeom>
              <a:grpFill/>
            </p:spPr>
          </p:pic>
          <p:pic>
            <p:nvPicPr>
              <p:cNvPr id="16" name="Picture 12" descr="hamburg-wappen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148" y="1033"/>
                <a:ext cx="204" cy="287"/>
              </a:xfrm>
              <a:prstGeom prst="rect">
                <a:avLst/>
              </a:prstGeom>
              <a:grpFill/>
            </p:spPr>
          </p:pic>
          <p:pic>
            <p:nvPicPr>
              <p:cNvPr id="17" name="Picture 13" descr="hessen"/>
              <p:cNvPicPr>
                <a:picLocks noChangeAspect="1" noChangeArrowheads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2432" y="1026"/>
                <a:ext cx="234" cy="297"/>
              </a:xfrm>
              <a:prstGeom prst="rect">
                <a:avLst/>
              </a:prstGeom>
              <a:grpFill/>
            </p:spPr>
          </p:pic>
          <p:pic>
            <p:nvPicPr>
              <p:cNvPr id="18" name="Picture 14" descr="meckpomm1"/>
              <p:cNvPicPr>
                <a:picLocks noChangeAspect="1" noChangeArrowheads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2778" y="1028"/>
                <a:ext cx="258" cy="283"/>
              </a:xfrm>
              <a:prstGeom prst="rect">
                <a:avLst/>
              </a:prstGeom>
              <a:grpFill/>
            </p:spPr>
          </p:pic>
          <p:pic>
            <p:nvPicPr>
              <p:cNvPr id="19" name="Picture 15" descr="niedersachsen-wappen"/>
              <p:cNvPicPr>
                <a:picLocks noChangeAspect="1" noChangeArrowheads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 bwMode="auto">
              <a:xfrm>
                <a:off x="3128" y="1030"/>
                <a:ext cx="254" cy="298"/>
              </a:xfrm>
              <a:prstGeom prst="rect">
                <a:avLst/>
              </a:prstGeom>
              <a:grpFill/>
            </p:spPr>
          </p:pic>
          <p:pic>
            <p:nvPicPr>
              <p:cNvPr id="20" name="Picture 16" descr="nordrhein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3467" y="1020"/>
                <a:ext cx="283" cy="337"/>
              </a:xfrm>
              <a:prstGeom prst="rect">
                <a:avLst/>
              </a:prstGeom>
              <a:grpFill/>
            </p:spPr>
          </p:pic>
          <p:pic>
            <p:nvPicPr>
              <p:cNvPr id="21" name="Picture 17" descr="saarland"/>
              <p:cNvPicPr>
                <a:picLocks noChangeAspect="1" noChangeArrowheads="1"/>
              </p:cNvPicPr>
              <p:nvPr/>
            </p:nvPicPr>
            <p:blipFill>
              <a:blip r:embed="rId13" cstate="screen"/>
              <a:srcRect/>
              <a:stretch>
                <a:fillRect/>
              </a:stretch>
            </p:blipFill>
            <p:spPr bwMode="auto">
              <a:xfrm>
                <a:off x="3808" y="1019"/>
                <a:ext cx="255" cy="325"/>
              </a:xfrm>
              <a:prstGeom prst="rect">
                <a:avLst/>
              </a:prstGeom>
              <a:grpFill/>
            </p:spPr>
          </p:pic>
          <p:pic>
            <p:nvPicPr>
              <p:cNvPr id="22" name="Picture 18" descr="sachsenanhalt"/>
              <p:cNvPicPr>
                <a:picLocks noChangeAspect="1" noChangeArrowheads="1"/>
              </p:cNvPicPr>
              <p:nvPr/>
            </p:nvPicPr>
            <p:blipFill>
              <a:blip r:embed="rId14" cstate="screen"/>
              <a:srcRect/>
              <a:stretch>
                <a:fillRect/>
              </a:stretch>
            </p:blipFill>
            <p:spPr bwMode="auto">
              <a:xfrm>
                <a:off x="4113" y="1016"/>
                <a:ext cx="284" cy="321"/>
              </a:xfrm>
              <a:prstGeom prst="rect">
                <a:avLst/>
              </a:prstGeom>
              <a:grpFill/>
            </p:spPr>
          </p:pic>
          <p:pic>
            <p:nvPicPr>
              <p:cNvPr id="23" name="Picture 19" descr="schleswig holstein"/>
              <p:cNvPicPr>
                <a:picLocks noChangeAspect="1" noChangeArrowheads="1"/>
              </p:cNvPicPr>
              <p:nvPr/>
            </p:nvPicPr>
            <p:blipFill>
              <a:blip r:embed="rId15" cstate="screen"/>
              <a:srcRect/>
              <a:stretch>
                <a:fillRect/>
              </a:stretch>
            </p:blipFill>
            <p:spPr bwMode="auto">
              <a:xfrm>
                <a:off x="4474" y="1034"/>
                <a:ext cx="285" cy="300"/>
              </a:xfrm>
              <a:prstGeom prst="rect">
                <a:avLst/>
              </a:prstGeom>
              <a:grpFill/>
            </p:spPr>
          </p:pic>
          <p:pic>
            <p:nvPicPr>
              <p:cNvPr id="24" name="Picture 20" descr="thüringen"/>
              <p:cNvPicPr>
                <a:picLocks noChangeAspect="1" noChangeArrowheads="1"/>
              </p:cNvPicPr>
              <p:nvPr/>
            </p:nvPicPr>
            <p:blipFill>
              <a:blip r:embed="rId16" cstate="screen"/>
              <a:srcRect/>
              <a:stretch>
                <a:fillRect/>
              </a:stretch>
            </p:blipFill>
            <p:spPr bwMode="auto">
              <a:xfrm>
                <a:off x="4838" y="1057"/>
                <a:ext cx="251" cy="292"/>
              </a:xfrm>
              <a:prstGeom prst="rect">
                <a:avLst/>
              </a:prstGeom>
              <a:grpFill/>
            </p:spPr>
          </p:pic>
          <p:pic>
            <p:nvPicPr>
              <p:cNvPr id="25" name="Picture 21" descr="Wappen-Rheinland-Pfalz"/>
              <p:cNvPicPr>
                <a:picLocks noChangeAspect="1" noChangeArrowheads="1"/>
              </p:cNvPicPr>
              <p:nvPr/>
            </p:nvPicPr>
            <p:blipFill>
              <a:blip r:embed="rId17" cstate="screen"/>
              <a:srcRect/>
              <a:stretch>
                <a:fillRect/>
              </a:stretch>
            </p:blipFill>
            <p:spPr bwMode="auto">
              <a:xfrm>
                <a:off x="1196" y="1020"/>
                <a:ext cx="242" cy="294"/>
              </a:xfrm>
              <a:prstGeom prst="rect">
                <a:avLst/>
              </a:prstGeom>
              <a:grpFill/>
            </p:spPr>
          </p:pic>
          <p:pic>
            <p:nvPicPr>
              <p:cNvPr id="26" name="Picture 22" descr="sachsen"/>
              <p:cNvPicPr>
                <a:picLocks noChangeAspect="1" noChangeArrowheads="1"/>
              </p:cNvPicPr>
              <p:nvPr/>
            </p:nvPicPr>
            <p:blipFill>
              <a:blip r:embed="rId18" cstate="screen"/>
              <a:srcRect/>
              <a:stretch>
                <a:fillRect/>
              </a:stretch>
            </p:blipFill>
            <p:spPr bwMode="auto">
              <a:xfrm>
                <a:off x="5155" y="1064"/>
                <a:ext cx="242" cy="266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9" name="Abgerundetes Rechteck 8"/>
          <p:cNvSpPr/>
          <p:nvPr/>
        </p:nvSpPr>
        <p:spPr bwMode="auto">
          <a:xfrm>
            <a:off x="1570038" y="2117725"/>
            <a:ext cx="5867400" cy="368935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de-DE">
              <a:latin typeface="Arial" panose="020B0604020202020204" pitchFamily="34" charset="0"/>
            </a:endParaRPr>
          </a:p>
        </p:txBody>
      </p:sp>
      <p:sp>
        <p:nvSpPr>
          <p:cNvPr id="29698" name="Rechteck 14"/>
          <p:cNvSpPr>
            <a:spLocks noChangeArrowheads="1"/>
          </p:cNvSpPr>
          <p:nvPr/>
        </p:nvSpPr>
        <p:spPr bwMode="auto">
          <a:xfrm>
            <a:off x="1785938" y="2012950"/>
            <a:ext cx="5673725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 eaLnBrk="1" hangingPunct="1">
              <a:spcAft>
                <a:spcPts val="1200"/>
              </a:spcAft>
              <a:buClr>
                <a:srgbClr val="214365"/>
              </a:buClr>
              <a:buSzPct val="110000"/>
              <a:tabLst>
                <a:tab pos="357188" algn="l"/>
                <a:tab pos="2873375" algn="l"/>
                <a:tab pos="4032250" algn="l"/>
              </a:tabLst>
              <a:defRPr/>
            </a:pPr>
            <a:endParaRPr lang="de-DE" sz="1600" dirty="0">
              <a:solidFill>
                <a:srgbClr val="214365"/>
              </a:solidFill>
              <a:latin typeface="Arial"/>
            </a:endParaRPr>
          </a:p>
          <a:p>
            <a:pPr marL="360363" indent="-360363" eaLnBrk="1" hangingPunct="1">
              <a:spcAft>
                <a:spcPts val="1200"/>
              </a:spcAft>
              <a:buClr>
                <a:srgbClr val="214365"/>
              </a:buClr>
              <a:buSzPct val="110000"/>
              <a:tabLst>
                <a:tab pos="357188" algn="l"/>
                <a:tab pos="2873375" algn="l"/>
                <a:tab pos="4032250" algn="l"/>
              </a:tabLst>
              <a:defRPr/>
            </a:pPr>
            <a:r>
              <a:rPr lang="de-DE" sz="1600" dirty="0" smtClean="0">
                <a:solidFill>
                  <a:srgbClr val="214365"/>
                </a:solidFill>
                <a:latin typeface="Arial"/>
              </a:rPr>
              <a:t>„In </a:t>
            </a:r>
            <a:r>
              <a:rPr lang="de-DE" sz="1600" dirty="0" err="1" smtClean="0">
                <a:solidFill>
                  <a:srgbClr val="214365"/>
                </a:solidFill>
                <a:latin typeface="Arial"/>
              </a:rPr>
              <a:t>as</a:t>
            </a:r>
            <a:r>
              <a:rPr lang="de-DE" sz="1600" dirty="0" smtClean="0">
                <a:solidFill>
                  <a:srgbClr val="214365"/>
                </a:solidFill>
                <a:latin typeface="Arial"/>
              </a:rPr>
              <a:t> </a:t>
            </a:r>
            <a:r>
              <a:rPr lang="de-DE" sz="1600" dirty="0" err="1" smtClean="0">
                <a:solidFill>
                  <a:srgbClr val="214365"/>
                </a:solidFill>
                <a:latin typeface="Arial"/>
              </a:rPr>
              <a:t>far</a:t>
            </a:r>
            <a:r>
              <a:rPr lang="de-DE" sz="1600" dirty="0" smtClean="0">
                <a:solidFill>
                  <a:srgbClr val="214365"/>
                </a:solidFill>
                <a:latin typeface="Arial"/>
              </a:rPr>
              <a:t> </a:t>
            </a:r>
            <a:r>
              <a:rPr lang="de-DE" sz="1600" dirty="0" err="1" smtClean="0">
                <a:solidFill>
                  <a:srgbClr val="214365"/>
                </a:solidFill>
                <a:latin typeface="Arial"/>
              </a:rPr>
              <a:t>as</a:t>
            </a:r>
            <a:endParaRPr lang="de-DE" sz="1600" dirty="0">
              <a:solidFill>
                <a:srgbClr val="214365"/>
              </a:solidFill>
              <a:latin typeface="Arial"/>
            </a:endParaRPr>
          </a:p>
          <a:p>
            <a:pPr marL="360363" indent="-360363" eaLnBrk="1" hangingPunct="1">
              <a:spcAft>
                <a:spcPts val="1200"/>
              </a:spcAft>
              <a:buClr>
                <a:srgbClr val="214365"/>
              </a:buClr>
              <a:buSzPct val="110000"/>
              <a:buFont typeface="Arial" pitchFamily="34" charset="0"/>
              <a:buChar char="•"/>
              <a:tabLst>
                <a:tab pos="357188" algn="l"/>
                <a:tab pos="2873375" algn="l"/>
                <a:tab pos="4032250" algn="l"/>
              </a:tabLst>
              <a:defRPr/>
            </a:pPr>
            <a:r>
              <a:rPr lang="de-DE" sz="1600" dirty="0" err="1" smtClean="0">
                <a:solidFill>
                  <a:srgbClr val="214365"/>
                </a:solidFill>
                <a:latin typeface="Arial"/>
              </a:rPr>
              <a:t>the</a:t>
            </a:r>
            <a:r>
              <a:rPr lang="de-DE" sz="1600" dirty="0" smtClean="0">
                <a:solidFill>
                  <a:srgbClr val="214365"/>
                </a:solidFill>
                <a:latin typeface="Arial"/>
              </a:rPr>
              <a:t> legal </a:t>
            </a:r>
            <a:r>
              <a:rPr lang="de-DE" sz="1600" dirty="0" err="1" smtClean="0">
                <a:solidFill>
                  <a:srgbClr val="214365"/>
                </a:solidFill>
                <a:latin typeface="Arial"/>
              </a:rPr>
              <a:t>regulations</a:t>
            </a:r>
            <a:r>
              <a:rPr lang="de-DE" sz="1600" dirty="0" smtClean="0">
                <a:solidFill>
                  <a:srgbClr val="214365"/>
                </a:solidFill>
                <a:latin typeface="Arial"/>
              </a:rPr>
              <a:t> and</a:t>
            </a:r>
            <a:endParaRPr lang="de-DE" sz="1600" dirty="0">
              <a:solidFill>
                <a:srgbClr val="214365"/>
              </a:solidFill>
              <a:latin typeface="Arial"/>
            </a:endParaRPr>
          </a:p>
          <a:p>
            <a:pPr marL="360363" indent="-360363" eaLnBrk="1" hangingPunct="1">
              <a:spcAft>
                <a:spcPts val="1200"/>
              </a:spcAft>
              <a:buClr>
                <a:srgbClr val="214365"/>
              </a:buClr>
              <a:buSzPct val="110000"/>
              <a:buFont typeface="Arial" pitchFamily="34" charset="0"/>
              <a:buChar char="•"/>
              <a:tabLst>
                <a:tab pos="357188" algn="l"/>
                <a:tab pos="2873375" algn="l"/>
                <a:tab pos="4032250" algn="l"/>
              </a:tabLst>
              <a:defRPr/>
            </a:pPr>
            <a:r>
              <a:rPr lang="de-DE" sz="1600" dirty="0" err="1" smtClean="0">
                <a:solidFill>
                  <a:srgbClr val="214365"/>
                </a:solidFill>
                <a:latin typeface="Arial"/>
              </a:rPr>
              <a:t>the</a:t>
            </a:r>
            <a:r>
              <a:rPr lang="de-DE" sz="1600" dirty="0" smtClean="0">
                <a:solidFill>
                  <a:srgbClr val="214365"/>
                </a:solidFill>
                <a:latin typeface="Arial"/>
              </a:rPr>
              <a:t> </a:t>
            </a:r>
            <a:r>
              <a:rPr lang="de-DE" sz="1600" dirty="0" err="1" smtClean="0">
                <a:solidFill>
                  <a:srgbClr val="214365"/>
                </a:solidFill>
                <a:latin typeface="Arial"/>
              </a:rPr>
              <a:t>technical</a:t>
            </a:r>
            <a:r>
              <a:rPr lang="de-DE" sz="1600" dirty="0" smtClean="0">
                <a:solidFill>
                  <a:srgbClr val="214365"/>
                </a:solidFill>
                <a:latin typeface="Arial"/>
              </a:rPr>
              <a:t> </a:t>
            </a:r>
            <a:r>
              <a:rPr lang="de-DE" sz="1600" dirty="0" err="1" smtClean="0">
                <a:solidFill>
                  <a:srgbClr val="214365"/>
                </a:solidFill>
                <a:latin typeface="Arial"/>
              </a:rPr>
              <a:t>standards</a:t>
            </a:r>
            <a:r>
              <a:rPr lang="de-DE" sz="1600" dirty="0" smtClean="0">
                <a:solidFill>
                  <a:srgbClr val="214365"/>
                </a:solidFill>
                <a:latin typeface="Arial"/>
              </a:rPr>
              <a:t> </a:t>
            </a:r>
            <a:r>
              <a:rPr lang="de-DE" sz="1600" dirty="0" err="1" smtClean="0">
                <a:solidFill>
                  <a:srgbClr val="214365"/>
                </a:solidFill>
                <a:latin typeface="Arial"/>
              </a:rPr>
              <a:t>are</a:t>
            </a:r>
            <a:r>
              <a:rPr lang="de-DE" sz="1600" dirty="0" smtClean="0">
                <a:solidFill>
                  <a:srgbClr val="214365"/>
                </a:solidFill>
                <a:latin typeface="Arial"/>
              </a:rPr>
              <a:t> </a:t>
            </a:r>
            <a:r>
              <a:rPr lang="de-DE" sz="1600" dirty="0" err="1" smtClean="0">
                <a:solidFill>
                  <a:srgbClr val="214365"/>
                </a:solidFill>
                <a:latin typeface="Arial"/>
              </a:rPr>
              <a:t>observed</a:t>
            </a:r>
            <a:endParaRPr lang="de-DE" sz="1600" dirty="0">
              <a:solidFill>
                <a:srgbClr val="214365"/>
              </a:solidFill>
              <a:latin typeface="Arial"/>
            </a:endParaRPr>
          </a:p>
          <a:p>
            <a:pPr marL="360363" indent="-360363" eaLnBrk="1" hangingPunct="1">
              <a:spcAft>
                <a:spcPts val="1200"/>
              </a:spcAft>
              <a:buClr>
                <a:srgbClr val="214365"/>
              </a:buClr>
              <a:buSzPct val="110000"/>
              <a:buFont typeface="Arial" pitchFamily="34" charset="0"/>
              <a:buChar char="•"/>
              <a:tabLst>
                <a:tab pos="357188" algn="l"/>
                <a:tab pos="2873375" algn="l"/>
                <a:tab pos="4032250" algn="l"/>
              </a:tabLst>
              <a:defRPr/>
            </a:pPr>
            <a:r>
              <a:rPr lang="de-DE" sz="1600" dirty="0" smtClean="0">
                <a:solidFill>
                  <a:srgbClr val="214365"/>
                </a:solidFill>
                <a:latin typeface="Arial"/>
              </a:rPr>
              <a:t>and </a:t>
            </a:r>
            <a:r>
              <a:rPr lang="de-DE" sz="1600" dirty="0" err="1" smtClean="0">
                <a:solidFill>
                  <a:srgbClr val="214365"/>
                </a:solidFill>
                <a:latin typeface="Arial"/>
              </a:rPr>
              <a:t>detailed</a:t>
            </a:r>
            <a:r>
              <a:rPr lang="de-DE" sz="1600" dirty="0" smtClean="0">
                <a:solidFill>
                  <a:srgbClr val="214365"/>
                </a:solidFill>
                <a:latin typeface="Arial"/>
              </a:rPr>
              <a:t> </a:t>
            </a:r>
            <a:r>
              <a:rPr lang="de-DE" sz="1600" dirty="0" err="1" smtClean="0">
                <a:solidFill>
                  <a:srgbClr val="214365"/>
                </a:solidFill>
                <a:latin typeface="Arial"/>
              </a:rPr>
              <a:t>location-based</a:t>
            </a:r>
            <a:r>
              <a:rPr lang="de-DE" sz="1600" dirty="0" smtClean="0">
                <a:solidFill>
                  <a:srgbClr val="214365"/>
                </a:solidFill>
                <a:latin typeface="Arial"/>
              </a:rPr>
              <a:t> </a:t>
            </a:r>
            <a:r>
              <a:rPr lang="de-DE" sz="1600" dirty="0" err="1" smtClean="0">
                <a:solidFill>
                  <a:srgbClr val="214365"/>
                </a:solidFill>
                <a:latin typeface="Arial"/>
              </a:rPr>
              <a:t>preinvestigations</a:t>
            </a:r>
            <a:r>
              <a:rPr lang="de-DE" sz="1600" dirty="0" smtClean="0">
                <a:solidFill>
                  <a:srgbClr val="214365"/>
                </a:solidFill>
                <a:latin typeface="Arial"/>
              </a:rPr>
              <a:t> </a:t>
            </a:r>
            <a:r>
              <a:rPr lang="de-DE" sz="1600" dirty="0" err="1" smtClean="0">
                <a:solidFill>
                  <a:srgbClr val="214365"/>
                </a:solidFill>
                <a:latin typeface="Arial"/>
              </a:rPr>
              <a:t>are</a:t>
            </a:r>
            <a:r>
              <a:rPr lang="de-DE" sz="1600" dirty="0" smtClean="0">
                <a:solidFill>
                  <a:srgbClr val="214365"/>
                </a:solidFill>
                <a:latin typeface="Arial"/>
              </a:rPr>
              <a:t> </a:t>
            </a:r>
            <a:r>
              <a:rPr lang="de-DE" sz="1600" dirty="0" err="1" smtClean="0">
                <a:solidFill>
                  <a:srgbClr val="214365"/>
                </a:solidFill>
                <a:latin typeface="Arial"/>
              </a:rPr>
              <a:t>performed</a:t>
            </a:r>
            <a:r>
              <a:rPr lang="de-DE" sz="1600" dirty="0" smtClean="0">
                <a:solidFill>
                  <a:srgbClr val="214365"/>
                </a:solidFill>
                <a:latin typeface="Arial"/>
              </a:rPr>
              <a:t>, </a:t>
            </a:r>
            <a:endParaRPr lang="de-DE" sz="1600" dirty="0">
              <a:solidFill>
                <a:srgbClr val="214365"/>
              </a:solidFill>
              <a:latin typeface="Arial"/>
            </a:endParaRPr>
          </a:p>
          <a:p>
            <a:pPr eaLnBrk="1" hangingPunct="1">
              <a:spcAft>
                <a:spcPts val="1200"/>
              </a:spcAft>
              <a:buClr>
                <a:srgbClr val="214365"/>
              </a:buClr>
              <a:buSzPct val="110000"/>
              <a:tabLst>
                <a:tab pos="357188" algn="l"/>
                <a:tab pos="2873375" algn="l"/>
                <a:tab pos="4032250" algn="l"/>
              </a:tabLst>
              <a:defRPr/>
            </a:pPr>
            <a:r>
              <a:rPr lang="de-DE" sz="1600" dirty="0" err="1" smtClean="0">
                <a:solidFill>
                  <a:srgbClr val="214365"/>
                </a:solidFill>
                <a:latin typeface="Arial"/>
              </a:rPr>
              <a:t>application</a:t>
            </a:r>
            <a:r>
              <a:rPr lang="de-DE" sz="1600" dirty="0" smtClean="0">
                <a:solidFill>
                  <a:srgbClr val="214365"/>
                </a:solidFill>
                <a:latin typeface="Arial"/>
              </a:rPr>
              <a:t> </a:t>
            </a:r>
            <a:r>
              <a:rPr lang="de-DE" sz="1600" dirty="0" err="1" smtClean="0">
                <a:solidFill>
                  <a:srgbClr val="214365"/>
                </a:solidFill>
                <a:latin typeface="Arial"/>
              </a:rPr>
              <a:t>of</a:t>
            </a:r>
            <a:r>
              <a:rPr lang="de-DE" sz="1600" dirty="0" smtClean="0">
                <a:solidFill>
                  <a:srgbClr val="214365"/>
                </a:solidFill>
                <a:latin typeface="Arial"/>
              </a:rPr>
              <a:t> </a:t>
            </a:r>
            <a:r>
              <a:rPr lang="de-DE" sz="1600" dirty="0" err="1" smtClean="0">
                <a:solidFill>
                  <a:srgbClr val="214365"/>
                </a:solidFill>
                <a:latin typeface="Arial"/>
              </a:rPr>
              <a:t>the</a:t>
            </a:r>
            <a:r>
              <a:rPr lang="de-DE" sz="1600" dirty="0" smtClean="0">
                <a:solidFill>
                  <a:srgbClr val="214365"/>
                </a:solidFill>
                <a:latin typeface="Arial"/>
              </a:rPr>
              <a:t> </a:t>
            </a:r>
            <a:r>
              <a:rPr lang="de-DE" sz="1600" dirty="0" err="1" smtClean="0">
                <a:solidFill>
                  <a:srgbClr val="214365"/>
                </a:solidFill>
                <a:latin typeface="Arial"/>
              </a:rPr>
              <a:t>fracking</a:t>
            </a:r>
            <a:r>
              <a:rPr lang="de-DE" sz="1600" dirty="0" smtClean="0">
                <a:solidFill>
                  <a:srgbClr val="214365"/>
                </a:solidFill>
                <a:latin typeface="Arial"/>
              </a:rPr>
              <a:t>-technology </a:t>
            </a:r>
            <a:r>
              <a:rPr lang="de-DE" sz="1600" dirty="0" err="1" smtClean="0">
                <a:solidFill>
                  <a:srgbClr val="214365"/>
                </a:solidFill>
                <a:latin typeface="Arial"/>
              </a:rPr>
              <a:t>is</a:t>
            </a:r>
            <a:r>
              <a:rPr lang="de-DE" sz="1600" dirty="0" smtClean="0">
                <a:solidFill>
                  <a:srgbClr val="214365"/>
                </a:solidFill>
                <a:latin typeface="Arial"/>
              </a:rPr>
              <a:t> </a:t>
            </a:r>
            <a:r>
              <a:rPr lang="de-DE" sz="1600" dirty="0" err="1" smtClean="0">
                <a:solidFill>
                  <a:srgbClr val="214365"/>
                </a:solidFill>
                <a:latin typeface="Arial"/>
              </a:rPr>
              <a:t>geoscientifically</a:t>
            </a:r>
            <a:r>
              <a:rPr lang="de-DE" sz="1600" dirty="0" smtClean="0">
                <a:solidFill>
                  <a:srgbClr val="214365"/>
                </a:solidFill>
                <a:latin typeface="Arial"/>
              </a:rPr>
              <a:t> </a:t>
            </a:r>
            <a:r>
              <a:rPr lang="de-DE" sz="1600" dirty="0" err="1" smtClean="0">
                <a:solidFill>
                  <a:srgbClr val="214365"/>
                </a:solidFill>
                <a:latin typeface="Arial"/>
              </a:rPr>
              <a:t>controlled</a:t>
            </a:r>
            <a:r>
              <a:rPr lang="de-DE" sz="1600" dirty="0" smtClean="0">
                <a:solidFill>
                  <a:srgbClr val="214365"/>
                </a:solidFill>
                <a:latin typeface="Arial"/>
              </a:rPr>
              <a:t>, </a:t>
            </a:r>
            <a:r>
              <a:rPr lang="de-DE" sz="1600" dirty="0" err="1" smtClean="0">
                <a:solidFill>
                  <a:srgbClr val="214365"/>
                </a:solidFill>
                <a:latin typeface="Arial"/>
              </a:rPr>
              <a:t>safe</a:t>
            </a:r>
            <a:r>
              <a:rPr lang="de-DE" sz="1600" dirty="0" smtClean="0">
                <a:solidFill>
                  <a:srgbClr val="214365"/>
                </a:solidFill>
                <a:latin typeface="Arial"/>
              </a:rPr>
              <a:t>, and </a:t>
            </a:r>
            <a:r>
              <a:rPr lang="de-DE" sz="1600" dirty="0" err="1" smtClean="0">
                <a:solidFill>
                  <a:srgbClr val="214365"/>
                </a:solidFill>
                <a:latin typeface="Arial"/>
              </a:rPr>
              <a:t>sustainable</a:t>
            </a:r>
            <a:r>
              <a:rPr lang="de-DE" sz="1600" dirty="0" smtClean="0">
                <a:solidFill>
                  <a:srgbClr val="214365"/>
                </a:solidFill>
                <a:latin typeface="Arial"/>
              </a:rPr>
              <a:t>.“ </a:t>
            </a:r>
            <a:endParaRPr lang="de-DE" sz="1600" dirty="0">
              <a:solidFill>
                <a:srgbClr val="214365"/>
              </a:solidFill>
              <a:latin typeface="Arial"/>
            </a:endParaRPr>
          </a:p>
          <a:p>
            <a:pPr eaLnBrk="1" hangingPunct="1">
              <a:spcAft>
                <a:spcPts val="1200"/>
              </a:spcAft>
              <a:buClr>
                <a:srgbClr val="214365"/>
              </a:buClr>
              <a:buSzPct val="110000"/>
              <a:tabLst>
                <a:tab pos="357188" algn="l"/>
                <a:tab pos="2873375" algn="l"/>
                <a:tab pos="4032250" algn="l"/>
              </a:tabLst>
              <a:defRPr/>
            </a:pPr>
            <a:endParaRPr lang="de-DE" sz="400" b="1" dirty="0">
              <a:solidFill>
                <a:srgbClr val="214365"/>
              </a:solidFill>
              <a:latin typeface="Arial"/>
            </a:endParaRPr>
          </a:p>
          <a:p>
            <a:pPr eaLnBrk="1" hangingPunct="1">
              <a:spcAft>
                <a:spcPts val="1200"/>
              </a:spcAft>
              <a:buClr>
                <a:srgbClr val="214365"/>
              </a:buClr>
              <a:buSzPct val="110000"/>
              <a:tabLst>
                <a:tab pos="357188" algn="l"/>
                <a:tab pos="2873375" algn="l"/>
                <a:tab pos="4032250" algn="l"/>
              </a:tabLst>
              <a:defRPr/>
            </a:pPr>
            <a:r>
              <a:rPr lang="de-DE" sz="1600" b="1" dirty="0">
                <a:solidFill>
                  <a:srgbClr val="214365"/>
                </a:solidFill>
                <a:latin typeface="Arial"/>
              </a:rPr>
              <a:t>       </a:t>
            </a:r>
            <a:r>
              <a:rPr lang="de-DE" sz="1600" b="1" dirty="0" smtClean="0">
                <a:solidFill>
                  <a:srgbClr val="214365"/>
                </a:solidFill>
                <a:latin typeface="Arial"/>
              </a:rPr>
              <a:t>State Geol. Surveys of Germany  </a:t>
            </a:r>
            <a:r>
              <a:rPr lang="de-DE" sz="1600" b="1" dirty="0">
                <a:solidFill>
                  <a:srgbClr val="214365"/>
                </a:solidFill>
                <a:latin typeface="Arial"/>
              </a:rPr>
              <a:t>(Feb. 2013)</a:t>
            </a:r>
            <a:r>
              <a:rPr lang="de-DE" sz="1600" dirty="0">
                <a:solidFill>
                  <a:srgbClr val="214365"/>
                </a:solidFill>
                <a:latin typeface="Arial"/>
              </a:rPr>
              <a:t> </a:t>
            </a:r>
          </a:p>
          <a:p>
            <a:pPr eaLnBrk="1" hangingPunct="1">
              <a:spcAft>
                <a:spcPts val="1200"/>
              </a:spcAft>
              <a:buClr>
                <a:srgbClr val="214365"/>
              </a:buClr>
              <a:buSzPct val="110000"/>
              <a:tabLst>
                <a:tab pos="357188" algn="l"/>
                <a:tab pos="2873375" algn="l"/>
                <a:tab pos="4032250" algn="l"/>
              </a:tabLst>
              <a:defRPr/>
            </a:pPr>
            <a:endParaRPr lang="de-DE" sz="1600" dirty="0">
              <a:solidFill>
                <a:srgbClr val="214365"/>
              </a:solidFill>
              <a:latin typeface="Arial"/>
            </a:endParaRPr>
          </a:p>
        </p:txBody>
      </p:sp>
      <p:sp>
        <p:nvSpPr>
          <p:cNvPr id="7" name="Rectangle 44"/>
          <p:cNvSpPr>
            <a:spLocks noChangeArrowheads="1"/>
          </p:cNvSpPr>
          <p:nvPr/>
        </p:nvSpPr>
        <p:spPr bwMode="auto">
          <a:xfrm>
            <a:off x="179388" y="188913"/>
            <a:ext cx="8728075" cy="800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dirty="0" smtClean="0">
                <a:solidFill>
                  <a:srgbClr val="FFFFFF">
                    <a:lumMod val="9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Opinion of </a:t>
            </a:r>
            <a:r>
              <a:rPr lang="de-DE" sz="2000" dirty="0" err="1" smtClean="0">
                <a:solidFill>
                  <a:srgbClr val="FFFFFF">
                    <a:lumMod val="9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de-DE" sz="2000" dirty="0" smtClean="0">
                <a:solidFill>
                  <a:srgbClr val="FFFFFF">
                    <a:lumMod val="9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German State Geological Surveys</a:t>
            </a:r>
            <a:endParaRPr lang="de-DE" sz="2000" dirty="0">
              <a:solidFill>
                <a:srgbClr val="FFFFFF">
                  <a:lumMod val="9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de-DE" sz="1000" b="1" u="sng" dirty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r>
              <a:rPr lang="de-DE" sz="1600" dirty="0">
                <a:solidFill>
                  <a:srgbClr val="FFFFFF">
                    <a:lumMod val="9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 </a:t>
            </a:r>
            <a:r>
              <a:rPr lang="de-DE" sz="1600" dirty="0" smtClean="0">
                <a:solidFill>
                  <a:srgbClr val="FFFFFF">
                    <a:lumMod val="9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neutral </a:t>
            </a:r>
            <a:r>
              <a:rPr lang="de-DE" sz="1600" dirty="0" err="1" smtClean="0">
                <a:solidFill>
                  <a:srgbClr val="FFFFFF">
                    <a:lumMod val="9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state</a:t>
            </a:r>
            <a:r>
              <a:rPr lang="de-DE" sz="1600" dirty="0" smtClean="0">
                <a:solidFill>
                  <a:srgbClr val="FFFFFF">
                    <a:lumMod val="9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 smtClean="0">
                <a:solidFill>
                  <a:srgbClr val="FFFFFF">
                    <a:lumMod val="9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authorities</a:t>
            </a:r>
            <a:r>
              <a:rPr lang="de-DE" sz="1600" dirty="0" smtClean="0">
                <a:solidFill>
                  <a:srgbClr val="FFFFFF">
                    <a:lumMod val="9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de-DE" sz="1600" dirty="0">
              <a:solidFill>
                <a:srgbClr val="FFFFFF">
                  <a:lumMod val="9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7049" name="Picture 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954963" y="1508125"/>
            <a:ext cx="600075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</p:pic>
      <p:grpSp>
        <p:nvGrpSpPr>
          <p:cNvPr id="27" name="Gruppieren 26"/>
          <p:cNvGrpSpPr/>
          <p:nvPr/>
        </p:nvGrpSpPr>
        <p:grpSpPr>
          <a:xfrm>
            <a:off x="-14288" y="6209071"/>
            <a:ext cx="3311676" cy="648929"/>
            <a:chOff x="-14288" y="6209071"/>
            <a:chExt cx="3311676" cy="648929"/>
          </a:xfrm>
        </p:grpSpPr>
        <p:sp>
          <p:nvSpPr>
            <p:cNvPr id="28" name="Rechteck 27"/>
            <p:cNvSpPr/>
            <p:nvPr/>
          </p:nvSpPr>
          <p:spPr bwMode="auto">
            <a:xfrm>
              <a:off x="-14288" y="6219755"/>
              <a:ext cx="2673431" cy="6382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9" name="Picture 2" descr="D:\BRUKSELA_FOLDER_SHALE_POL_EN\PP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93" y="6219755"/>
              <a:ext cx="2597150" cy="5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hteck 29"/>
            <p:cNvSpPr/>
            <p:nvPr/>
          </p:nvSpPr>
          <p:spPr bwMode="auto">
            <a:xfrm rot="5400000">
              <a:off x="2689555" y="6178659"/>
              <a:ext cx="577421" cy="63824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/>
          <p:cNvSpPr/>
          <p:nvPr/>
        </p:nvSpPr>
        <p:spPr bwMode="auto">
          <a:xfrm>
            <a:off x="768350" y="2019301"/>
            <a:ext cx="2979738" cy="29337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de-DE">
              <a:latin typeface="Arial" panose="020B0604020202020204" pitchFamily="34" charset="0"/>
            </a:endParaRPr>
          </a:p>
        </p:txBody>
      </p:sp>
      <p:sp>
        <p:nvSpPr>
          <p:cNvPr id="29698" name="Rechteck 14"/>
          <p:cNvSpPr>
            <a:spLocks noChangeArrowheads="1"/>
          </p:cNvSpPr>
          <p:nvPr/>
        </p:nvSpPr>
        <p:spPr bwMode="auto">
          <a:xfrm>
            <a:off x="1019175" y="2016125"/>
            <a:ext cx="24765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 eaLnBrk="1" hangingPunct="1">
              <a:spcAft>
                <a:spcPts val="1200"/>
              </a:spcAft>
              <a:buClr>
                <a:srgbClr val="214365"/>
              </a:buClr>
              <a:buSzPct val="110000"/>
              <a:tabLst>
                <a:tab pos="357188" algn="l"/>
                <a:tab pos="2873375" algn="l"/>
                <a:tab pos="4032250" algn="l"/>
              </a:tabLst>
              <a:defRPr/>
            </a:pPr>
            <a:endParaRPr lang="de-DE" sz="1600" dirty="0">
              <a:solidFill>
                <a:srgbClr val="214365"/>
              </a:solidFill>
              <a:latin typeface="Arial"/>
            </a:endParaRPr>
          </a:p>
          <a:p>
            <a:pPr marL="360363" indent="-360363" eaLnBrk="1" hangingPunct="1">
              <a:spcAft>
                <a:spcPts val="1200"/>
              </a:spcAft>
              <a:buClr>
                <a:srgbClr val="214365"/>
              </a:buClr>
              <a:buSzPct val="110000"/>
              <a:tabLst>
                <a:tab pos="357188" algn="l"/>
                <a:tab pos="2873375" algn="l"/>
                <a:tab pos="4032250" algn="l"/>
              </a:tabLst>
              <a:defRPr/>
            </a:pPr>
            <a:r>
              <a:rPr lang="de-DE" sz="1600" dirty="0" smtClean="0">
                <a:solidFill>
                  <a:srgbClr val="214365"/>
                </a:solidFill>
                <a:latin typeface="Arial"/>
              </a:rPr>
              <a:t>Key </a:t>
            </a:r>
            <a:r>
              <a:rPr lang="de-DE" sz="1600" dirty="0" err="1" smtClean="0">
                <a:solidFill>
                  <a:srgbClr val="214365"/>
                </a:solidFill>
                <a:latin typeface="Arial"/>
              </a:rPr>
              <a:t>statement</a:t>
            </a:r>
            <a:r>
              <a:rPr lang="de-DE" sz="1600" dirty="0" smtClean="0">
                <a:solidFill>
                  <a:srgbClr val="214365"/>
                </a:solidFill>
                <a:latin typeface="Arial"/>
              </a:rPr>
              <a:t>: </a:t>
            </a:r>
            <a:endParaRPr lang="de-DE" sz="1600" dirty="0">
              <a:solidFill>
                <a:srgbClr val="214365"/>
              </a:solidFill>
              <a:latin typeface="Arial"/>
            </a:endParaRPr>
          </a:p>
          <a:p>
            <a:pPr>
              <a:defRPr/>
            </a:pPr>
            <a:r>
              <a:rPr lang="de-DE" sz="1600" dirty="0" smtClean="0">
                <a:solidFill>
                  <a:srgbClr val="214365"/>
                </a:solidFill>
                <a:latin typeface="Arial"/>
              </a:rPr>
              <a:t>„On </a:t>
            </a:r>
            <a:r>
              <a:rPr lang="de-DE" sz="1600" dirty="0" err="1" smtClean="0">
                <a:solidFill>
                  <a:srgbClr val="214365"/>
                </a:solidFill>
                <a:latin typeface="Arial"/>
              </a:rPr>
              <a:t>the</a:t>
            </a:r>
            <a:r>
              <a:rPr lang="de-DE" sz="1600" dirty="0" smtClean="0">
                <a:solidFill>
                  <a:srgbClr val="214365"/>
                </a:solidFill>
                <a:latin typeface="Arial"/>
              </a:rPr>
              <a:t> </a:t>
            </a:r>
            <a:r>
              <a:rPr lang="de-DE" sz="1600" dirty="0" err="1" smtClean="0">
                <a:solidFill>
                  <a:srgbClr val="214365"/>
                </a:solidFill>
                <a:latin typeface="Arial"/>
              </a:rPr>
              <a:t>basis</a:t>
            </a:r>
            <a:r>
              <a:rPr lang="de-DE" sz="1600" dirty="0" smtClean="0">
                <a:solidFill>
                  <a:srgbClr val="214365"/>
                </a:solidFill>
                <a:latin typeface="Arial"/>
              </a:rPr>
              <a:t> of </a:t>
            </a:r>
            <a:r>
              <a:rPr lang="de-DE" sz="1600" dirty="0" err="1" smtClean="0">
                <a:solidFill>
                  <a:srgbClr val="214365"/>
                </a:solidFill>
                <a:latin typeface="Arial"/>
              </a:rPr>
              <a:t>scientific</a:t>
            </a:r>
            <a:r>
              <a:rPr lang="de-DE" sz="1600" dirty="0" smtClean="0">
                <a:solidFill>
                  <a:srgbClr val="214365"/>
                </a:solidFill>
                <a:latin typeface="Arial"/>
              </a:rPr>
              <a:t> and </a:t>
            </a:r>
            <a:r>
              <a:rPr lang="de-DE" sz="1600" dirty="0" err="1" smtClean="0">
                <a:solidFill>
                  <a:srgbClr val="214365"/>
                </a:solidFill>
                <a:latin typeface="Arial"/>
              </a:rPr>
              <a:t>technical</a:t>
            </a:r>
            <a:r>
              <a:rPr lang="de-DE" sz="1600" dirty="0" smtClean="0">
                <a:solidFill>
                  <a:srgbClr val="214365"/>
                </a:solidFill>
                <a:latin typeface="Arial"/>
              </a:rPr>
              <a:t> </a:t>
            </a:r>
            <a:r>
              <a:rPr lang="de-DE" sz="1600" dirty="0" err="1" smtClean="0">
                <a:solidFill>
                  <a:srgbClr val="214365"/>
                </a:solidFill>
                <a:latin typeface="Arial"/>
              </a:rPr>
              <a:t>facts</a:t>
            </a:r>
            <a:r>
              <a:rPr lang="de-DE" sz="1600" dirty="0" smtClean="0">
                <a:solidFill>
                  <a:srgbClr val="214365"/>
                </a:solidFill>
                <a:latin typeface="Arial"/>
              </a:rPr>
              <a:t> a </a:t>
            </a:r>
            <a:r>
              <a:rPr lang="de-DE" sz="1600" dirty="0" err="1" smtClean="0">
                <a:solidFill>
                  <a:srgbClr val="214365"/>
                </a:solidFill>
                <a:latin typeface="Arial"/>
              </a:rPr>
              <a:t>general</a:t>
            </a:r>
            <a:r>
              <a:rPr lang="de-DE" sz="1600" dirty="0" smtClean="0">
                <a:solidFill>
                  <a:srgbClr val="214365"/>
                </a:solidFill>
                <a:latin typeface="Arial"/>
              </a:rPr>
              <a:t> </a:t>
            </a:r>
            <a:r>
              <a:rPr lang="de-DE" sz="1600" dirty="0" err="1" smtClean="0">
                <a:solidFill>
                  <a:srgbClr val="214365"/>
                </a:solidFill>
                <a:latin typeface="Arial"/>
              </a:rPr>
              <a:t>prohibition</a:t>
            </a:r>
            <a:r>
              <a:rPr lang="de-DE" sz="1600" dirty="0" smtClean="0">
                <a:solidFill>
                  <a:srgbClr val="214365"/>
                </a:solidFill>
                <a:latin typeface="Arial"/>
              </a:rPr>
              <a:t> of </a:t>
            </a:r>
            <a:r>
              <a:rPr lang="de-DE" sz="1600" dirty="0" err="1" smtClean="0">
                <a:solidFill>
                  <a:srgbClr val="214365"/>
                </a:solidFill>
                <a:latin typeface="Arial"/>
              </a:rPr>
              <a:t>hydraulic</a:t>
            </a:r>
            <a:r>
              <a:rPr lang="de-DE" sz="1600" dirty="0" smtClean="0">
                <a:solidFill>
                  <a:srgbClr val="214365"/>
                </a:solidFill>
                <a:latin typeface="Arial"/>
              </a:rPr>
              <a:t> </a:t>
            </a:r>
            <a:r>
              <a:rPr lang="de-DE" sz="1600" dirty="0" err="1" smtClean="0">
                <a:solidFill>
                  <a:srgbClr val="214365"/>
                </a:solidFill>
                <a:latin typeface="Arial"/>
              </a:rPr>
              <a:t>fracking</a:t>
            </a:r>
            <a:r>
              <a:rPr lang="de-DE" sz="1600" dirty="0" smtClean="0">
                <a:solidFill>
                  <a:srgbClr val="214365"/>
                </a:solidFill>
                <a:latin typeface="Arial"/>
              </a:rPr>
              <a:t> </a:t>
            </a:r>
            <a:r>
              <a:rPr lang="de-DE" sz="1600" dirty="0" err="1" smtClean="0">
                <a:solidFill>
                  <a:srgbClr val="214365"/>
                </a:solidFill>
                <a:latin typeface="Arial"/>
              </a:rPr>
              <a:t>cannot</a:t>
            </a:r>
            <a:r>
              <a:rPr lang="de-DE" sz="1600" dirty="0" smtClean="0">
                <a:solidFill>
                  <a:srgbClr val="214365"/>
                </a:solidFill>
                <a:latin typeface="Arial"/>
              </a:rPr>
              <a:t> </a:t>
            </a:r>
            <a:r>
              <a:rPr lang="de-DE" sz="1600" dirty="0" err="1" smtClean="0">
                <a:solidFill>
                  <a:srgbClr val="214365"/>
                </a:solidFill>
                <a:latin typeface="Arial"/>
              </a:rPr>
              <a:t>be</a:t>
            </a:r>
            <a:r>
              <a:rPr lang="de-DE" sz="1600" dirty="0" smtClean="0">
                <a:solidFill>
                  <a:srgbClr val="214365"/>
                </a:solidFill>
                <a:latin typeface="Arial"/>
              </a:rPr>
              <a:t> </a:t>
            </a:r>
            <a:r>
              <a:rPr lang="de-DE" sz="1600" dirty="0" err="1" smtClean="0">
                <a:solidFill>
                  <a:srgbClr val="214365"/>
                </a:solidFill>
                <a:latin typeface="Arial"/>
              </a:rPr>
              <a:t>justified</a:t>
            </a:r>
            <a:r>
              <a:rPr lang="de-DE" sz="1600" dirty="0" smtClean="0">
                <a:solidFill>
                  <a:srgbClr val="214365"/>
                </a:solidFill>
                <a:latin typeface="Arial"/>
              </a:rPr>
              <a:t>.“</a:t>
            </a:r>
            <a:endParaRPr lang="de-DE" sz="1600" dirty="0">
              <a:solidFill>
                <a:srgbClr val="214365"/>
              </a:solidFill>
              <a:latin typeface="Arial"/>
            </a:endParaRPr>
          </a:p>
          <a:p>
            <a:pPr>
              <a:defRPr/>
            </a:pPr>
            <a:endParaRPr lang="de-DE" sz="1600" dirty="0">
              <a:solidFill>
                <a:srgbClr val="214365"/>
              </a:solidFill>
              <a:latin typeface="Arial"/>
            </a:endParaRPr>
          </a:p>
          <a:p>
            <a:pPr>
              <a:defRPr/>
            </a:pPr>
            <a:r>
              <a:rPr lang="de-DE" sz="1600" dirty="0">
                <a:solidFill>
                  <a:srgbClr val="214365"/>
                </a:solidFill>
                <a:latin typeface="Arial"/>
              </a:rPr>
              <a:t>       </a:t>
            </a:r>
            <a:r>
              <a:rPr lang="de-DE" sz="1200" dirty="0">
                <a:solidFill>
                  <a:srgbClr val="214365"/>
                </a:solidFill>
                <a:latin typeface="Arial"/>
              </a:rPr>
              <a:t>[Tagesspiegel, 1.7.2015]</a:t>
            </a:r>
          </a:p>
          <a:p>
            <a:pPr eaLnBrk="1" hangingPunct="1">
              <a:spcAft>
                <a:spcPts val="1200"/>
              </a:spcAft>
              <a:buClr>
                <a:srgbClr val="214365"/>
              </a:buClr>
              <a:buSzPct val="110000"/>
              <a:tabLst>
                <a:tab pos="357188" algn="l"/>
                <a:tab pos="2873375" algn="l"/>
                <a:tab pos="4032250" algn="l"/>
              </a:tabLst>
              <a:defRPr/>
            </a:pPr>
            <a:endParaRPr lang="de-DE" sz="1600" dirty="0">
              <a:solidFill>
                <a:srgbClr val="214365"/>
              </a:solidFill>
              <a:latin typeface="Arial"/>
            </a:endParaRPr>
          </a:p>
        </p:txBody>
      </p:sp>
      <p:sp>
        <p:nvSpPr>
          <p:cNvPr id="7" name="Rectangle 44"/>
          <p:cNvSpPr>
            <a:spLocks noChangeArrowheads="1"/>
          </p:cNvSpPr>
          <p:nvPr/>
        </p:nvSpPr>
        <p:spPr bwMode="auto">
          <a:xfrm>
            <a:off x="409575" y="358775"/>
            <a:ext cx="3736975" cy="862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dirty="0" smtClean="0">
                <a:solidFill>
                  <a:srgbClr val="FFFFFF">
                    <a:lumMod val="9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Position Paper </a:t>
            </a:r>
            <a:r>
              <a:rPr lang="de-DE" sz="2000" dirty="0" err="1">
                <a:solidFill>
                  <a:srgbClr val="FFFFFF">
                    <a:lumMod val="9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acatech</a:t>
            </a:r>
            <a:r>
              <a:rPr lang="de-DE" sz="2000" dirty="0">
                <a:solidFill>
                  <a:srgbClr val="FFFFFF">
                    <a:lumMod val="9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(</a:t>
            </a:r>
            <a:r>
              <a:rPr lang="de-DE" sz="2000" dirty="0" smtClean="0">
                <a:solidFill>
                  <a:srgbClr val="FFFFFF">
                    <a:lumMod val="9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June </a:t>
            </a:r>
            <a:r>
              <a:rPr lang="de-DE" sz="2000" dirty="0">
                <a:solidFill>
                  <a:srgbClr val="FFFFFF">
                    <a:lumMod val="9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2015)</a:t>
            </a:r>
          </a:p>
          <a:p>
            <a:pPr algn="ctr">
              <a:defRPr/>
            </a:pPr>
            <a:endParaRPr lang="de-DE" sz="1000" b="1" u="sng" dirty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7425" y="631825"/>
            <a:ext cx="3767138" cy="4979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uppieren 5"/>
          <p:cNvGrpSpPr/>
          <p:nvPr/>
        </p:nvGrpSpPr>
        <p:grpSpPr>
          <a:xfrm>
            <a:off x="-14288" y="6209071"/>
            <a:ext cx="3311676" cy="648929"/>
            <a:chOff x="-14288" y="6209071"/>
            <a:chExt cx="3311676" cy="648929"/>
          </a:xfrm>
        </p:grpSpPr>
        <p:sp>
          <p:nvSpPr>
            <p:cNvPr id="8" name="Rechteck 7"/>
            <p:cNvSpPr/>
            <p:nvPr/>
          </p:nvSpPr>
          <p:spPr bwMode="auto">
            <a:xfrm>
              <a:off x="-14288" y="6219755"/>
              <a:ext cx="2673431" cy="6382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0" name="Picture 2" descr="D:\BRUKSELA_FOLDER_SHALE_POL_EN\PP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93" y="6219755"/>
              <a:ext cx="2597150" cy="5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hteck 10"/>
            <p:cNvSpPr/>
            <p:nvPr/>
          </p:nvSpPr>
          <p:spPr bwMode="auto">
            <a:xfrm rot="5400000">
              <a:off x="2689555" y="6178659"/>
              <a:ext cx="577421" cy="63824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feld 1"/>
          <p:cNvSpPr txBox="1">
            <a:spLocks noChangeArrowheads="1"/>
          </p:cNvSpPr>
          <p:nvPr/>
        </p:nvSpPr>
        <p:spPr bwMode="auto">
          <a:xfrm>
            <a:off x="1360568" y="1802912"/>
            <a:ext cx="63419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 eaLnBrk="1" hangingPunct="1">
              <a:buFont typeface="Wingdings" pitchFamily="2" charset="2"/>
              <a:buChar char="v"/>
            </a:pPr>
            <a:r>
              <a:rPr lang="de-DE" altLang="de-DE" sz="2400" b="1" dirty="0" smtClean="0">
                <a:solidFill>
                  <a:srgbClr val="214365"/>
                </a:solidFill>
              </a:rPr>
              <a:t>Rationale </a:t>
            </a:r>
            <a:r>
              <a:rPr lang="de-DE" altLang="de-DE" sz="2400" b="1" dirty="0" err="1" smtClean="0">
                <a:solidFill>
                  <a:srgbClr val="214365"/>
                </a:solidFill>
              </a:rPr>
              <a:t>for</a:t>
            </a:r>
            <a:r>
              <a:rPr lang="de-DE" altLang="de-DE" sz="2400" b="1" dirty="0" smtClean="0">
                <a:solidFill>
                  <a:srgbClr val="214365"/>
                </a:solidFill>
              </a:rPr>
              <a:t> </a:t>
            </a:r>
            <a:r>
              <a:rPr lang="de-DE" altLang="de-DE" sz="2400" b="1" dirty="0" err="1" smtClean="0">
                <a:solidFill>
                  <a:srgbClr val="214365"/>
                </a:solidFill>
              </a:rPr>
              <a:t>Shale</a:t>
            </a:r>
            <a:r>
              <a:rPr lang="de-DE" altLang="de-DE" sz="2400" b="1" dirty="0" smtClean="0">
                <a:solidFill>
                  <a:srgbClr val="214365"/>
                </a:solidFill>
              </a:rPr>
              <a:t> Gas </a:t>
            </a:r>
            <a:r>
              <a:rPr lang="de-DE" altLang="de-DE" sz="2400" b="1" dirty="0" err="1">
                <a:solidFill>
                  <a:srgbClr val="214365"/>
                </a:solidFill>
              </a:rPr>
              <a:t>I</a:t>
            </a:r>
            <a:r>
              <a:rPr lang="de-DE" altLang="de-DE" sz="2400" b="1" dirty="0" err="1" smtClean="0">
                <a:solidFill>
                  <a:srgbClr val="214365"/>
                </a:solidFill>
              </a:rPr>
              <a:t>ssue</a:t>
            </a:r>
            <a:endParaRPr lang="de-DE" altLang="de-DE" sz="2400" b="1" dirty="0">
              <a:solidFill>
                <a:srgbClr val="214365"/>
              </a:solidFill>
            </a:endParaRPr>
          </a:p>
          <a:p>
            <a:pPr lvl="2" eaLnBrk="1" hangingPunct="1">
              <a:buFont typeface="Wingdings" pitchFamily="2" charset="2"/>
              <a:buChar char="v"/>
            </a:pPr>
            <a:endParaRPr lang="de-DE" altLang="de-DE" sz="2400" b="1" dirty="0">
              <a:solidFill>
                <a:srgbClr val="214365"/>
              </a:solidFill>
            </a:endParaRPr>
          </a:p>
          <a:p>
            <a:pPr lvl="2" eaLnBrk="1" hangingPunct="1">
              <a:buFont typeface="Wingdings" pitchFamily="2" charset="2"/>
              <a:buChar char="v"/>
            </a:pPr>
            <a:r>
              <a:rPr lang="de-DE" altLang="de-DE" sz="2400" b="1" dirty="0" smtClean="0">
                <a:solidFill>
                  <a:srgbClr val="214365"/>
                </a:solidFill>
              </a:rPr>
              <a:t>Assessment </a:t>
            </a:r>
            <a:r>
              <a:rPr lang="de-DE" altLang="de-DE" sz="2400" b="1" dirty="0" err="1" smtClean="0">
                <a:solidFill>
                  <a:srgbClr val="214365"/>
                </a:solidFill>
              </a:rPr>
              <a:t>of</a:t>
            </a:r>
            <a:r>
              <a:rPr lang="de-DE" altLang="de-DE" sz="2400" b="1" dirty="0" smtClean="0">
                <a:solidFill>
                  <a:srgbClr val="214365"/>
                </a:solidFill>
              </a:rPr>
              <a:t> </a:t>
            </a:r>
            <a:r>
              <a:rPr lang="de-DE" altLang="de-DE" sz="2400" b="1" dirty="0" err="1" smtClean="0">
                <a:solidFill>
                  <a:srgbClr val="214365"/>
                </a:solidFill>
              </a:rPr>
              <a:t>Shale</a:t>
            </a:r>
            <a:r>
              <a:rPr lang="de-DE" altLang="de-DE" sz="2400" b="1" dirty="0" smtClean="0">
                <a:solidFill>
                  <a:srgbClr val="214365"/>
                </a:solidFill>
              </a:rPr>
              <a:t> Gas Potential</a:t>
            </a:r>
          </a:p>
          <a:p>
            <a:pPr lvl="2" eaLnBrk="1" hangingPunct="1">
              <a:buFont typeface="Wingdings" pitchFamily="2" charset="2"/>
              <a:buChar char="v"/>
            </a:pPr>
            <a:endParaRPr lang="de-DE" altLang="de-DE" sz="2400" b="1" dirty="0">
              <a:solidFill>
                <a:srgbClr val="214365"/>
              </a:solidFill>
            </a:endParaRPr>
          </a:p>
          <a:p>
            <a:pPr lvl="2" eaLnBrk="1" hangingPunct="1">
              <a:buFont typeface="Wingdings" pitchFamily="2" charset="2"/>
              <a:buChar char="v"/>
            </a:pPr>
            <a:r>
              <a:rPr lang="de-DE" altLang="de-DE" sz="2400" b="1" dirty="0" err="1" smtClean="0">
                <a:solidFill>
                  <a:srgbClr val="214365"/>
                </a:solidFill>
              </a:rPr>
              <a:t>Skepticism</a:t>
            </a:r>
            <a:r>
              <a:rPr lang="de-DE" altLang="de-DE" sz="2400" b="1" dirty="0" smtClean="0">
                <a:solidFill>
                  <a:srgbClr val="214365"/>
                </a:solidFill>
              </a:rPr>
              <a:t> in </a:t>
            </a:r>
            <a:r>
              <a:rPr lang="de-DE" altLang="de-DE" sz="2400" b="1" dirty="0" err="1" smtClean="0">
                <a:solidFill>
                  <a:srgbClr val="214365"/>
                </a:solidFill>
              </a:rPr>
              <a:t>the</a:t>
            </a:r>
            <a:r>
              <a:rPr lang="de-DE" altLang="de-DE" sz="2400" b="1" dirty="0" smtClean="0">
                <a:solidFill>
                  <a:srgbClr val="214365"/>
                </a:solidFill>
              </a:rPr>
              <a:t> Public</a:t>
            </a:r>
            <a:endParaRPr lang="de-DE" altLang="de-DE" sz="2400" b="1" dirty="0">
              <a:solidFill>
                <a:srgbClr val="214365"/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-14288" y="6209071"/>
            <a:ext cx="3311676" cy="648929"/>
            <a:chOff x="-14288" y="6209071"/>
            <a:chExt cx="3311676" cy="648929"/>
          </a:xfrm>
        </p:grpSpPr>
        <p:sp>
          <p:nvSpPr>
            <p:cNvPr id="7" name="Rechteck 6"/>
            <p:cNvSpPr/>
            <p:nvPr/>
          </p:nvSpPr>
          <p:spPr bwMode="auto">
            <a:xfrm>
              <a:off x="-14288" y="6219755"/>
              <a:ext cx="2673431" cy="6382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8" name="Picture 2" descr="D:\BRUKSELA_FOLDER_SHALE_POL_EN\PP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93" y="6219755"/>
              <a:ext cx="2597150" cy="5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hteck 8"/>
            <p:cNvSpPr/>
            <p:nvPr/>
          </p:nvSpPr>
          <p:spPr bwMode="auto">
            <a:xfrm rot="5400000">
              <a:off x="2689555" y="6178659"/>
              <a:ext cx="577421" cy="63824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891889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44"/>
          <p:cNvSpPr>
            <a:spLocks noChangeArrowheads="1"/>
          </p:cNvSpPr>
          <p:nvPr/>
        </p:nvSpPr>
        <p:spPr bwMode="auto">
          <a:xfrm>
            <a:off x="185738" y="114300"/>
            <a:ext cx="87280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altLang="de-DE" sz="2000" dirty="0" smtClean="0">
                <a:solidFill>
                  <a:srgbClr val="F2F2F2"/>
                </a:solidFill>
                <a:latin typeface="Verdana" pitchFamily="34" charset="0"/>
              </a:rPr>
              <a:t>The </a:t>
            </a:r>
            <a:r>
              <a:rPr lang="de-DE" altLang="de-DE" sz="2000" dirty="0" err="1" smtClean="0">
                <a:solidFill>
                  <a:srgbClr val="F2F2F2"/>
                </a:solidFill>
                <a:latin typeface="Verdana" pitchFamily="34" charset="0"/>
              </a:rPr>
              <a:t>Climate</a:t>
            </a:r>
            <a:r>
              <a:rPr lang="de-DE" altLang="de-DE" sz="2000" dirty="0" smtClean="0">
                <a:solidFill>
                  <a:srgbClr val="F2F2F2"/>
                </a:solidFill>
                <a:latin typeface="Verdana" pitchFamily="34" charset="0"/>
              </a:rPr>
              <a:t> </a:t>
            </a:r>
            <a:r>
              <a:rPr lang="de-DE" altLang="de-DE" sz="2000" dirty="0" err="1" smtClean="0">
                <a:solidFill>
                  <a:srgbClr val="F2F2F2"/>
                </a:solidFill>
                <a:latin typeface="Verdana" pitchFamily="34" charset="0"/>
              </a:rPr>
              <a:t>Protection</a:t>
            </a:r>
            <a:r>
              <a:rPr lang="de-DE" altLang="de-DE" sz="2000" dirty="0" smtClean="0">
                <a:solidFill>
                  <a:srgbClr val="F2F2F2"/>
                </a:solidFill>
                <a:latin typeface="Verdana" pitchFamily="34" charset="0"/>
              </a:rPr>
              <a:t> Argument</a:t>
            </a:r>
            <a:endParaRPr lang="de-DE" altLang="de-DE" sz="2000" dirty="0">
              <a:solidFill>
                <a:srgbClr val="F2F2F2"/>
              </a:solidFill>
              <a:latin typeface="Verdana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341438" y="709613"/>
            <a:ext cx="1149350" cy="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dirty="0" err="1" smtClean="0">
                <a:solidFill>
                  <a:srgbClr val="204162"/>
                </a:solidFill>
                <a:latin typeface="Calibri" pitchFamily="34" charset="0"/>
              </a:rPr>
              <a:t>Concerns</a:t>
            </a:r>
            <a:endParaRPr lang="de-DE" dirty="0">
              <a:solidFill>
                <a:srgbClr val="204162"/>
              </a:solidFill>
              <a:latin typeface="Calibri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664325" y="720725"/>
            <a:ext cx="1085850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DE" dirty="0" smtClean="0">
                <a:solidFill>
                  <a:srgbClr val="204162"/>
                </a:solidFill>
                <a:latin typeface="Calibri" pitchFamily="34" charset="0"/>
              </a:rPr>
              <a:t>Facts</a:t>
            </a:r>
            <a:endParaRPr lang="de-DE" dirty="0">
              <a:solidFill>
                <a:srgbClr val="204162"/>
              </a:solidFill>
              <a:latin typeface="Calibri" pitchFamily="34" charset="0"/>
            </a:endParaRPr>
          </a:p>
        </p:txBody>
      </p:sp>
      <p:sp>
        <p:nvSpPr>
          <p:cNvPr id="107525" name="Textfeld 5"/>
          <p:cNvSpPr txBox="1">
            <a:spLocks noChangeArrowheads="1"/>
          </p:cNvSpPr>
          <p:nvPr/>
        </p:nvSpPr>
        <p:spPr bwMode="auto">
          <a:xfrm>
            <a:off x="260350" y="4065588"/>
            <a:ext cx="3930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de-DE" dirty="0">
                <a:solidFill>
                  <a:srgbClr val="204162"/>
                </a:solidFill>
                <a:latin typeface="Calibri" pitchFamily="34" charset="0"/>
              </a:rPr>
              <a:t>CH</a:t>
            </a:r>
            <a:r>
              <a:rPr lang="de-DE" altLang="de-DE" baseline="-25000" dirty="0">
                <a:solidFill>
                  <a:srgbClr val="204162"/>
                </a:solidFill>
                <a:latin typeface="Calibri" pitchFamily="34" charset="0"/>
              </a:rPr>
              <a:t>4</a:t>
            </a:r>
            <a:r>
              <a:rPr lang="de-DE" altLang="de-DE" dirty="0">
                <a:solidFill>
                  <a:srgbClr val="204162"/>
                </a:solidFill>
                <a:latin typeface="Calibri" pitchFamily="34" charset="0"/>
              </a:rPr>
              <a:t> </a:t>
            </a: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releases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 in </a:t>
            </a: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shale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 gas </a:t>
            </a: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production</a:t>
            </a:r>
            <a:endParaRPr lang="de-DE" altLang="de-DE" baseline="-25000" dirty="0">
              <a:solidFill>
                <a:srgbClr val="204162"/>
              </a:solidFill>
              <a:latin typeface="Calibri" pitchFamily="34" charset="0"/>
            </a:endParaRPr>
          </a:p>
        </p:txBody>
      </p:sp>
      <p:grpSp>
        <p:nvGrpSpPr>
          <p:cNvPr id="2" name="Gruppieren 34"/>
          <p:cNvGrpSpPr>
            <a:grpSpLocks/>
          </p:cNvGrpSpPr>
          <p:nvPr/>
        </p:nvGrpSpPr>
        <p:grpSpPr bwMode="auto">
          <a:xfrm>
            <a:off x="4356100" y="3716338"/>
            <a:ext cx="4618038" cy="1089529"/>
            <a:chOff x="4343399" y="1263332"/>
            <a:chExt cx="4617721" cy="1088447"/>
          </a:xfrm>
        </p:grpSpPr>
        <p:sp>
          <p:nvSpPr>
            <p:cNvPr id="8" name="Pfeil nach unten 19"/>
            <p:cNvSpPr>
              <a:spLocks noChangeArrowheads="1"/>
            </p:cNvSpPr>
            <p:nvPr/>
          </p:nvSpPr>
          <p:spPr bwMode="auto">
            <a:xfrm rot="16200000">
              <a:off x="4521404" y="1361279"/>
              <a:ext cx="469433" cy="825443"/>
            </a:xfrm>
            <a:prstGeom prst="downArrow">
              <a:avLst>
                <a:gd name="adj1" fmla="val 50000"/>
                <a:gd name="adj2" fmla="val 49948"/>
              </a:avLst>
            </a:prstGeom>
            <a:solidFill>
              <a:srgbClr val="C5F0FF">
                <a:alpha val="34117"/>
              </a:srgbClr>
            </a:solidFill>
            <a:ln w="952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de-DE"/>
            </a:p>
          </p:txBody>
        </p:sp>
        <p:sp>
          <p:nvSpPr>
            <p:cNvPr id="145433" name="Textfeld 7"/>
            <p:cNvSpPr txBox="1">
              <a:spLocks noChangeArrowheads="1"/>
            </p:cNvSpPr>
            <p:nvPr/>
          </p:nvSpPr>
          <p:spPr bwMode="auto">
            <a:xfrm>
              <a:off x="5501640" y="1263332"/>
              <a:ext cx="3459480" cy="1088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90000"/>
                </a:lnSpc>
              </a:pPr>
              <a:r>
                <a:rPr lang="de-DE" altLang="de-DE" dirty="0" err="1" smtClean="0">
                  <a:solidFill>
                    <a:srgbClr val="204162"/>
                  </a:solidFill>
                  <a:latin typeface="Calibri" pitchFamily="34" charset="0"/>
                </a:rPr>
                <a:t>For</a:t>
              </a:r>
              <a:r>
                <a:rPr lang="de-DE" altLang="de-DE" dirty="0" smtClean="0">
                  <a:solidFill>
                    <a:srgbClr val="204162"/>
                  </a:solidFill>
                  <a:latin typeface="Calibri" pitchFamily="34" charset="0"/>
                </a:rPr>
                <a:t> </a:t>
              </a:r>
              <a:r>
                <a:rPr lang="de-DE" altLang="de-DE" dirty="0" err="1" smtClean="0">
                  <a:solidFill>
                    <a:srgbClr val="204162"/>
                  </a:solidFill>
                  <a:latin typeface="Calibri" pitchFamily="34" charset="0"/>
                </a:rPr>
                <a:t>some</a:t>
              </a:r>
              <a:r>
                <a:rPr lang="de-DE" altLang="de-DE" dirty="0" smtClean="0">
                  <a:solidFill>
                    <a:srgbClr val="204162"/>
                  </a:solidFill>
                  <a:latin typeface="Calibri" pitchFamily="34" charset="0"/>
                </a:rPr>
                <a:t> </a:t>
              </a:r>
              <a:r>
                <a:rPr lang="de-DE" altLang="de-DE" dirty="0" err="1" smtClean="0">
                  <a:solidFill>
                    <a:srgbClr val="204162"/>
                  </a:solidFill>
                  <a:latin typeface="Calibri" pitchFamily="34" charset="0"/>
                </a:rPr>
                <a:t>supplier</a:t>
              </a:r>
              <a:r>
                <a:rPr lang="de-DE" altLang="de-DE" dirty="0" smtClean="0">
                  <a:solidFill>
                    <a:srgbClr val="204162"/>
                  </a:solidFill>
                  <a:latin typeface="Calibri" pitchFamily="34" charset="0"/>
                </a:rPr>
                <a:t> </a:t>
              </a:r>
              <a:r>
                <a:rPr lang="de-DE" altLang="de-DE" dirty="0" err="1" smtClean="0">
                  <a:solidFill>
                    <a:srgbClr val="204162"/>
                  </a:solidFill>
                  <a:latin typeface="Calibri" pitchFamily="34" charset="0"/>
                </a:rPr>
                <a:t>countries</a:t>
              </a:r>
              <a:r>
                <a:rPr lang="de-DE" altLang="de-DE" dirty="0" smtClean="0">
                  <a:solidFill>
                    <a:srgbClr val="204162"/>
                  </a:solidFill>
                  <a:latin typeface="Calibri" pitchFamily="34" charset="0"/>
                </a:rPr>
                <a:t>:               	              probable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de-DE" altLang="de-DE" dirty="0" err="1" smtClean="0">
                  <a:solidFill>
                    <a:srgbClr val="204162"/>
                  </a:solidFill>
                  <a:latin typeface="Calibri" pitchFamily="34" charset="0"/>
                </a:rPr>
                <a:t>For</a:t>
              </a:r>
              <a:r>
                <a:rPr lang="de-DE" altLang="de-DE" dirty="0" smtClean="0">
                  <a:solidFill>
                    <a:srgbClr val="204162"/>
                  </a:solidFill>
                  <a:latin typeface="Calibri" pitchFamily="34" charset="0"/>
                </a:rPr>
                <a:t> </a:t>
              </a:r>
              <a:r>
                <a:rPr lang="de-DE" altLang="de-DE" dirty="0" err="1" smtClean="0">
                  <a:solidFill>
                    <a:srgbClr val="204162"/>
                  </a:solidFill>
                  <a:latin typeface="Calibri" pitchFamily="34" charset="0"/>
                </a:rPr>
                <a:t>domestic</a:t>
              </a:r>
              <a:r>
                <a:rPr lang="de-DE" altLang="de-DE" dirty="0" smtClean="0">
                  <a:solidFill>
                    <a:srgbClr val="204162"/>
                  </a:solidFill>
                  <a:latin typeface="Calibri" pitchFamily="34" charset="0"/>
                </a:rPr>
                <a:t> </a:t>
              </a:r>
              <a:r>
                <a:rPr lang="de-DE" altLang="de-DE" dirty="0" err="1" smtClean="0">
                  <a:solidFill>
                    <a:srgbClr val="204162"/>
                  </a:solidFill>
                  <a:latin typeface="Calibri" pitchFamily="34" charset="0"/>
                </a:rPr>
                <a:t>production</a:t>
              </a:r>
              <a:r>
                <a:rPr lang="de-DE" altLang="de-DE" dirty="0" smtClean="0">
                  <a:solidFill>
                    <a:srgbClr val="204162"/>
                  </a:solidFill>
                  <a:latin typeface="Calibri" pitchFamily="34" charset="0"/>
                </a:rPr>
                <a:t>:</a:t>
              </a:r>
              <a:endParaRPr lang="de-DE" altLang="de-DE" dirty="0">
                <a:solidFill>
                  <a:srgbClr val="204162"/>
                </a:solidFill>
                <a:latin typeface="Calibri" pitchFamily="34" charset="0"/>
              </a:endParaRPr>
            </a:p>
            <a:p>
              <a:pPr eaLnBrk="1" hangingPunct="1">
                <a:lnSpc>
                  <a:spcPct val="90000"/>
                </a:lnSpc>
              </a:pPr>
              <a:r>
                <a:rPr lang="de-DE" altLang="de-DE" dirty="0">
                  <a:solidFill>
                    <a:srgbClr val="204162"/>
                  </a:solidFill>
                  <a:latin typeface="Calibri" pitchFamily="34" charset="0"/>
                </a:rPr>
                <a:t>	               </a:t>
              </a:r>
              <a:r>
                <a:rPr lang="de-DE" altLang="de-DE" dirty="0" err="1" smtClean="0">
                  <a:solidFill>
                    <a:srgbClr val="204162"/>
                  </a:solidFill>
                  <a:latin typeface="Calibri" pitchFamily="34" charset="0"/>
                </a:rPr>
                <a:t>neglectable</a:t>
              </a:r>
              <a:endParaRPr lang="de-DE" altLang="de-DE" dirty="0">
                <a:solidFill>
                  <a:srgbClr val="204162"/>
                </a:solidFill>
                <a:latin typeface="Calibri" pitchFamily="34" charset="0"/>
              </a:endParaRPr>
            </a:p>
          </p:txBody>
        </p:sp>
        <p:sp>
          <p:nvSpPr>
            <p:cNvPr id="145434" name="Geschweifte Klammer links 19"/>
            <p:cNvSpPr>
              <a:spLocks/>
            </p:cNvSpPr>
            <p:nvPr/>
          </p:nvSpPr>
          <p:spPr bwMode="auto">
            <a:xfrm>
              <a:off x="5318760" y="1280160"/>
              <a:ext cx="259080" cy="960120"/>
            </a:xfrm>
            <a:prstGeom prst="leftBrace">
              <a:avLst>
                <a:gd name="adj1" fmla="val 8338"/>
                <a:gd name="adj2" fmla="val 50000"/>
              </a:avLst>
            </a:prstGeom>
            <a:noFill/>
            <a:ln w="9525" algn="ctr">
              <a:solidFill>
                <a:srgbClr val="005674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de-DE" altLang="de-DE"/>
            </a:p>
          </p:txBody>
        </p:sp>
      </p:grpSp>
      <p:sp>
        <p:nvSpPr>
          <p:cNvPr id="107538" name="Textfeld 18"/>
          <p:cNvSpPr txBox="1">
            <a:spLocks noChangeArrowheads="1"/>
          </p:cNvSpPr>
          <p:nvPr/>
        </p:nvSpPr>
        <p:spPr bwMode="auto">
          <a:xfrm>
            <a:off x="258763" y="2840038"/>
            <a:ext cx="3687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Energy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 </a:t>
            </a: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transition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 </a:t>
            </a: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is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 </a:t>
            </a: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postponed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 </a:t>
            </a:r>
            <a:endParaRPr lang="de-DE" altLang="de-DE" dirty="0">
              <a:solidFill>
                <a:srgbClr val="204162"/>
              </a:solidFill>
              <a:latin typeface="Calibri" pitchFamily="34" charset="0"/>
            </a:endParaRPr>
          </a:p>
        </p:txBody>
      </p:sp>
      <p:grpSp>
        <p:nvGrpSpPr>
          <p:cNvPr id="3" name="Gruppieren 35"/>
          <p:cNvGrpSpPr>
            <a:grpSpLocks/>
          </p:cNvGrpSpPr>
          <p:nvPr/>
        </p:nvGrpSpPr>
        <p:grpSpPr bwMode="auto">
          <a:xfrm>
            <a:off x="4343400" y="2655887"/>
            <a:ext cx="4800600" cy="840230"/>
            <a:chOff x="4343400" y="2656204"/>
            <a:chExt cx="4800600" cy="840673"/>
          </a:xfrm>
        </p:grpSpPr>
        <p:sp>
          <p:nvSpPr>
            <p:cNvPr id="145429" name="Textfeld 9"/>
            <p:cNvSpPr txBox="1">
              <a:spLocks noChangeArrowheads="1"/>
            </p:cNvSpPr>
            <p:nvPr/>
          </p:nvSpPr>
          <p:spPr bwMode="auto">
            <a:xfrm>
              <a:off x="5516880" y="2656204"/>
              <a:ext cx="3627120" cy="840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90000"/>
                </a:lnSpc>
              </a:pPr>
              <a:r>
                <a:rPr lang="de-DE" altLang="de-DE" dirty="0" smtClean="0">
                  <a:solidFill>
                    <a:srgbClr val="204162"/>
                  </a:solidFill>
                  <a:latin typeface="Calibri" pitchFamily="34" charset="0"/>
                </a:rPr>
                <a:t>Even </a:t>
              </a:r>
              <a:r>
                <a:rPr lang="de-DE" altLang="de-DE" dirty="0" err="1" smtClean="0">
                  <a:solidFill>
                    <a:srgbClr val="204162"/>
                  </a:solidFill>
                  <a:latin typeface="Calibri" pitchFamily="34" charset="0"/>
                </a:rPr>
                <a:t>with</a:t>
              </a:r>
              <a:r>
                <a:rPr lang="de-DE" altLang="de-DE" dirty="0" smtClean="0">
                  <a:solidFill>
                    <a:srgbClr val="204162"/>
                  </a:solidFill>
                  <a:latin typeface="Calibri" pitchFamily="34" charset="0"/>
                </a:rPr>
                <a:t> </a:t>
              </a:r>
              <a:r>
                <a:rPr lang="de-DE" altLang="de-DE" dirty="0" err="1" smtClean="0">
                  <a:solidFill>
                    <a:srgbClr val="204162"/>
                  </a:solidFill>
                  <a:latin typeface="Calibri" pitchFamily="34" charset="0"/>
                </a:rPr>
                <a:t>ambitious</a:t>
              </a:r>
              <a:r>
                <a:rPr lang="de-DE" altLang="de-DE" dirty="0" smtClean="0">
                  <a:solidFill>
                    <a:srgbClr val="204162"/>
                  </a:solidFill>
                  <a:latin typeface="Calibri" pitchFamily="34" charset="0"/>
                </a:rPr>
                <a:t> </a:t>
              </a:r>
              <a:r>
                <a:rPr lang="de-DE" altLang="de-DE" dirty="0" err="1" smtClean="0">
                  <a:solidFill>
                    <a:srgbClr val="204162"/>
                  </a:solidFill>
                  <a:latin typeface="Calibri" pitchFamily="34" charset="0"/>
                </a:rPr>
                <a:t>scenarios</a:t>
              </a:r>
              <a:r>
                <a:rPr lang="de-DE" altLang="de-DE" dirty="0" smtClean="0">
                  <a:solidFill>
                    <a:srgbClr val="204162"/>
                  </a:solidFill>
                  <a:latin typeface="Calibri" pitchFamily="34" charset="0"/>
                </a:rPr>
                <a:t>:</a:t>
              </a:r>
              <a:endParaRPr lang="de-DE" altLang="de-DE" dirty="0">
                <a:solidFill>
                  <a:srgbClr val="204162"/>
                </a:solidFill>
                <a:latin typeface="Calibri" pitchFamily="34" charset="0"/>
              </a:endParaRPr>
            </a:p>
            <a:p>
              <a:pPr eaLnBrk="1" hangingPunct="1">
                <a:lnSpc>
                  <a:spcPct val="90000"/>
                </a:lnSpc>
              </a:pPr>
              <a:r>
                <a:rPr lang="de-DE" altLang="de-DE" dirty="0">
                  <a:solidFill>
                    <a:srgbClr val="204162"/>
                  </a:solidFill>
                  <a:latin typeface="Calibri" pitchFamily="34" charset="0"/>
                </a:rPr>
                <a:t>                </a:t>
              </a:r>
              <a:r>
                <a:rPr lang="de-DE" altLang="de-DE" dirty="0" err="1" smtClean="0">
                  <a:solidFill>
                    <a:srgbClr val="204162"/>
                  </a:solidFill>
                  <a:latin typeface="Calibri" pitchFamily="34" charset="0"/>
                </a:rPr>
                <a:t>demand</a:t>
              </a:r>
              <a:r>
                <a:rPr lang="de-DE" altLang="de-DE" dirty="0" smtClean="0">
                  <a:solidFill>
                    <a:srgbClr val="204162"/>
                  </a:solidFill>
                  <a:latin typeface="Calibri" pitchFamily="34" charset="0"/>
                </a:rPr>
                <a:t> </a:t>
              </a:r>
              <a:r>
                <a:rPr lang="de-DE" altLang="de-DE" dirty="0" err="1" smtClean="0">
                  <a:solidFill>
                    <a:srgbClr val="204162"/>
                  </a:solidFill>
                  <a:latin typeface="Calibri" pitchFamily="34" charset="0"/>
                </a:rPr>
                <a:t>holds</a:t>
              </a:r>
              <a:r>
                <a:rPr lang="de-DE" altLang="de-DE" dirty="0" smtClean="0">
                  <a:solidFill>
                    <a:srgbClr val="204162"/>
                  </a:solidFill>
                  <a:latin typeface="Calibri" pitchFamily="34" charset="0"/>
                </a:rPr>
                <a:t> </a:t>
              </a:r>
              <a:r>
                <a:rPr lang="de-DE" altLang="de-DE" dirty="0" err="1" smtClean="0">
                  <a:solidFill>
                    <a:srgbClr val="204162"/>
                  </a:solidFill>
                  <a:latin typeface="Calibri" pitchFamily="34" charset="0"/>
                </a:rPr>
                <a:t>for</a:t>
              </a:r>
              <a:r>
                <a:rPr lang="de-DE" altLang="de-DE" dirty="0" smtClean="0">
                  <a:solidFill>
                    <a:srgbClr val="204162"/>
                  </a:solidFill>
                  <a:latin typeface="Calibri" pitchFamily="34" charset="0"/>
                </a:rPr>
                <a:t> </a:t>
              </a:r>
              <a:r>
                <a:rPr lang="de-DE" altLang="de-DE" dirty="0" err="1" smtClean="0">
                  <a:solidFill>
                    <a:srgbClr val="204162"/>
                  </a:solidFill>
                  <a:latin typeface="Calibri" pitchFamily="34" charset="0"/>
                </a:rPr>
                <a:t>decades</a:t>
              </a:r>
              <a:r>
                <a:rPr lang="de-DE" altLang="de-DE" dirty="0" smtClean="0">
                  <a:solidFill>
                    <a:srgbClr val="204162"/>
                  </a:solidFill>
                  <a:latin typeface="Calibri" pitchFamily="34" charset="0"/>
                </a:rPr>
                <a:t>, </a:t>
              </a:r>
              <a:endParaRPr lang="de-DE" altLang="de-DE" dirty="0">
                <a:solidFill>
                  <a:srgbClr val="204162"/>
                </a:solidFill>
                <a:latin typeface="Calibri" pitchFamily="34" charset="0"/>
              </a:endParaRPr>
            </a:p>
            <a:p>
              <a:pPr eaLnBrk="1" hangingPunct="1">
                <a:lnSpc>
                  <a:spcPct val="90000"/>
                </a:lnSpc>
              </a:pPr>
              <a:r>
                <a:rPr lang="de-DE" altLang="de-DE" dirty="0">
                  <a:solidFill>
                    <a:srgbClr val="204162"/>
                  </a:solidFill>
                  <a:latin typeface="Calibri" pitchFamily="34" charset="0"/>
                </a:rPr>
                <a:t>                </a:t>
              </a:r>
              <a:r>
                <a:rPr lang="de-DE" altLang="de-DE" dirty="0" err="1" smtClean="0">
                  <a:solidFill>
                    <a:srgbClr val="204162"/>
                  </a:solidFill>
                  <a:latin typeface="Calibri" pitchFamily="34" charset="0"/>
                </a:rPr>
                <a:t>at</a:t>
              </a:r>
              <a:r>
                <a:rPr lang="de-DE" altLang="de-DE" dirty="0" smtClean="0">
                  <a:solidFill>
                    <a:srgbClr val="204162"/>
                  </a:solidFill>
                  <a:latin typeface="Calibri" pitchFamily="34" charset="0"/>
                </a:rPr>
                <a:t> least </a:t>
              </a:r>
              <a:r>
                <a:rPr lang="de-DE" altLang="de-DE" dirty="0" err="1" smtClean="0">
                  <a:solidFill>
                    <a:srgbClr val="204162"/>
                  </a:solidFill>
                  <a:latin typeface="Calibri" pitchFamily="34" charset="0"/>
                </a:rPr>
                <a:t>until</a:t>
              </a:r>
              <a:r>
                <a:rPr lang="de-DE" altLang="de-DE" dirty="0" smtClean="0">
                  <a:solidFill>
                    <a:srgbClr val="204162"/>
                  </a:solidFill>
                  <a:latin typeface="Calibri" pitchFamily="34" charset="0"/>
                </a:rPr>
                <a:t> 2080 </a:t>
              </a:r>
              <a:endParaRPr lang="de-DE" altLang="de-DE" dirty="0">
                <a:solidFill>
                  <a:srgbClr val="204162"/>
                </a:solidFill>
                <a:latin typeface="Calibri" pitchFamily="34" charset="0"/>
              </a:endParaRPr>
            </a:p>
          </p:txBody>
        </p:sp>
        <p:sp>
          <p:nvSpPr>
            <p:cNvPr id="22" name="Pfeil nach unten 19"/>
            <p:cNvSpPr>
              <a:spLocks noChangeArrowheads="1"/>
            </p:cNvSpPr>
            <p:nvPr/>
          </p:nvSpPr>
          <p:spPr bwMode="auto">
            <a:xfrm rot="16200000">
              <a:off x="4521076" y="2656423"/>
              <a:ext cx="470148" cy="825500"/>
            </a:xfrm>
            <a:prstGeom prst="downArrow">
              <a:avLst>
                <a:gd name="adj1" fmla="val 50000"/>
                <a:gd name="adj2" fmla="val 49948"/>
              </a:avLst>
            </a:prstGeom>
            <a:solidFill>
              <a:srgbClr val="C5F0FF">
                <a:alpha val="34117"/>
              </a:srgbClr>
            </a:solidFill>
            <a:ln w="952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de-DE"/>
            </a:p>
          </p:txBody>
        </p:sp>
        <p:sp>
          <p:nvSpPr>
            <p:cNvPr id="145431" name="Geschweifte Klammer links 22"/>
            <p:cNvSpPr>
              <a:spLocks/>
            </p:cNvSpPr>
            <p:nvPr/>
          </p:nvSpPr>
          <p:spPr bwMode="auto">
            <a:xfrm>
              <a:off x="5318760" y="2667000"/>
              <a:ext cx="289560" cy="792480"/>
            </a:xfrm>
            <a:prstGeom prst="leftBrace">
              <a:avLst>
                <a:gd name="adj1" fmla="val 8337"/>
                <a:gd name="adj2" fmla="val 50000"/>
              </a:avLst>
            </a:prstGeom>
            <a:noFill/>
            <a:ln w="9525" algn="ctr">
              <a:solidFill>
                <a:srgbClr val="005674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de-DE" altLang="de-DE"/>
            </a:p>
          </p:txBody>
        </p:sp>
      </p:grpSp>
      <p:sp>
        <p:nvSpPr>
          <p:cNvPr id="107530" name="Textfeld 10"/>
          <p:cNvSpPr txBox="1">
            <a:spLocks noChangeArrowheads="1"/>
          </p:cNvSpPr>
          <p:nvPr/>
        </p:nvSpPr>
        <p:spPr bwMode="auto">
          <a:xfrm>
            <a:off x="277813" y="1749425"/>
            <a:ext cx="3730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Burning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 gas </a:t>
            </a: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leads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 </a:t>
            </a: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to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 CO</a:t>
            </a:r>
            <a:r>
              <a:rPr lang="de-DE" altLang="de-DE" baseline="-25000" dirty="0" smtClean="0">
                <a:solidFill>
                  <a:srgbClr val="204162"/>
                </a:solidFill>
                <a:latin typeface="Calibri" pitchFamily="34" charset="0"/>
              </a:rPr>
              <a:t>2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-emission</a:t>
            </a:r>
            <a:endParaRPr lang="de-DE" altLang="de-DE" dirty="0">
              <a:solidFill>
                <a:srgbClr val="204162"/>
              </a:solidFill>
              <a:latin typeface="Calibri" pitchFamily="34" charset="0"/>
            </a:endParaRPr>
          </a:p>
        </p:txBody>
      </p:sp>
      <p:grpSp>
        <p:nvGrpSpPr>
          <p:cNvPr id="6" name="Gruppieren 36"/>
          <p:cNvGrpSpPr>
            <a:grpSpLocks/>
          </p:cNvGrpSpPr>
          <p:nvPr/>
        </p:nvGrpSpPr>
        <p:grpSpPr bwMode="auto">
          <a:xfrm>
            <a:off x="4313238" y="1331913"/>
            <a:ext cx="4513771" cy="1060589"/>
            <a:chOff x="4358644" y="3678559"/>
            <a:chExt cx="4514079" cy="1061081"/>
          </a:xfrm>
        </p:grpSpPr>
        <p:sp>
          <p:nvSpPr>
            <p:cNvPr id="145426" name="Textfeld 11"/>
            <p:cNvSpPr txBox="1">
              <a:spLocks noChangeArrowheads="1"/>
            </p:cNvSpPr>
            <p:nvPr/>
          </p:nvSpPr>
          <p:spPr bwMode="auto">
            <a:xfrm>
              <a:off x="5562601" y="3678559"/>
              <a:ext cx="3310122" cy="840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90000"/>
                </a:lnSpc>
              </a:pPr>
              <a:r>
                <a:rPr lang="de-DE" altLang="de-DE" dirty="0" smtClean="0">
                  <a:solidFill>
                    <a:srgbClr val="204162"/>
                  </a:solidFill>
                  <a:latin typeface="Calibri" pitchFamily="34" charset="0"/>
                </a:rPr>
                <a:t>Least </a:t>
              </a:r>
              <a:r>
                <a:rPr lang="de-DE" altLang="de-DE" dirty="0" err="1" smtClean="0">
                  <a:solidFill>
                    <a:srgbClr val="204162"/>
                  </a:solidFill>
                  <a:latin typeface="Calibri" pitchFamily="34" charset="0"/>
                </a:rPr>
                <a:t>emission</a:t>
              </a:r>
              <a:r>
                <a:rPr lang="de-DE" altLang="de-DE" dirty="0" smtClean="0">
                  <a:solidFill>
                    <a:srgbClr val="204162"/>
                  </a:solidFill>
                  <a:latin typeface="Calibri" pitchFamily="34" charset="0"/>
                </a:rPr>
                <a:t> of all fossile </a:t>
              </a:r>
              <a:r>
                <a:rPr lang="de-DE" altLang="de-DE" dirty="0" err="1" smtClean="0">
                  <a:solidFill>
                    <a:srgbClr val="204162"/>
                  </a:solidFill>
                  <a:latin typeface="Calibri" pitchFamily="34" charset="0"/>
                </a:rPr>
                <a:t>energies</a:t>
              </a:r>
              <a:r>
                <a:rPr lang="de-DE" altLang="de-DE" dirty="0" smtClean="0">
                  <a:solidFill>
                    <a:srgbClr val="204162"/>
                  </a:solidFill>
                  <a:latin typeface="Calibri" pitchFamily="34" charset="0"/>
                </a:rPr>
                <a:t> </a:t>
              </a:r>
              <a:r>
                <a:rPr lang="de-DE" altLang="de-DE" dirty="0" smtClean="0">
                  <a:solidFill>
                    <a:srgbClr val="204162"/>
                  </a:solidFill>
                  <a:latin typeface="Calibri" pitchFamily="34" charset="0"/>
                  <a:sym typeface="Wingdings" pitchFamily="2" charset="2"/>
                </a:rPr>
                <a:t> </a:t>
              </a:r>
              <a:r>
                <a:rPr lang="de-DE" altLang="de-DE" dirty="0">
                  <a:solidFill>
                    <a:srgbClr val="204162"/>
                  </a:solidFill>
                  <a:latin typeface="Calibri" pitchFamily="34" charset="0"/>
                </a:rPr>
                <a:t>Gas </a:t>
              </a:r>
              <a:r>
                <a:rPr lang="de-DE" altLang="de-DE" dirty="0" err="1" smtClean="0">
                  <a:solidFill>
                    <a:srgbClr val="204162"/>
                  </a:solidFill>
                  <a:latin typeface="Calibri" pitchFamily="34" charset="0"/>
                </a:rPr>
                <a:t>should</a:t>
              </a:r>
              <a:r>
                <a:rPr lang="de-DE" altLang="de-DE" dirty="0" smtClean="0">
                  <a:solidFill>
                    <a:srgbClr val="204162"/>
                  </a:solidFill>
                  <a:latin typeface="Calibri" pitchFamily="34" charset="0"/>
                </a:rPr>
                <a:t> </a:t>
              </a:r>
              <a:r>
                <a:rPr lang="de-DE" altLang="de-DE" dirty="0" err="1" smtClean="0">
                  <a:solidFill>
                    <a:srgbClr val="204162"/>
                  </a:solidFill>
                  <a:latin typeface="Calibri" pitchFamily="34" charset="0"/>
                </a:rPr>
                <a:t>be</a:t>
              </a:r>
              <a:r>
                <a:rPr lang="de-DE" altLang="de-DE" dirty="0" smtClean="0">
                  <a:solidFill>
                    <a:srgbClr val="204162"/>
                  </a:solidFill>
                  <a:latin typeface="Calibri" pitchFamily="34" charset="0"/>
                </a:rPr>
                <a:t> fossile </a:t>
              </a:r>
              <a:r>
                <a:rPr lang="de-DE" altLang="de-DE" dirty="0" err="1" smtClean="0">
                  <a:solidFill>
                    <a:srgbClr val="204162"/>
                  </a:solidFill>
                  <a:latin typeface="Calibri" pitchFamily="34" charset="0"/>
                </a:rPr>
                <a:t>energy</a:t>
              </a:r>
              <a:r>
                <a:rPr lang="de-DE" altLang="de-DE" dirty="0" smtClean="0">
                  <a:solidFill>
                    <a:srgbClr val="204162"/>
                  </a:solidFill>
                  <a:latin typeface="Calibri" pitchFamily="34" charset="0"/>
                </a:rPr>
                <a:t> </a:t>
              </a:r>
              <a:r>
                <a:rPr lang="de-DE" altLang="de-DE" dirty="0" err="1" smtClean="0">
                  <a:solidFill>
                    <a:srgbClr val="204162"/>
                  </a:solidFill>
                  <a:latin typeface="Calibri" pitchFamily="34" charset="0"/>
                </a:rPr>
                <a:t>to</a:t>
              </a:r>
              <a:r>
                <a:rPr lang="de-DE" altLang="de-DE" dirty="0" smtClean="0">
                  <a:solidFill>
                    <a:srgbClr val="204162"/>
                  </a:solidFill>
                  <a:latin typeface="Calibri" pitchFamily="34" charset="0"/>
                </a:rPr>
                <a:t> </a:t>
              </a:r>
              <a:r>
                <a:rPr lang="de-DE" altLang="de-DE" dirty="0" err="1" smtClean="0">
                  <a:solidFill>
                    <a:srgbClr val="204162"/>
                  </a:solidFill>
                  <a:latin typeface="Calibri" pitchFamily="34" charset="0"/>
                </a:rPr>
                <a:t>be</a:t>
              </a:r>
              <a:r>
                <a:rPr lang="de-DE" altLang="de-DE" dirty="0" smtClean="0">
                  <a:solidFill>
                    <a:srgbClr val="204162"/>
                  </a:solidFill>
                  <a:latin typeface="Calibri" pitchFamily="34" charset="0"/>
                </a:rPr>
                <a:t> </a:t>
              </a:r>
              <a:r>
                <a:rPr lang="de-DE" altLang="de-DE" dirty="0" err="1" smtClean="0">
                  <a:solidFill>
                    <a:srgbClr val="204162"/>
                  </a:solidFill>
                  <a:latin typeface="Calibri" pitchFamily="34" charset="0"/>
                </a:rPr>
                <a:t>used</a:t>
              </a:r>
              <a:r>
                <a:rPr lang="de-DE" altLang="de-DE" dirty="0" smtClean="0">
                  <a:solidFill>
                    <a:srgbClr val="204162"/>
                  </a:solidFill>
                  <a:latin typeface="Calibri" pitchFamily="34" charset="0"/>
                </a:rPr>
                <a:t> </a:t>
              </a:r>
              <a:r>
                <a:rPr lang="de-DE" altLang="de-DE" dirty="0" err="1" smtClean="0">
                  <a:solidFill>
                    <a:srgbClr val="204162"/>
                  </a:solidFill>
                  <a:latin typeface="Calibri" pitchFamily="34" charset="0"/>
                </a:rPr>
                <a:t>longest</a:t>
              </a:r>
              <a:r>
                <a:rPr lang="de-DE" altLang="de-DE" dirty="0" smtClean="0">
                  <a:solidFill>
                    <a:srgbClr val="204162"/>
                  </a:solidFill>
                  <a:latin typeface="Calibri" pitchFamily="34" charset="0"/>
                </a:rPr>
                <a:t>. </a:t>
              </a:r>
              <a:endParaRPr lang="de-DE" altLang="de-DE" dirty="0">
                <a:solidFill>
                  <a:srgbClr val="204162"/>
                </a:solidFill>
                <a:latin typeface="Calibri" pitchFamily="34" charset="0"/>
              </a:endParaRPr>
            </a:p>
          </p:txBody>
        </p:sp>
        <p:sp>
          <p:nvSpPr>
            <p:cNvPr id="24" name="Pfeil nach unten 19"/>
            <p:cNvSpPr>
              <a:spLocks noChangeArrowheads="1"/>
            </p:cNvSpPr>
            <p:nvPr/>
          </p:nvSpPr>
          <p:spPr bwMode="auto">
            <a:xfrm rot="16200000">
              <a:off x="4536363" y="3845482"/>
              <a:ext cx="470117" cy="825556"/>
            </a:xfrm>
            <a:prstGeom prst="downArrow">
              <a:avLst>
                <a:gd name="adj1" fmla="val 50000"/>
                <a:gd name="adj2" fmla="val 49948"/>
              </a:avLst>
            </a:prstGeom>
            <a:solidFill>
              <a:srgbClr val="B3EBFF">
                <a:alpha val="33725"/>
              </a:srgbClr>
            </a:solidFill>
            <a:ln w="952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de-DE"/>
            </a:p>
          </p:txBody>
        </p:sp>
        <p:sp>
          <p:nvSpPr>
            <p:cNvPr id="145428" name="Geschweifte Klammer links 25"/>
            <p:cNvSpPr>
              <a:spLocks/>
            </p:cNvSpPr>
            <p:nvPr/>
          </p:nvSpPr>
          <p:spPr bwMode="auto">
            <a:xfrm>
              <a:off x="5349240" y="3749040"/>
              <a:ext cx="243840" cy="990600"/>
            </a:xfrm>
            <a:prstGeom prst="leftBrace">
              <a:avLst>
                <a:gd name="adj1" fmla="val 8332"/>
                <a:gd name="adj2" fmla="val 50000"/>
              </a:avLst>
            </a:prstGeom>
            <a:noFill/>
            <a:ln w="9525" algn="ctr">
              <a:solidFill>
                <a:srgbClr val="005674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de-DE" altLang="de-DE"/>
            </a:p>
          </p:txBody>
        </p:sp>
      </p:grpSp>
      <p:grpSp>
        <p:nvGrpSpPr>
          <p:cNvPr id="7" name="Gruppieren 30"/>
          <p:cNvGrpSpPr>
            <a:grpSpLocks/>
          </p:cNvGrpSpPr>
          <p:nvPr/>
        </p:nvGrpSpPr>
        <p:grpSpPr bwMode="auto">
          <a:xfrm>
            <a:off x="298449" y="5108573"/>
            <a:ext cx="8647114" cy="840230"/>
            <a:chOff x="298132" y="5108577"/>
            <a:chExt cx="8647748" cy="840673"/>
          </a:xfrm>
        </p:grpSpPr>
        <p:sp>
          <p:nvSpPr>
            <p:cNvPr id="145422" name="Textfeld 13"/>
            <p:cNvSpPr txBox="1">
              <a:spLocks noChangeArrowheads="1"/>
            </p:cNvSpPr>
            <p:nvPr/>
          </p:nvSpPr>
          <p:spPr bwMode="auto">
            <a:xfrm>
              <a:off x="5601335" y="5108577"/>
              <a:ext cx="3344545" cy="840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90000"/>
                </a:lnSpc>
              </a:pPr>
              <a:r>
                <a:rPr lang="de-DE" altLang="de-DE" dirty="0" err="1" smtClean="0">
                  <a:solidFill>
                    <a:srgbClr val="204162"/>
                  </a:solidFill>
                  <a:latin typeface="Calibri" pitchFamily="34" charset="0"/>
                </a:rPr>
                <a:t>Domestic</a:t>
              </a:r>
              <a:r>
                <a:rPr lang="de-DE" altLang="de-DE" dirty="0" smtClean="0">
                  <a:solidFill>
                    <a:srgbClr val="204162"/>
                  </a:solidFill>
                  <a:latin typeface="Calibri" pitchFamily="34" charset="0"/>
                </a:rPr>
                <a:t> </a:t>
              </a:r>
              <a:r>
                <a:rPr lang="de-DE" altLang="de-DE" dirty="0" err="1" smtClean="0">
                  <a:solidFill>
                    <a:srgbClr val="204162"/>
                  </a:solidFill>
                  <a:latin typeface="Calibri" pitchFamily="34" charset="0"/>
                </a:rPr>
                <a:t>production</a:t>
              </a:r>
              <a:r>
                <a:rPr lang="de-DE" altLang="de-DE" dirty="0" smtClean="0">
                  <a:solidFill>
                    <a:srgbClr val="204162"/>
                  </a:solidFill>
                  <a:latin typeface="Calibri" pitchFamily="34" charset="0"/>
                </a:rPr>
                <a:t>: </a:t>
              </a:r>
              <a:endParaRPr lang="de-DE" altLang="de-DE" dirty="0">
                <a:solidFill>
                  <a:srgbClr val="204162"/>
                </a:solidFill>
                <a:latin typeface="Calibri" pitchFamily="34" charset="0"/>
              </a:endParaRPr>
            </a:p>
            <a:p>
              <a:pPr eaLnBrk="1" hangingPunct="1">
                <a:lnSpc>
                  <a:spcPct val="90000"/>
                </a:lnSpc>
              </a:pPr>
              <a:r>
                <a:rPr lang="de-DE" altLang="de-DE" dirty="0">
                  <a:solidFill>
                    <a:srgbClr val="204162"/>
                  </a:solidFill>
                  <a:latin typeface="Calibri" pitchFamily="34" charset="0"/>
                </a:rPr>
                <a:t>          </a:t>
              </a:r>
              <a:r>
                <a:rPr lang="de-DE" altLang="de-DE" dirty="0" err="1" smtClean="0">
                  <a:solidFill>
                    <a:srgbClr val="204162"/>
                  </a:solidFill>
                  <a:latin typeface="Calibri" pitchFamily="34" charset="0"/>
                </a:rPr>
                <a:t>low</a:t>
              </a:r>
              <a:r>
                <a:rPr lang="de-DE" altLang="de-DE" dirty="0" smtClean="0">
                  <a:solidFill>
                    <a:srgbClr val="204162"/>
                  </a:solidFill>
                  <a:latin typeface="Calibri" pitchFamily="34" charset="0"/>
                </a:rPr>
                <a:t> </a:t>
              </a:r>
              <a:r>
                <a:rPr lang="de-DE" altLang="de-DE" dirty="0" err="1" smtClean="0">
                  <a:solidFill>
                    <a:srgbClr val="204162"/>
                  </a:solidFill>
                  <a:latin typeface="Calibri" pitchFamily="34" charset="0"/>
                </a:rPr>
                <a:t>energy</a:t>
              </a:r>
              <a:r>
                <a:rPr lang="de-DE" altLang="de-DE" dirty="0" smtClean="0">
                  <a:solidFill>
                    <a:srgbClr val="204162"/>
                  </a:solidFill>
                  <a:latin typeface="Calibri" pitchFamily="34" charset="0"/>
                </a:rPr>
                <a:t> </a:t>
              </a:r>
              <a:r>
                <a:rPr lang="de-DE" altLang="de-DE" dirty="0" err="1" smtClean="0">
                  <a:solidFill>
                    <a:srgbClr val="204162"/>
                  </a:solidFill>
                  <a:latin typeface="Calibri" pitchFamily="34" charset="0"/>
                </a:rPr>
                <a:t>consumption</a:t>
              </a:r>
              <a:r>
                <a:rPr lang="de-DE" altLang="de-DE" dirty="0" smtClean="0">
                  <a:solidFill>
                    <a:srgbClr val="204162"/>
                  </a:solidFill>
                  <a:latin typeface="Calibri" pitchFamily="34" charset="0"/>
                </a:rPr>
                <a:t> </a:t>
              </a:r>
              <a:endParaRPr lang="de-DE" altLang="de-DE" dirty="0">
                <a:solidFill>
                  <a:srgbClr val="204162"/>
                </a:solidFill>
                <a:latin typeface="Calibri" pitchFamily="34" charset="0"/>
              </a:endParaRPr>
            </a:p>
            <a:p>
              <a:pPr eaLnBrk="1" hangingPunct="1">
                <a:lnSpc>
                  <a:spcPct val="90000"/>
                </a:lnSpc>
              </a:pPr>
              <a:r>
                <a:rPr lang="de-DE" altLang="de-DE" dirty="0">
                  <a:solidFill>
                    <a:srgbClr val="204162"/>
                  </a:solidFill>
                  <a:latin typeface="Calibri" pitchFamily="34" charset="0"/>
                </a:rPr>
                <a:t>          </a:t>
              </a:r>
              <a:r>
                <a:rPr lang="de-DE" altLang="de-DE" dirty="0" smtClean="0">
                  <a:solidFill>
                    <a:srgbClr val="204162"/>
                  </a:solidFill>
                  <a:latin typeface="Calibri" pitchFamily="34" charset="0"/>
                </a:rPr>
                <a:t>due </a:t>
              </a:r>
              <a:r>
                <a:rPr lang="de-DE" altLang="de-DE" dirty="0" err="1" smtClean="0">
                  <a:solidFill>
                    <a:srgbClr val="204162"/>
                  </a:solidFill>
                  <a:latin typeface="Calibri" pitchFamily="34" charset="0"/>
                </a:rPr>
                <a:t>to</a:t>
              </a:r>
              <a:r>
                <a:rPr lang="de-DE" altLang="de-DE" dirty="0" smtClean="0">
                  <a:solidFill>
                    <a:srgbClr val="204162"/>
                  </a:solidFill>
                  <a:latin typeface="Calibri" pitchFamily="34" charset="0"/>
                </a:rPr>
                <a:t> </a:t>
              </a:r>
              <a:r>
                <a:rPr lang="de-DE" altLang="de-DE" dirty="0" err="1" smtClean="0">
                  <a:solidFill>
                    <a:srgbClr val="204162"/>
                  </a:solidFill>
                  <a:latin typeface="Calibri" pitchFamily="34" charset="0"/>
                </a:rPr>
                <a:t>short</a:t>
              </a:r>
              <a:r>
                <a:rPr lang="de-DE" altLang="de-DE" dirty="0" smtClean="0">
                  <a:solidFill>
                    <a:srgbClr val="204162"/>
                  </a:solidFill>
                  <a:latin typeface="Calibri" pitchFamily="34" charset="0"/>
                </a:rPr>
                <a:t> </a:t>
              </a:r>
              <a:r>
                <a:rPr lang="de-DE" altLang="de-DE" dirty="0" err="1" smtClean="0">
                  <a:solidFill>
                    <a:srgbClr val="204162"/>
                  </a:solidFill>
                  <a:latin typeface="Calibri" pitchFamily="34" charset="0"/>
                </a:rPr>
                <a:t>transits</a:t>
              </a:r>
              <a:endParaRPr lang="de-DE" altLang="de-DE" dirty="0">
                <a:solidFill>
                  <a:srgbClr val="204162"/>
                </a:solidFill>
                <a:latin typeface="Calibri" pitchFamily="34" charset="0"/>
              </a:endParaRPr>
            </a:p>
          </p:txBody>
        </p:sp>
        <p:sp>
          <p:nvSpPr>
            <p:cNvPr id="145423" name="Textfeld 16"/>
            <p:cNvSpPr txBox="1">
              <a:spLocks noChangeArrowheads="1"/>
            </p:cNvSpPr>
            <p:nvPr/>
          </p:nvSpPr>
          <p:spPr bwMode="auto">
            <a:xfrm>
              <a:off x="298132" y="5337495"/>
              <a:ext cx="3800490" cy="369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de-DE" altLang="de-DE" dirty="0" err="1" smtClean="0">
                  <a:solidFill>
                    <a:srgbClr val="204162"/>
                  </a:solidFill>
                  <a:latin typeface="Calibri" pitchFamily="34" charset="0"/>
                </a:rPr>
                <a:t>Domestic</a:t>
              </a:r>
              <a:r>
                <a:rPr lang="de-DE" altLang="de-DE" dirty="0" smtClean="0">
                  <a:solidFill>
                    <a:srgbClr val="204162"/>
                  </a:solidFill>
                  <a:latin typeface="Calibri" pitchFamily="34" charset="0"/>
                </a:rPr>
                <a:t> gas </a:t>
              </a:r>
              <a:r>
                <a:rPr lang="de-DE" altLang="de-DE" dirty="0" err="1" smtClean="0">
                  <a:solidFill>
                    <a:srgbClr val="204162"/>
                  </a:solidFill>
                  <a:latin typeface="Calibri" pitchFamily="34" charset="0"/>
                </a:rPr>
                <a:t>has</a:t>
              </a:r>
              <a:r>
                <a:rPr lang="de-DE" altLang="de-DE" dirty="0" smtClean="0">
                  <a:solidFill>
                    <a:srgbClr val="204162"/>
                  </a:solidFill>
                  <a:latin typeface="Calibri" pitchFamily="34" charset="0"/>
                </a:rPr>
                <a:t> </a:t>
              </a:r>
              <a:r>
                <a:rPr lang="de-DE" altLang="de-DE" dirty="0" err="1" smtClean="0">
                  <a:solidFill>
                    <a:srgbClr val="204162"/>
                  </a:solidFill>
                  <a:latin typeface="Calibri" pitchFamily="34" charset="0"/>
                </a:rPr>
                <a:t>best</a:t>
              </a:r>
              <a:r>
                <a:rPr lang="de-DE" altLang="de-DE" dirty="0" smtClean="0">
                  <a:solidFill>
                    <a:srgbClr val="204162"/>
                  </a:solidFill>
                  <a:latin typeface="Calibri" pitchFamily="34" charset="0"/>
                </a:rPr>
                <a:t> </a:t>
              </a:r>
              <a:r>
                <a:rPr lang="de-DE" altLang="de-DE" dirty="0" err="1" smtClean="0">
                  <a:solidFill>
                    <a:srgbClr val="204162"/>
                  </a:solidFill>
                  <a:latin typeface="Calibri" pitchFamily="34" charset="0"/>
                </a:rPr>
                <a:t>climate</a:t>
              </a:r>
              <a:r>
                <a:rPr lang="de-DE" altLang="de-DE" dirty="0" smtClean="0">
                  <a:solidFill>
                    <a:srgbClr val="204162"/>
                  </a:solidFill>
                  <a:latin typeface="Calibri" pitchFamily="34" charset="0"/>
                </a:rPr>
                <a:t> </a:t>
              </a:r>
              <a:r>
                <a:rPr lang="de-DE" altLang="de-DE" dirty="0" err="1" smtClean="0">
                  <a:solidFill>
                    <a:srgbClr val="204162"/>
                  </a:solidFill>
                  <a:latin typeface="Calibri" pitchFamily="34" charset="0"/>
                </a:rPr>
                <a:t>budget</a:t>
              </a:r>
              <a:endParaRPr lang="de-DE" altLang="de-DE" dirty="0">
                <a:solidFill>
                  <a:srgbClr val="204162"/>
                </a:solidFill>
                <a:latin typeface="Calibri" pitchFamily="34" charset="0"/>
              </a:endParaRPr>
            </a:p>
          </p:txBody>
        </p:sp>
        <p:sp>
          <p:nvSpPr>
            <p:cNvPr id="25" name="Pfeil nach unten 19"/>
            <p:cNvSpPr>
              <a:spLocks noChangeArrowheads="1"/>
            </p:cNvSpPr>
            <p:nvPr/>
          </p:nvSpPr>
          <p:spPr bwMode="auto">
            <a:xfrm rot="5400000">
              <a:off x="4496478" y="5058739"/>
              <a:ext cx="470147" cy="868426"/>
            </a:xfrm>
            <a:prstGeom prst="downArrow">
              <a:avLst>
                <a:gd name="adj1" fmla="val 50000"/>
                <a:gd name="adj2" fmla="val 49948"/>
              </a:avLst>
            </a:prstGeom>
            <a:solidFill>
              <a:srgbClr val="B3EBFF">
                <a:alpha val="34117"/>
              </a:srgbClr>
            </a:solidFill>
            <a:ln w="952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de-DE"/>
            </a:p>
          </p:txBody>
        </p:sp>
        <p:sp>
          <p:nvSpPr>
            <p:cNvPr id="145425" name="Geschweifte Klammer links 26"/>
            <p:cNvSpPr>
              <a:spLocks/>
            </p:cNvSpPr>
            <p:nvPr/>
          </p:nvSpPr>
          <p:spPr bwMode="auto">
            <a:xfrm>
              <a:off x="5364480" y="5120640"/>
              <a:ext cx="289560" cy="792480"/>
            </a:xfrm>
            <a:prstGeom prst="leftBrace">
              <a:avLst>
                <a:gd name="adj1" fmla="val 8337"/>
                <a:gd name="adj2" fmla="val 50000"/>
              </a:avLst>
            </a:prstGeom>
            <a:noFill/>
            <a:ln w="9525" algn="ctr">
              <a:solidFill>
                <a:srgbClr val="005674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de-DE" altLang="de-DE"/>
            </a:p>
          </p:txBody>
        </p:sp>
      </p:grpSp>
      <p:cxnSp>
        <p:nvCxnSpPr>
          <p:cNvPr id="33" name="Gerade Verbindung 32"/>
          <p:cNvCxnSpPr>
            <a:cxnSpLocks noChangeShapeType="1"/>
          </p:cNvCxnSpPr>
          <p:nvPr/>
        </p:nvCxnSpPr>
        <p:spPr bwMode="auto">
          <a:xfrm>
            <a:off x="0" y="4922838"/>
            <a:ext cx="9144000" cy="14287"/>
          </a:xfrm>
          <a:prstGeom prst="line">
            <a:avLst/>
          </a:prstGeom>
          <a:noFill/>
          <a:ln w="9525" algn="ctr">
            <a:solidFill>
              <a:srgbClr val="6DD9FF"/>
            </a:solidFill>
            <a:prstDash val="lgDash"/>
            <a:round/>
            <a:headEnd/>
            <a:tailEnd/>
          </a:ln>
        </p:spPr>
      </p:cxnSp>
      <p:grpSp>
        <p:nvGrpSpPr>
          <p:cNvPr id="27" name="Gruppieren 26"/>
          <p:cNvGrpSpPr/>
          <p:nvPr/>
        </p:nvGrpSpPr>
        <p:grpSpPr>
          <a:xfrm>
            <a:off x="-14288" y="6209071"/>
            <a:ext cx="3311676" cy="648929"/>
            <a:chOff x="-14288" y="6209071"/>
            <a:chExt cx="3311676" cy="648929"/>
          </a:xfrm>
        </p:grpSpPr>
        <p:sp>
          <p:nvSpPr>
            <p:cNvPr id="28" name="Rechteck 27"/>
            <p:cNvSpPr/>
            <p:nvPr/>
          </p:nvSpPr>
          <p:spPr bwMode="auto">
            <a:xfrm>
              <a:off x="-14288" y="6219755"/>
              <a:ext cx="2673431" cy="6382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9" name="Picture 2" descr="D:\BRUKSELA_FOLDER_SHALE_POL_EN\PP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93" y="6219755"/>
              <a:ext cx="2597150" cy="5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hteck 29"/>
            <p:cNvSpPr/>
            <p:nvPr/>
          </p:nvSpPr>
          <p:spPr bwMode="auto">
            <a:xfrm rot="5400000">
              <a:off x="2689555" y="6178659"/>
              <a:ext cx="577421" cy="63824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6" name="Abgerundete rechteckige Legende 25"/>
          <p:cNvSpPr/>
          <p:nvPr/>
        </p:nvSpPr>
        <p:spPr bwMode="auto">
          <a:xfrm>
            <a:off x="2351534" y="5859392"/>
            <a:ext cx="2243328" cy="720725"/>
          </a:xfrm>
          <a:prstGeom prst="wedgeRoundRectCallout">
            <a:avLst>
              <a:gd name="adj1" fmla="val 144248"/>
              <a:gd name="adj2" fmla="val -89032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72000" lvl="1" indent="0" defTabSz="71120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Savings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5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Mio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t CO</a:t>
            </a:r>
            <a:r>
              <a:rPr lang="de-DE" sz="16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2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/ a  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	 </a:t>
            </a: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(WEG; Juni 2015)</a:t>
            </a:r>
            <a:r>
              <a:rPr lang="de-DE" sz="1000" b="1" dirty="0">
                <a:solidFill>
                  <a:srgbClr val="2A5682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/>
      <p:bldP spid="107538" grpId="0"/>
      <p:bldP spid="107530" grpId="0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Pfeil nach unten 19"/>
          <p:cNvSpPr>
            <a:spLocks noChangeArrowheads="1"/>
          </p:cNvSpPr>
          <p:nvPr/>
        </p:nvSpPr>
        <p:spPr bwMode="auto">
          <a:xfrm>
            <a:off x="3798888" y="757238"/>
            <a:ext cx="1782762" cy="5311775"/>
          </a:xfrm>
          <a:prstGeom prst="downArrow">
            <a:avLst>
              <a:gd name="adj1" fmla="val 50000"/>
              <a:gd name="adj2" fmla="val 49948"/>
            </a:avLst>
          </a:prstGeom>
          <a:solidFill>
            <a:srgbClr val="C5F0FF">
              <a:alpha val="34117"/>
            </a:srgbClr>
          </a:solidFill>
          <a:ln w="9525" algn="ctr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147459" name="Rectangle 44"/>
          <p:cNvSpPr>
            <a:spLocks noChangeArrowheads="1"/>
          </p:cNvSpPr>
          <p:nvPr/>
        </p:nvSpPr>
        <p:spPr bwMode="auto">
          <a:xfrm>
            <a:off x="185738" y="114300"/>
            <a:ext cx="87280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altLang="de-DE" sz="2000" dirty="0" err="1" smtClean="0">
                <a:solidFill>
                  <a:srgbClr val="F2F2F2"/>
                </a:solidFill>
                <a:latin typeface="Verdana" pitchFamily="34" charset="0"/>
              </a:rPr>
              <a:t>What</a:t>
            </a:r>
            <a:r>
              <a:rPr lang="de-DE" altLang="de-DE" sz="2000" dirty="0" smtClean="0">
                <a:solidFill>
                  <a:srgbClr val="F2F2F2"/>
                </a:solidFill>
                <a:latin typeface="Verdana" pitchFamily="34" charset="0"/>
              </a:rPr>
              <a:t> </a:t>
            </a:r>
            <a:r>
              <a:rPr lang="de-DE" altLang="de-DE" sz="2000" dirty="0" err="1" smtClean="0">
                <a:solidFill>
                  <a:srgbClr val="F2F2F2"/>
                </a:solidFill>
                <a:latin typeface="Verdana" pitchFamily="34" charset="0"/>
              </a:rPr>
              <a:t>happened</a:t>
            </a:r>
            <a:r>
              <a:rPr lang="de-DE" altLang="de-DE" sz="2000" dirty="0" smtClean="0">
                <a:solidFill>
                  <a:srgbClr val="F2F2F2"/>
                </a:solidFill>
                <a:latin typeface="Verdana" pitchFamily="34" charset="0"/>
              </a:rPr>
              <a:t>?</a:t>
            </a:r>
            <a:endParaRPr lang="de-DE" altLang="de-DE" sz="2000" dirty="0">
              <a:solidFill>
                <a:srgbClr val="F2F2F2"/>
              </a:solidFill>
              <a:latin typeface="Verdana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512888" y="709613"/>
            <a:ext cx="977900" cy="377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dirty="0">
                <a:solidFill>
                  <a:srgbClr val="204162"/>
                </a:solidFill>
                <a:latin typeface="Calibri" pitchFamily="34" charset="0"/>
              </a:rPr>
              <a:t> neutral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664325" y="720725"/>
            <a:ext cx="1085850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DE" dirty="0" err="1" smtClean="0">
                <a:solidFill>
                  <a:srgbClr val="204162"/>
                </a:solidFill>
                <a:latin typeface="Calibri" pitchFamily="34" charset="0"/>
              </a:rPr>
              <a:t>critical</a:t>
            </a:r>
            <a:endParaRPr lang="de-DE" dirty="0">
              <a:solidFill>
                <a:srgbClr val="204162"/>
              </a:solidFill>
              <a:latin typeface="Calibri" pitchFamily="34" charset="0"/>
            </a:endParaRPr>
          </a:p>
        </p:txBody>
      </p:sp>
      <p:sp>
        <p:nvSpPr>
          <p:cNvPr id="107525" name="Textfeld 5"/>
          <p:cNvSpPr txBox="1">
            <a:spLocks noChangeArrowheads="1"/>
          </p:cNvSpPr>
          <p:nvPr/>
        </p:nvSpPr>
        <p:spPr bwMode="auto">
          <a:xfrm>
            <a:off x="581025" y="1292225"/>
            <a:ext cx="4308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Routine </a:t>
            </a: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shale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 gas </a:t>
            </a: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production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 (</a:t>
            </a:r>
            <a:r>
              <a:rPr lang="de-DE" altLang="de-DE" dirty="0">
                <a:solidFill>
                  <a:srgbClr val="204162"/>
                </a:solidFill>
                <a:latin typeface="Calibri" pitchFamily="34" charset="0"/>
              </a:rPr>
              <a:t>USA)</a:t>
            </a:r>
          </a:p>
        </p:txBody>
      </p:sp>
      <p:sp>
        <p:nvSpPr>
          <p:cNvPr id="107526" name="Textfeld 6"/>
          <p:cNvSpPr txBox="1">
            <a:spLocks noChangeArrowheads="1"/>
          </p:cNvSpPr>
          <p:nvPr/>
        </p:nvSpPr>
        <p:spPr bwMode="auto">
          <a:xfrm>
            <a:off x="598488" y="2008188"/>
            <a:ext cx="47132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Isolated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 </a:t>
            </a: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cases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 </a:t>
            </a: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of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 </a:t>
            </a: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damages</a:t>
            </a:r>
            <a:endParaRPr lang="de-DE" altLang="de-DE" dirty="0">
              <a:solidFill>
                <a:srgbClr val="204162"/>
              </a:solidFill>
              <a:latin typeface="Calibri" pitchFamily="34" charset="0"/>
            </a:endParaRPr>
          </a:p>
        </p:txBody>
      </p:sp>
      <p:sp>
        <p:nvSpPr>
          <p:cNvPr id="107527" name="Textfeld 7"/>
          <p:cNvSpPr txBox="1">
            <a:spLocks noChangeArrowheads="1"/>
          </p:cNvSpPr>
          <p:nvPr/>
        </p:nvSpPr>
        <p:spPr bwMode="auto">
          <a:xfrm>
            <a:off x="5854700" y="1782763"/>
            <a:ext cx="2449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Movie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 </a:t>
            </a:r>
            <a:r>
              <a:rPr lang="de-DE" altLang="de-DE" i="1" dirty="0" smtClean="0">
                <a:solidFill>
                  <a:srgbClr val="204162"/>
                </a:solidFill>
                <a:latin typeface="Calibri" pitchFamily="34" charset="0"/>
              </a:rPr>
              <a:t>„</a:t>
            </a:r>
            <a:r>
              <a:rPr lang="de-DE" altLang="de-DE" i="1" dirty="0" err="1" smtClean="0">
                <a:solidFill>
                  <a:srgbClr val="204162"/>
                </a:solidFill>
                <a:latin typeface="Calibri" pitchFamily="34" charset="0"/>
              </a:rPr>
              <a:t>Gasland</a:t>
            </a:r>
            <a:r>
              <a:rPr lang="de-DE" altLang="de-DE" i="1" dirty="0" smtClean="0">
                <a:solidFill>
                  <a:srgbClr val="204162"/>
                </a:solidFill>
                <a:latin typeface="Calibri" pitchFamily="34" charset="0"/>
              </a:rPr>
              <a:t>“</a:t>
            </a:r>
            <a:endParaRPr lang="de-DE" altLang="de-DE" i="1" dirty="0">
              <a:solidFill>
                <a:srgbClr val="204162"/>
              </a:solidFill>
              <a:latin typeface="Calibri" pitchFamily="34" charset="0"/>
            </a:endParaRPr>
          </a:p>
        </p:txBody>
      </p:sp>
      <p:sp>
        <p:nvSpPr>
          <p:cNvPr id="107528" name="Textfeld 8"/>
          <p:cNvSpPr txBox="1">
            <a:spLocks noChangeArrowheads="1"/>
          </p:cNvSpPr>
          <p:nvPr/>
        </p:nvSpPr>
        <p:spPr bwMode="auto">
          <a:xfrm>
            <a:off x="5865812" y="2171700"/>
            <a:ext cx="3278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‘</a:t>
            </a: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Encouragement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‘ of </a:t>
            </a: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some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 NGOs</a:t>
            </a:r>
            <a:endParaRPr lang="de-DE" altLang="de-DE" dirty="0">
              <a:solidFill>
                <a:srgbClr val="204162"/>
              </a:solidFill>
              <a:latin typeface="Calibri" pitchFamily="34" charset="0"/>
            </a:endParaRPr>
          </a:p>
        </p:txBody>
      </p:sp>
      <p:sp>
        <p:nvSpPr>
          <p:cNvPr id="107529" name="Textfeld 9"/>
          <p:cNvSpPr txBox="1">
            <a:spLocks noChangeArrowheads="1"/>
          </p:cNvSpPr>
          <p:nvPr/>
        </p:nvSpPr>
        <p:spPr bwMode="auto">
          <a:xfrm>
            <a:off x="5373688" y="3006725"/>
            <a:ext cx="3565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News </a:t>
            </a: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value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 </a:t>
            </a: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for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 </a:t>
            </a: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the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 </a:t>
            </a: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media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 </a:t>
            </a:r>
            <a:endParaRPr lang="de-DE" altLang="de-DE" dirty="0">
              <a:solidFill>
                <a:srgbClr val="204162"/>
              </a:solidFill>
              <a:latin typeface="Calibri" pitchFamily="34" charset="0"/>
            </a:endParaRPr>
          </a:p>
        </p:txBody>
      </p:sp>
      <p:sp>
        <p:nvSpPr>
          <p:cNvPr id="107530" name="Textfeld 10"/>
          <p:cNvSpPr txBox="1">
            <a:spLocks noChangeArrowheads="1"/>
          </p:cNvSpPr>
          <p:nvPr/>
        </p:nvSpPr>
        <p:spPr bwMode="auto">
          <a:xfrm>
            <a:off x="5383213" y="3395663"/>
            <a:ext cx="3513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Causing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 </a:t>
            </a: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uncertainty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 in </a:t>
            </a: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public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 </a:t>
            </a:r>
            <a:endParaRPr lang="de-DE" altLang="de-DE" dirty="0">
              <a:solidFill>
                <a:srgbClr val="204162"/>
              </a:solidFill>
              <a:latin typeface="Calibri" pitchFamily="34" charset="0"/>
            </a:endParaRPr>
          </a:p>
        </p:txBody>
      </p:sp>
      <p:sp>
        <p:nvSpPr>
          <p:cNvPr id="107531" name="Textfeld 11"/>
          <p:cNvSpPr txBox="1">
            <a:spLocks noChangeArrowheads="1"/>
          </p:cNvSpPr>
          <p:nvPr/>
        </p:nvSpPr>
        <p:spPr bwMode="auto">
          <a:xfrm>
            <a:off x="5372100" y="3800475"/>
            <a:ext cx="3511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Tricky </a:t>
            </a: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subject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 </a:t>
            </a: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for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 </a:t>
            </a: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politics</a:t>
            </a:r>
            <a:endParaRPr lang="de-DE" altLang="de-DE" dirty="0">
              <a:solidFill>
                <a:srgbClr val="204162"/>
              </a:solidFill>
              <a:latin typeface="Calibri" pitchFamily="34" charset="0"/>
            </a:endParaRPr>
          </a:p>
        </p:txBody>
      </p:sp>
      <p:sp>
        <p:nvSpPr>
          <p:cNvPr id="107533" name="Textfeld 13"/>
          <p:cNvSpPr txBox="1">
            <a:spLocks noChangeArrowheads="1"/>
          </p:cNvSpPr>
          <p:nvPr/>
        </p:nvSpPr>
        <p:spPr bwMode="auto">
          <a:xfrm>
            <a:off x="5387975" y="4194175"/>
            <a:ext cx="3179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Broad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 </a:t>
            </a: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rejection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 resp. </a:t>
            </a: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skepticism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 </a:t>
            </a:r>
            <a:endParaRPr lang="de-DE" altLang="de-DE" dirty="0">
              <a:solidFill>
                <a:srgbClr val="204162"/>
              </a:solidFill>
              <a:latin typeface="Calibri" pitchFamily="34" charset="0"/>
            </a:endParaRPr>
          </a:p>
        </p:txBody>
      </p:sp>
      <p:sp>
        <p:nvSpPr>
          <p:cNvPr id="107534" name="Textfeld 14"/>
          <p:cNvSpPr txBox="1">
            <a:spLocks noChangeArrowheads="1"/>
          </p:cNvSpPr>
          <p:nvPr/>
        </p:nvSpPr>
        <p:spPr bwMode="auto">
          <a:xfrm>
            <a:off x="633413" y="4802188"/>
            <a:ext cx="7448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Self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-regulation of </a:t>
            </a: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the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 Free Press (</a:t>
            </a: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news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 </a:t>
            </a: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value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, neutral </a:t>
            </a: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opinion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) </a:t>
            </a:r>
            <a:endParaRPr lang="de-DE" altLang="de-DE" dirty="0">
              <a:solidFill>
                <a:srgbClr val="204162"/>
              </a:solidFill>
              <a:latin typeface="Calibri" pitchFamily="34" charset="0"/>
            </a:endParaRPr>
          </a:p>
        </p:txBody>
      </p:sp>
      <p:sp>
        <p:nvSpPr>
          <p:cNvPr id="107536" name="Textfeld 16"/>
          <p:cNvSpPr txBox="1">
            <a:spLocks noChangeArrowheads="1"/>
          </p:cNvSpPr>
          <p:nvPr/>
        </p:nvSpPr>
        <p:spPr bwMode="auto">
          <a:xfrm>
            <a:off x="633413" y="5154613"/>
            <a:ext cx="46815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Economic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 </a:t>
            </a: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significance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 (</a:t>
            </a: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esp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. </a:t>
            </a: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Lower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 </a:t>
            </a: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Saxony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)</a:t>
            </a:r>
            <a:endParaRPr lang="de-DE" altLang="de-DE" dirty="0">
              <a:solidFill>
                <a:srgbClr val="204162"/>
              </a:solidFill>
              <a:latin typeface="Calibri" pitchFamily="34" charset="0"/>
            </a:endParaRPr>
          </a:p>
        </p:txBody>
      </p:sp>
      <p:sp>
        <p:nvSpPr>
          <p:cNvPr id="107537" name="Textfeld 17"/>
          <p:cNvSpPr txBox="1">
            <a:spLocks noChangeArrowheads="1"/>
          </p:cNvSpPr>
          <p:nvPr/>
        </p:nvSpPr>
        <p:spPr bwMode="auto">
          <a:xfrm>
            <a:off x="3057525" y="5665788"/>
            <a:ext cx="4040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de-DE" b="1" dirty="0">
                <a:solidFill>
                  <a:srgbClr val="204162"/>
                </a:solidFill>
                <a:latin typeface="Calibri" pitchFamily="34" charset="0"/>
                <a:sym typeface="Wingdings" pitchFamily="2" charset="2"/>
              </a:rPr>
              <a:t>  </a:t>
            </a:r>
            <a:r>
              <a:rPr lang="de-DE" altLang="de-DE" b="1" dirty="0" smtClean="0">
                <a:solidFill>
                  <a:srgbClr val="204162"/>
                </a:solidFill>
                <a:latin typeface="Calibri" pitchFamily="34" charset="0"/>
                <a:sym typeface="Wingdings" pitchFamily="2" charset="2"/>
              </a:rPr>
              <a:t>Legislative </a:t>
            </a:r>
            <a:r>
              <a:rPr lang="de-DE" altLang="de-DE" b="1" dirty="0" err="1" smtClean="0">
                <a:solidFill>
                  <a:srgbClr val="204162"/>
                </a:solidFill>
                <a:latin typeface="Calibri" pitchFamily="34" charset="0"/>
                <a:sym typeface="Wingdings" pitchFamily="2" charset="2"/>
              </a:rPr>
              <a:t>Procedure</a:t>
            </a:r>
            <a:r>
              <a:rPr lang="de-DE" altLang="de-DE" b="1" dirty="0" smtClean="0">
                <a:solidFill>
                  <a:srgbClr val="204162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de-DE" altLang="de-DE" b="1" dirty="0" smtClean="0">
                <a:solidFill>
                  <a:srgbClr val="204162"/>
                </a:solidFill>
                <a:latin typeface="Calibri" pitchFamily="34" charset="0"/>
              </a:rPr>
              <a:t> </a:t>
            </a:r>
            <a:r>
              <a:rPr lang="de-DE" altLang="de-DE" b="1" dirty="0">
                <a:solidFill>
                  <a:srgbClr val="204162"/>
                </a:solidFill>
                <a:latin typeface="Calibri" pitchFamily="34" charset="0"/>
              </a:rPr>
              <a:t>…</a:t>
            </a:r>
          </a:p>
        </p:txBody>
      </p:sp>
      <p:sp>
        <p:nvSpPr>
          <p:cNvPr id="107538" name="Textfeld 18"/>
          <p:cNvSpPr txBox="1">
            <a:spLocks noChangeArrowheads="1"/>
          </p:cNvSpPr>
          <p:nvPr/>
        </p:nvSpPr>
        <p:spPr bwMode="auto">
          <a:xfrm>
            <a:off x="593725" y="1651000"/>
            <a:ext cx="4294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Complex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 </a:t>
            </a: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situation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 (expert </a:t>
            </a: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issue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)</a:t>
            </a:r>
            <a:endParaRPr lang="de-DE" altLang="de-DE" dirty="0">
              <a:solidFill>
                <a:srgbClr val="204162"/>
              </a:solidFill>
              <a:latin typeface="Calibri" pitchFamily="34" charset="0"/>
            </a:endParaRPr>
          </a:p>
        </p:txBody>
      </p:sp>
      <p:sp>
        <p:nvSpPr>
          <p:cNvPr id="107539" name="Textfeld 19"/>
          <p:cNvSpPr txBox="1">
            <a:spLocks noChangeArrowheads="1"/>
          </p:cNvSpPr>
          <p:nvPr/>
        </p:nvSpPr>
        <p:spPr bwMode="auto">
          <a:xfrm>
            <a:off x="1126331" y="2443322"/>
            <a:ext cx="3862388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failures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:      </a:t>
            </a:r>
            <a:r>
              <a:rPr lang="de-DE" altLang="de-DE" dirty="0">
                <a:solidFill>
                  <a:srgbClr val="204162"/>
                </a:solidFill>
                <a:latin typeface="Calibri" pitchFamily="34" charset="0"/>
              </a:rPr>
              <a:t>in </a:t>
            </a: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communication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,</a:t>
            </a:r>
            <a:endParaRPr lang="de-DE" altLang="de-DE" dirty="0">
              <a:solidFill>
                <a:srgbClr val="204162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altLang="de-DE" dirty="0">
                <a:solidFill>
                  <a:srgbClr val="204162"/>
                </a:solidFill>
                <a:latin typeface="Calibri" pitchFamily="34" charset="0"/>
              </a:rPr>
              <a:t>               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     </a:t>
            </a: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no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 </a:t>
            </a: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baseline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 </a:t>
            </a: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measurements</a:t>
            </a:r>
            <a:r>
              <a:rPr lang="de-DE" altLang="de-DE" sz="1600" dirty="0" smtClean="0">
                <a:solidFill>
                  <a:srgbClr val="204162"/>
                </a:solidFill>
                <a:latin typeface="Calibri" pitchFamily="34" charset="0"/>
              </a:rPr>
              <a:t>                       </a:t>
            </a:r>
            <a:r>
              <a:rPr lang="de-DE" altLang="de-DE" sz="1600" dirty="0">
                <a:solidFill>
                  <a:srgbClr val="204162"/>
                </a:solidFill>
                <a:latin typeface="Calibri" pitchFamily="34" charset="0"/>
              </a:rPr>
              <a:t>…</a:t>
            </a:r>
          </a:p>
        </p:txBody>
      </p:sp>
      <p:sp>
        <p:nvSpPr>
          <p:cNvPr id="21" name="Abgerundete rechteckige Legende 20"/>
          <p:cNvSpPr/>
          <p:nvPr/>
        </p:nvSpPr>
        <p:spPr bwMode="auto">
          <a:xfrm>
            <a:off x="518319" y="3780501"/>
            <a:ext cx="4059238" cy="985838"/>
          </a:xfrm>
          <a:prstGeom prst="wedgeRoundRectCallout">
            <a:avLst>
              <a:gd name="adj1" fmla="val 71355"/>
              <a:gd name="adj2" fmla="val -28737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„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If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any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social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current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succeeds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to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mobilize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5 % of 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the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population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for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their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issue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, 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protests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, 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enhanced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by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the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media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, 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can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no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longer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be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ignored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by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politics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.“               		(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O.Renn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; 2011)</a:t>
            </a:r>
            <a:r>
              <a:rPr lang="de-DE" sz="1400" b="1" dirty="0">
                <a:solidFill>
                  <a:srgbClr val="2A5682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20" name="Textfeld 8"/>
          <p:cNvSpPr txBox="1">
            <a:spLocks noChangeArrowheads="1"/>
          </p:cNvSpPr>
          <p:nvPr/>
        </p:nvSpPr>
        <p:spPr bwMode="auto">
          <a:xfrm>
            <a:off x="5884862" y="2568575"/>
            <a:ext cx="3259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Subject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 </a:t>
            </a: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suitable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 </a:t>
            </a: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for</a:t>
            </a:r>
            <a:r>
              <a:rPr lang="de-DE" altLang="de-DE" dirty="0" smtClean="0">
                <a:solidFill>
                  <a:srgbClr val="204162"/>
                </a:solidFill>
                <a:latin typeface="Calibri" pitchFamily="34" charset="0"/>
              </a:rPr>
              <a:t> </a:t>
            </a:r>
            <a:r>
              <a:rPr lang="de-DE" altLang="de-DE" dirty="0" err="1" smtClean="0">
                <a:solidFill>
                  <a:srgbClr val="204162"/>
                </a:solidFill>
                <a:latin typeface="Calibri" pitchFamily="34" charset="0"/>
              </a:rPr>
              <a:t>campaigning</a:t>
            </a:r>
            <a:endParaRPr lang="de-DE" altLang="de-DE" dirty="0">
              <a:solidFill>
                <a:srgbClr val="204162"/>
              </a:solidFill>
              <a:latin typeface="Calibri" pitchFamily="34" charset="0"/>
            </a:endParaRPr>
          </a:p>
        </p:txBody>
      </p:sp>
      <p:grpSp>
        <p:nvGrpSpPr>
          <p:cNvPr id="22" name="Gruppieren 21"/>
          <p:cNvGrpSpPr/>
          <p:nvPr/>
        </p:nvGrpSpPr>
        <p:grpSpPr>
          <a:xfrm>
            <a:off x="-14288" y="6209071"/>
            <a:ext cx="3311676" cy="648929"/>
            <a:chOff x="-14288" y="6209071"/>
            <a:chExt cx="3311676" cy="648929"/>
          </a:xfrm>
        </p:grpSpPr>
        <p:sp>
          <p:nvSpPr>
            <p:cNvPr id="23" name="Rechteck 22"/>
            <p:cNvSpPr/>
            <p:nvPr/>
          </p:nvSpPr>
          <p:spPr bwMode="auto">
            <a:xfrm>
              <a:off x="-14288" y="6219755"/>
              <a:ext cx="2673431" cy="6382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4" name="Picture 2" descr="D:\BRUKSELA_FOLDER_SHALE_POL_EN\PP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93" y="6219755"/>
              <a:ext cx="2597150" cy="5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hteck 24"/>
            <p:cNvSpPr/>
            <p:nvPr/>
          </p:nvSpPr>
          <p:spPr bwMode="auto">
            <a:xfrm rot="5400000">
              <a:off x="2689555" y="6178659"/>
              <a:ext cx="577421" cy="63824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/>
      <p:bldP spid="107526" grpId="0"/>
      <p:bldP spid="107527" grpId="0"/>
      <p:bldP spid="107528" grpId="0"/>
      <p:bldP spid="107529" grpId="0"/>
      <p:bldP spid="107530" grpId="0"/>
      <p:bldP spid="107531" grpId="0"/>
      <p:bldP spid="107533" grpId="0"/>
      <p:bldP spid="107534" grpId="0"/>
      <p:bldP spid="107536" grpId="0"/>
      <p:bldP spid="107537" grpId="0"/>
      <p:bldP spid="107538" grpId="0"/>
      <p:bldP spid="107539" grpId="0"/>
      <p:bldP spid="21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4"/>
          <p:cNvSpPr>
            <a:spLocks noChangeArrowheads="1"/>
          </p:cNvSpPr>
          <p:nvPr/>
        </p:nvSpPr>
        <p:spPr bwMode="auto">
          <a:xfrm>
            <a:off x="185738" y="265113"/>
            <a:ext cx="80708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  </a:t>
            </a:r>
            <a:r>
              <a:rPr lang="de-DE" sz="2000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Conclusions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Fracking</a:t>
            </a:r>
            <a:endParaRPr lang="de-DE" sz="2000" dirty="0">
              <a:solidFill>
                <a:schemeClr val="bg1">
                  <a:lumMod val="9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23" name="Textfeld 5"/>
          <p:cNvSpPr txBox="1">
            <a:spLocks noChangeArrowheads="1"/>
          </p:cNvSpPr>
          <p:nvPr/>
        </p:nvSpPr>
        <p:spPr bwMode="auto">
          <a:xfrm>
            <a:off x="500571" y="1128332"/>
            <a:ext cx="820737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 eaLnBrk="1" hangingPunct="1">
              <a:spcAft>
                <a:spcPts val="2400"/>
              </a:spcAft>
              <a:buClr>
                <a:srgbClr val="990033"/>
              </a:buClr>
              <a:buSzPct val="100000"/>
              <a:buBlip>
                <a:blip r:embed="rId3"/>
              </a:buBlip>
            </a:pPr>
            <a:r>
              <a:rPr lang="de-DE" altLang="de-DE" sz="2200" dirty="0">
                <a:solidFill>
                  <a:srgbClr val="224568"/>
                </a:solidFill>
                <a:latin typeface="Calibri" pitchFamily="34" charset="0"/>
              </a:rPr>
              <a:t>The </a:t>
            </a:r>
            <a:r>
              <a:rPr lang="de-DE" altLang="de-DE" sz="2200" dirty="0" err="1">
                <a:solidFill>
                  <a:srgbClr val="224568"/>
                </a:solidFill>
                <a:latin typeface="Calibri" pitchFamily="34" charset="0"/>
              </a:rPr>
              <a:t>geologic</a:t>
            </a:r>
            <a:r>
              <a:rPr lang="de-DE" altLang="de-DE" sz="2200" dirty="0">
                <a:solidFill>
                  <a:srgbClr val="224568"/>
                </a:solidFill>
                <a:latin typeface="Calibri" pitchFamily="34" charset="0"/>
              </a:rPr>
              <a:t> </a:t>
            </a:r>
            <a:r>
              <a:rPr lang="de-DE" altLang="de-DE" sz="2200" b="1" dirty="0" err="1" smtClean="0">
                <a:solidFill>
                  <a:srgbClr val="224568"/>
                </a:solidFill>
                <a:latin typeface="Calibri" pitchFamily="34" charset="0"/>
              </a:rPr>
              <a:t>shale</a:t>
            </a:r>
            <a:r>
              <a:rPr lang="de-DE" altLang="de-DE" sz="2200" b="1" dirty="0" smtClean="0">
                <a:solidFill>
                  <a:srgbClr val="224568"/>
                </a:solidFill>
                <a:latin typeface="Calibri" pitchFamily="34" charset="0"/>
              </a:rPr>
              <a:t> </a:t>
            </a:r>
            <a:r>
              <a:rPr lang="de-DE" altLang="de-DE" sz="2200" b="1" dirty="0">
                <a:solidFill>
                  <a:srgbClr val="224568"/>
                </a:solidFill>
                <a:latin typeface="Calibri" pitchFamily="34" charset="0"/>
              </a:rPr>
              <a:t>gas </a:t>
            </a:r>
            <a:r>
              <a:rPr lang="de-DE" altLang="de-DE" sz="2200" b="1" dirty="0" smtClean="0">
                <a:solidFill>
                  <a:srgbClr val="224568"/>
                </a:solidFill>
                <a:latin typeface="Calibri" pitchFamily="34" charset="0"/>
              </a:rPr>
              <a:t>potential </a:t>
            </a:r>
            <a:r>
              <a:rPr lang="de-DE" altLang="de-DE" sz="2200" dirty="0" err="1">
                <a:solidFill>
                  <a:srgbClr val="224568"/>
                </a:solidFill>
                <a:latin typeface="Calibri" pitchFamily="34" charset="0"/>
              </a:rPr>
              <a:t>for</a:t>
            </a:r>
            <a:r>
              <a:rPr lang="de-DE" altLang="de-DE" sz="2200" dirty="0">
                <a:solidFill>
                  <a:srgbClr val="224568"/>
                </a:solidFill>
                <a:latin typeface="Calibri" pitchFamily="34" charset="0"/>
              </a:rPr>
              <a:t> Germany </a:t>
            </a:r>
            <a:r>
              <a:rPr lang="de-DE" altLang="de-DE" sz="2200" dirty="0" err="1" smtClean="0">
                <a:solidFill>
                  <a:srgbClr val="224568"/>
                </a:solidFill>
                <a:latin typeface="Calibri" pitchFamily="34" charset="0"/>
              </a:rPr>
              <a:t>is</a:t>
            </a:r>
            <a:r>
              <a:rPr lang="de-DE" altLang="de-DE" sz="2200" dirty="0" smtClean="0">
                <a:solidFill>
                  <a:srgbClr val="224568"/>
                </a:solidFill>
                <a:latin typeface="Calibri" pitchFamily="34" charset="0"/>
              </a:rPr>
              <a:t> </a:t>
            </a:r>
            <a:r>
              <a:rPr lang="de-DE" altLang="de-DE" sz="2200" b="1" dirty="0" err="1">
                <a:solidFill>
                  <a:srgbClr val="224568"/>
                </a:solidFill>
                <a:latin typeface="Calibri" pitchFamily="34" charset="0"/>
              </a:rPr>
              <a:t>signifcant</a:t>
            </a:r>
            <a:r>
              <a:rPr lang="de-DE" altLang="de-DE" sz="2200" dirty="0">
                <a:solidFill>
                  <a:srgbClr val="224568"/>
                </a:solidFill>
                <a:latin typeface="Calibri" pitchFamily="34" charset="0"/>
              </a:rPr>
              <a:t>, </a:t>
            </a:r>
            <a:r>
              <a:rPr lang="de-DE" altLang="de-DE" sz="2200" dirty="0" err="1">
                <a:solidFill>
                  <a:srgbClr val="224568"/>
                </a:solidFill>
                <a:latin typeface="Calibri" pitchFamily="34" charset="0"/>
              </a:rPr>
              <a:t>yet</a:t>
            </a:r>
            <a:r>
              <a:rPr lang="de-DE" altLang="de-DE" sz="2200" dirty="0">
                <a:solidFill>
                  <a:srgbClr val="224568"/>
                </a:solidFill>
                <a:latin typeface="Calibri" pitchFamily="34" charset="0"/>
              </a:rPr>
              <a:t> </a:t>
            </a:r>
            <a:r>
              <a:rPr lang="de-DE" altLang="de-DE" sz="2200" dirty="0" err="1" smtClean="0">
                <a:solidFill>
                  <a:srgbClr val="224568"/>
                </a:solidFill>
                <a:latin typeface="Calibri" pitchFamily="34" charset="0"/>
              </a:rPr>
              <a:t>is</a:t>
            </a:r>
            <a:r>
              <a:rPr lang="de-DE" altLang="de-DE" sz="2200" dirty="0" smtClean="0">
                <a:solidFill>
                  <a:srgbClr val="224568"/>
                </a:solidFill>
                <a:latin typeface="Calibri" pitchFamily="34" charset="0"/>
              </a:rPr>
              <a:t> </a:t>
            </a:r>
            <a:r>
              <a:rPr lang="de-DE" altLang="de-DE" sz="2200" dirty="0" err="1" smtClean="0">
                <a:solidFill>
                  <a:srgbClr val="224568"/>
                </a:solidFill>
                <a:latin typeface="Calibri" pitchFamily="34" charset="0"/>
              </a:rPr>
              <a:t>economically</a:t>
            </a:r>
            <a:r>
              <a:rPr lang="de-DE" altLang="de-DE" sz="2200" dirty="0" smtClean="0">
                <a:solidFill>
                  <a:srgbClr val="224568"/>
                </a:solidFill>
                <a:latin typeface="Calibri" pitchFamily="34" charset="0"/>
              </a:rPr>
              <a:t> not </a:t>
            </a:r>
            <a:r>
              <a:rPr lang="de-DE" altLang="de-DE" sz="2200" dirty="0" err="1" smtClean="0">
                <a:solidFill>
                  <a:srgbClr val="224568"/>
                </a:solidFill>
                <a:latin typeface="Calibri" pitchFamily="34" charset="0"/>
              </a:rPr>
              <a:t>expected</a:t>
            </a:r>
            <a:r>
              <a:rPr lang="de-DE" altLang="de-DE" sz="2200" dirty="0" smtClean="0">
                <a:solidFill>
                  <a:srgbClr val="224568"/>
                </a:solidFill>
                <a:latin typeface="Calibri" pitchFamily="34" charset="0"/>
              </a:rPr>
              <a:t> </a:t>
            </a:r>
            <a:r>
              <a:rPr lang="de-DE" altLang="de-DE" sz="2200" dirty="0" err="1" smtClean="0">
                <a:solidFill>
                  <a:srgbClr val="224568"/>
                </a:solidFill>
                <a:latin typeface="Calibri" pitchFamily="34" charset="0"/>
              </a:rPr>
              <a:t>to</a:t>
            </a:r>
            <a:r>
              <a:rPr lang="de-DE" altLang="de-DE" sz="2200" dirty="0" smtClean="0">
                <a:solidFill>
                  <a:srgbClr val="224568"/>
                </a:solidFill>
                <a:latin typeface="Calibri" pitchFamily="34" charset="0"/>
              </a:rPr>
              <a:t> </a:t>
            </a:r>
            <a:r>
              <a:rPr lang="de-DE" altLang="de-DE" sz="2200" dirty="0" err="1" smtClean="0">
                <a:solidFill>
                  <a:srgbClr val="224568"/>
                </a:solidFill>
                <a:latin typeface="Calibri" pitchFamily="34" charset="0"/>
              </a:rPr>
              <a:t>become</a:t>
            </a:r>
            <a:r>
              <a:rPr lang="de-DE" altLang="de-DE" sz="2200" dirty="0" smtClean="0">
                <a:solidFill>
                  <a:srgbClr val="224568"/>
                </a:solidFill>
                <a:latin typeface="Calibri" pitchFamily="34" charset="0"/>
              </a:rPr>
              <a:t> a ‘</a:t>
            </a:r>
            <a:r>
              <a:rPr lang="de-DE" altLang="de-DE" sz="2200" dirty="0" err="1" smtClean="0">
                <a:solidFill>
                  <a:srgbClr val="224568"/>
                </a:solidFill>
                <a:latin typeface="Calibri" pitchFamily="34" charset="0"/>
              </a:rPr>
              <a:t>game</a:t>
            </a:r>
            <a:r>
              <a:rPr lang="de-DE" altLang="de-DE" sz="2200" dirty="0" smtClean="0">
                <a:solidFill>
                  <a:srgbClr val="224568"/>
                </a:solidFill>
                <a:latin typeface="Calibri" pitchFamily="34" charset="0"/>
              </a:rPr>
              <a:t> </a:t>
            </a:r>
            <a:r>
              <a:rPr lang="de-DE" altLang="de-DE" sz="2200" dirty="0" err="1" smtClean="0">
                <a:solidFill>
                  <a:srgbClr val="224568"/>
                </a:solidFill>
                <a:latin typeface="Calibri" pitchFamily="34" charset="0"/>
              </a:rPr>
              <a:t>changer</a:t>
            </a:r>
            <a:r>
              <a:rPr lang="de-DE" altLang="de-DE" sz="2200" dirty="0" smtClean="0">
                <a:solidFill>
                  <a:srgbClr val="224568"/>
                </a:solidFill>
                <a:latin typeface="Calibri" pitchFamily="34" charset="0"/>
              </a:rPr>
              <a:t>‘. </a:t>
            </a:r>
            <a:endParaRPr lang="de-DE" altLang="de-DE" sz="2200" dirty="0">
              <a:solidFill>
                <a:srgbClr val="224568"/>
              </a:solidFill>
              <a:latin typeface="Calibri" pitchFamily="34" charset="0"/>
            </a:endParaRPr>
          </a:p>
          <a:p>
            <a:pPr marL="358775" indent="-358775" eaLnBrk="1" hangingPunct="1">
              <a:spcAft>
                <a:spcPts val="2400"/>
              </a:spcAft>
              <a:buClr>
                <a:srgbClr val="990033"/>
              </a:buClr>
              <a:buSzPct val="100000"/>
              <a:buBlip>
                <a:blip r:embed="rId3"/>
              </a:buBlip>
            </a:pPr>
            <a:r>
              <a:rPr lang="de-DE" altLang="de-DE" sz="2200" dirty="0" smtClean="0">
                <a:solidFill>
                  <a:srgbClr val="224568"/>
                </a:solidFill>
                <a:latin typeface="Calibri" pitchFamily="34" charset="0"/>
              </a:rPr>
              <a:t>Due </a:t>
            </a:r>
            <a:r>
              <a:rPr lang="de-DE" altLang="de-DE" sz="2200" dirty="0" err="1" smtClean="0">
                <a:solidFill>
                  <a:srgbClr val="224568"/>
                </a:solidFill>
                <a:latin typeface="Calibri" pitchFamily="34" charset="0"/>
              </a:rPr>
              <a:t>to</a:t>
            </a:r>
            <a:r>
              <a:rPr lang="de-DE" altLang="de-DE" sz="2200" dirty="0" smtClean="0">
                <a:solidFill>
                  <a:srgbClr val="224568"/>
                </a:solidFill>
                <a:latin typeface="Calibri" pitchFamily="34" charset="0"/>
              </a:rPr>
              <a:t> </a:t>
            </a:r>
            <a:r>
              <a:rPr lang="de-DE" altLang="de-DE" sz="2200" dirty="0" err="1" smtClean="0">
                <a:solidFill>
                  <a:srgbClr val="224568"/>
                </a:solidFill>
                <a:latin typeface="Calibri" pitchFamily="34" charset="0"/>
              </a:rPr>
              <a:t>highly</a:t>
            </a:r>
            <a:r>
              <a:rPr lang="de-DE" altLang="de-DE" sz="2200" dirty="0" smtClean="0">
                <a:solidFill>
                  <a:srgbClr val="224568"/>
                </a:solidFill>
                <a:latin typeface="Calibri" pitchFamily="34" charset="0"/>
              </a:rPr>
              <a:t> </a:t>
            </a:r>
            <a:r>
              <a:rPr lang="de-DE" altLang="de-DE" sz="2200" dirty="0" err="1" smtClean="0">
                <a:solidFill>
                  <a:srgbClr val="224568"/>
                </a:solidFill>
                <a:latin typeface="Calibri" pitchFamily="34" charset="0"/>
              </a:rPr>
              <a:t>overblown</a:t>
            </a:r>
            <a:r>
              <a:rPr lang="de-DE" altLang="de-DE" sz="2200" dirty="0" smtClean="0">
                <a:solidFill>
                  <a:srgbClr val="224568"/>
                </a:solidFill>
                <a:latin typeface="Calibri" pitchFamily="34" charset="0"/>
              </a:rPr>
              <a:t> </a:t>
            </a:r>
            <a:r>
              <a:rPr lang="de-DE" altLang="de-DE" sz="2200" dirty="0" err="1" smtClean="0">
                <a:solidFill>
                  <a:srgbClr val="224568"/>
                </a:solidFill>
                <a:latin typeface="Calibri" pitchFamily="34" charset="0"/>
              </a:rPr>
              <a:t>risk</a:t>
            </a:r>
            <a:r>
              <a:rPr lang="de-DE" altLang="de-DE" sz="2200" dirty="0" smtClean="0">
                <a:solidFill>
                  <a:srgbClr val="224568"/>
                </a:solidFill>
                <a:latin typeface="Calibri" pitchFamily="34" charset="0"/>
              </a:rPr>
              <a:t> </a:t>
            </a:r>
            <a:r>
              <a:rPr lang="de-DE" altLang="de-DE" sz="2200" dirty="0" err="1" smtClean="0">
                <a:solidFill>
                  <a:srgbClr val="224568"/>
                </a:solidFill>
                <a:latin typeface="Calibri" pitchFamily="34" charset="0"/>
              </a:rPr>
              <a:t>scenarios</a:t>
            </a:r>
            <a:r>
              <a:rPr lang="de-DE" altLang="de-DE" sz="2200" dirty="0" smtClean="0">
                <a:solidFill>
                  <a:srgbClr val="224568"/>
                </a:solidFill>
                <a:latin typeface="Calibri" pitchFamily="34" charset="0"/>
              </a:rPr>
              <a:t> </a:t>
            </a:r>
            <a:r>
              <a:rPr lang="de-DE" altLang="de-DE" sz="2200" dirty="0" err="1" smtClean="0">
                <a:solidFill>
                  <a:srgbClr val="224568"/>
                </a:solidFill>
                <a:latin typeface="Calibri" pitchFamily="34" charset="0"/>
              </a:rPr>
              <a:t>and</a:t>
            </a:r>
            <a:r>
              <a:rPr lang="de-DE" altLang="de-DE" sz="2200" dirty="0" smtClean="0">
                <a:solidFill>
                  <a:srgbClr val="224568"/>
                </a:solidFill>
                <a:latin typeface="Calibri" pitchFamily="34" charset="0"/>
              </a:rPr>
              <a:t> </a:t>
            </a:r>
            <a:r>
              <a:rPr lang="de-DE" altLang="de-DE" sz="2200" dirty="0" err="1" smtClean="0">
                <a:solidFill>
                  <a:srgbClr val="224568"/>
                </a:solidFill>
                <a:latin typeface="Calibri" pitchFamily="34" charset="0"/>
              </a:rPr>
              <a:t>inappropriate</a:t>
            </a:r>
            <a:r>
              <a:rPr lang="de-DE" altLang="de-DE" sz="2200" dirty="0" smtClean="0">
                <a:solidFill>
                  <a:srgbClr val="224568"/>
                </a:solidFill>
                <a:latin typeface="Calibri" pitchFamily="34" charset="0"/>
              </a:rPr>
              <a:t> </a:t>
            </a:r>
            <a:r>
              <a:rPr lang="de-DE" altLang="de-DE" sz="2200" dirty="0" err="1" smtClean="0">
                <a:solidFill>
                  <a:srgbClr val="224568"/>
                </a:solidFill>
                <a:latin typeface="Calibri" pitchFamily="34" charset="0"/>
              </a:rPr>
              <a:t>reports</a:t>
            </a:r>
            <a:r>
              <a:rPr lang="de-DE" altLang="de-DE" sz="2200" dirty="0" smtClean="0">
                <a:solidFill>
                  <a:srgbClr val="224568"/>
                </a:solidFill>
                <a:latin typeface="Calibri" pitchFamily="34" charset="0"/>
              </a:rPr>
              <a:t>, </a:t>
            </a:r>
            <a:r>
              <a:rPr lang="de-DE" altLang="de-DE" sz="2200" b="1" dirty="0" err="1" smtClean="0">
                <a:solidFill>
                  <a:srgbClr val="224568"/>
                </a:solidFill>
                <a:latin typeface="Calibri" pitchFamily="34" charset="0"/>
              </a:rPr>
              <a:t>skepticism</a:t>
            </a:r>
            <a:r>
              <a:rPr lang="de-DE" altLang="de-DE" sz="2200" b="1" dirty="0" smtClean="0">
                <a:solidFill>
                  <a:srgbClr val="224568"/>
                </a:solidFill>
                <a:latin typeface="Calibri" pitchFamily="34" charset="0"/>
              </a:rPr>
              <a:t> in </a:t>
            </a:r>
            <a:r>
              <a:rPr lang="de-DE" altLang="de-DE" sz="2200" b="1" dirty="0" err="1" smtClean="0">
                <a:solidFill>
                  <a:srgbClr val="224568"/>
                </a:solidFill>
                <a:latin typeface="Calibri" pitchFamily="34" charset="0"/>
              </a:rPr>
              <a:t>the</a:t>
            </a:r>
            <a:r>
              <a:rPr lang="de-DE" altLang="de-DE" sz="2200" b="1" dirty="0" smtClean="0">
                <a:solidFill>
                  <a:srgbClr val="224568"/>
                </a:solidFill>
                <a:latin typeface="Calibri" pitchFamily="34" charset="0"/>
              </a:rPr>
              <a:t> </a:t>
            </a:r>
            <a:r>
              <a:rPr lang="de-DE" altLang="de-DE" sz="2200" b="1" dirty="0" err="1" smtClean="0">
                <a:solidFill>
                  <a:srgbClr val="224568"/>
                </a:solidFill>
                <a:latin typeface="Calibri" pitchFamily="34" charset="0"/>
              </a:rPr>
              <a:t>public</a:t>
            </a:r>
            <a:r>
              <a:rPr lang="de-DE" altLang="de-DE" sz="2200" b="1" dirty="0" smtClean="0">
                <a:solidFill>
                  <a:srgbClr val="224568"/>
                </a:solidFill>
                <a:latin typeface="Calibri" pitchFamily="34" charset="0"/>
              </a:rPr>
              <a:t> </a:t>
            </a:r>
            <a:r>
              <a:rPr lang="de-DE" altLang="de-DE" sz="2200" b="1" dirty="0" err="1" smtClean="0">
                <a:solidFill>
                  <a:srgbClr val="224568"/>
                </a:solidFill>
                <a:latin typeface="Calibri" pitchFamily="34" charset="0"/>
              </a:rPr>
              <a:t>is</a:t>
            </a:r>
            <a:r>
              <a:rPr lang="de-DE" altLang="de-DE" sz="2200" b="1" dirty="0" smtClean="0">
                <a:solidFill>
                  <a:srgbClr val="224568"/>
                </a:solidFill>
                <a:latin typeface="Calibri" pitchFamily="34" charset="0"/>
              </a:rPr>
              <a:t> </a:t>
            </a:r>
            <a:r>
              <a:rPr lang="de-DE" altLang="de-DE" sz="2200" b="1" dirty="0" err="1" smtClean="0">
                <a:solidFill>
                  <a:srgbClr val="224568"/>
                </a:solidFill>
                <a:latin typeface="Calibri" pitchFamily="34" charset="0"/>
              </a:rPr>
              <a:t>understandable</a:t>
            </a:r>
            <a:r>
              <a:rPr lang="de-DE" altLang="de-DE" sz="2200" dirty="0" smtClean="0">
                <a:solidFill>
                  <a:srgbClr val="224568"/>
                </a:solidFill>
                <a:latin typeface="Calibri" pitchFamily="34" charset="0"/>
              </a:rPr>
              <a:t>. </a:t>
            </a:r>
            <a:r>
              <a:rPr lang="de-DE" altLang="de-DE" sz="2200" dirty="0" err="1">
                <a:solidFill>
                  <a:srgbClr val="224568"/>
                </a:solidFill>
                <a:latin typeface="Calibri" pitchFamily="34" charset="0"/>
              </a:rPr>
              <a:t>Labelling</a:t>
            </a:r>
            <a:r>
              <a:rPr lang="de-DE" altLang="de-DE" sz="2200" b="1" dirty="0">
                <a:solidFill>
                  <a:srgbClr val="224568"/>
                </a:solidFill>
                <a:latin typeface="Calibri" pitchFamily="34" charset="0"/>
              </a:rPr>
              <a:t> </a:t>
            </a:r>
            <a:r>
              <a:rPr lang="de-DE" altLang="de-DE" sz="2200" dirty="0" err="1">
                <a:solidFill>
                  <a:srgbClr val="224568"/>
                </a:solidFill>
                <a:latin typeface="Calibri" pitchFamily="34" charset="0"/>
              </a:rPr>
              <a:t>fracking</a:t>
            </a:r>
            <a:r>
              <a:rPr lang="de-DE" altLang="de-DE" sz="2200" dirty="0">
                <a:solidFill>
                  <a:srgbClr val="224568"/>
                </a:solidFill>
                <a:latin typeface="Calibri" pitchFamily="34" charset="0"/>
              </a:rPr>
              <a:t> </a:t>
            </a:r>
            <a:r>
              <a:rPr lang="de-DE" altLang="de-DE" sz="2200" dirty="0" err="1">
                <a:solidFill>
                  <a:srgbClr val="224568"/>
                </a:solidFill>
                <a:latin typeface="Calibri" pitchFamily="34" charset="0"/>
              </a:rPr>
              <a:t>as</a:t>
            </a:r>
            <a:r>
              <a:rPr lang="de-DE" altLang="de-DE" sz="2200" dirty="0">
                <a:solidFill>
                  <a:srgbClr val="224568"/>
                </a:solidFill>
                <a:latin typeface="Calibri" pitchFamily="34" charset="0"/>
              </a:rPr>
              <a:t> </a:t>
            </a:r>
            <a:r>
              <a:rPr lang="de-DE" altLang="de-DE" sz="2200" b="1" dirty="0" err="1">
                <a:solidFill>
                  <a:srgbClr val="224568"/>
                </a:solidFill>
                <a:latin typeface="Calibri" pitchFamily="34" charset="0"/>
              </a:rPr>
              <a:t>risk</a:t>
            </a:r>
            <a:r>
              <a:rPr lang="de-DE" altLang="de-DE" sz="2200" b="1" dirty="0">
                <a:solidFill>
                  <a:srgbClr val="224568"/>
                </a:solidFill>
                <a:latin typeface="Calibri" pitchFamily="34" charset="0"/>
              </a:rPr>
              <a:t> </a:t>
            </a:r>
            <a:r>
              <a:rPr lang="de-DE" altLang="de-DE" sz="2200" b="1" dirty="0" err="1">
                <a:solidFill>
                  <a:srgbClr val="224568"/>
                </a:solidFill>
                <a:latin typeface="Calibri" pitchFamily="34" charset="0"/>
              </a:rPr>
              <a:t>technology</a:t>
            </a:r>
            <a:r>
              <a:rPr lang="de-DE" altLang="de-DE" sz="2200" b="1" dirty="0">
                <a:solidFill>
                  <a:srgbClr val="224568"/>
                </a:solidFill>
                <a:latin typeface="Calibri" pitchFamily="34" charset="0"/>
              </a:rPr>
              <a:t>, </a:t>
            </a:r>
            <a:r>
              <a:rPr lang="de-DE" altLang="de-DE" sz="2200" b="1" dirty="0" err="1">
                <a:solidFill>
                  <a:srgbClr val="224568"/>
                </a:solidFill>
                <a:latin typeface="Calibri" pitchFamily="34" charset="0"/>
              </a:rPr>
              <a:t>is</a:t>
            </a:r>
            <a:r>
              <a:rPr lang="de-DE" altLang="de-DE" sz="2200" b="1" dirty="0">
                <a:solidFill>
                  <a:srgbClr val="224568"/>
                </a:solidFill>
                <a:latin typeface="Calibri" pitchFamily="34" charset="0"/>
              </a:rPr>
              <a:t> not </a:t>
            </a:r>
            <a:r>
              <a:rPr lang="de-DE" altLang="de-DE" sz="2200" b="1" dirty="0" err="1">
                <a:solidFill>
                  <a:srgbClr val="224568"/>
                </a:solidFill>
                <a:latin typeface="Calibri" pitchFamily="34" charset="0"/>
              </a:rPr>
              <a:t>tenable</a:t>
            </a:r>
            <a:r>
              <a:rPr lang="de-DE" altLang="de-DE" sz="2200" b="1" dirty="0" smtClean="0">
                <a:solidFill>
                  <a:srgbClr val="224568"/>
                </a:solidFill>
                <a:latin typeface="Calibri" pitchFamily="34" charset="0"/>
              </a:rPr>
              <a:t>. </a:t>
            </a:r>
            <a:endParaRPr lang="de-DE" altLang="de-DE" sz="2200" b="1" dirty="0">
              <a:solidFill>
                <a:srgbClr val="224568"/>
              </a:solidFill>
              <a:latin typeface="Calibri" pitchFamily="34" charset="0"/>
            </a:endParaRPr>
          </a:p>
          <a:p>
            <a:pPr marL="358775" indent="-358775" eaLnBrk="1" hangingPunct="1">
              <a:spcAft>
                <a:spcPts val="2400"/>
              </a:spcAft>
              <a:buClr>
                <a:srgbClr val="990033"/>
              </a:buClr>
              <a:buSzPct val="100000"/>
              <a:buBlip>
                <a:blip r:embed="rId3"/>
              </a:buBlip>
            </a:pPr>
            <a:r>
              <a:rPr lang="de-DE" altLang="de-DE" sz="2200" dirty="0">
                <a:solidFill>
                  <a:srgbClr val="224568"/>
                </a:solidFill>
                <a:latin typeface="Calibri" pitchFamily="34" charset="0"/>
              </a:rPr>
              <a:t>State Geological Surveys </a:t>
            </a:r>
            <a:r>
              <a:rPr lang="de-DE" altLang="de-DE" sz="2200" dirty="0" err="1">
                <a:solidFill>
                  <a:srgbClr val="224568"/>
                </a:solidFill>
                <a:latin typeface="Calibri" pitchFamily="34" charset="0"/>
              </a:rPr>
              <a:t>and</a:t>
            </a:r>
            <a:r>
              <a:rPr lang="de-DE" altLang="de-DE" sz="2200" dirty="0">
                <a:solidFill>
                  <a:srgbClr val="224568"/>
                </a:solidFill>
                <a:latin typeface="Calibri" pitchFamily="34" charset="0"/>
              </a:rPr>
              <a:t> </a:t>
            </a:r>
            <a:r>
              <a:rPr lang="de-DE" altLang="de-DE" sz="2200" dirty="0" err="1">
                <a:solidFill>
                  <a:srgbClr val="224568"/>
                </a:solidFill>
                <a:latin typeface="Calibri" pitchFamily="34" charset="0"/>
              </a:rPr>
              <a:t>other</a:t>
            </a:r>
            <a:r>
              <a:rPr lang="de-DE" altLang="de-DE" sz="2200" dirty="0">
                <a:solidFill>
                  <a:srgbClr val="224568"/>
                </a:solidFill>
                <a:latin typeface="Calibri" pitchFamily="34" charset="0"/>
              </a:rPr>
              <a:t> expert </a:t>
            </a:r>
            <a:r>
              <a:rPr lang="de-DE" altLang="de-DE" sz="2200" dirty="0" err="1">
                <a:solidFill>
                  <a:srgbClr val="224568"/>
                </a:solidFill>
                <a:latin typeface="Calibri" pitchFamily="34" charset="0"/>
              </a:rPr>
              <a:t>groups</a:t>
            </a:r>
            <a:r>
              <a:rPr lang="de-DE" altLang="de-DE" sz="2200" dirty="0">
                <a:solidFill>
                  <a:srgbClr val="224568"/>
                </a:solidFill>
                <a:latin typeface="Calibri" pitchFamily="34" charset="0"/>
              </a:rPr>
              <a:t> </a:t>
            </a:r>
            <a:r>
              <a:rPr lang="de-DE" altLang="de-DE" sz="2200" dirty="0" err="1">
                <a:solidFill>
                  <a:srgbClr val="224568"/>
                </a:solidFill>
                <a:latin typeface="Calibri" pitchFamily="34" charset="0"/>
              </a:rPr>
              <a:t>face</a:t>
            </a:r>
            <a:r>
              <a:rPr lang="de-DE" altLang="de-DE" sz="2200" dirty="0">
                <a:solidFill>
                  <a:srgbClr val="224568"/>
                </a:solidFill>
                <a:latin typeface="Calibri" pitchFamily="34" charset="0"/>
              </a:rPr>
              <a:t> </a:t>
            </a:r>
            <a:r>
              <a:rPr lang="de-DE" altLang="de-DE" sz="2200" b="1" dirty="0" err="1">
                <a:solidFill>
                  <a:srgbClr val="224568"/>
                </a:solidFill>
                <a:latin typeface="Calibri" pitchFamily="34" charset="0"/>
              </a:rPr>
              <a:t>difficulties</a:t>
            </a:r>
            <a:r>
              <a:rPr lang="de-DE" altLang="de-DE" sz="2200" b="1" dirty="0">
                <a:solidFill>
                  <a:srgbClr val="224568"/>
                </a:solidFill>
                <a:latin typeface="Calibri" pitchFamily="34" charset="0"/>
              </a:rPr>
              <a:t> </a:t>
            </a:r>
            <a:r>
              <a:rPr lang="de-DE" altLang="de-DE" sz="2200" b="1" dirty="0" err="1">
                <a:solidFill>
                  <a:srgbClr val="224568"/>
                </a:solidFill>
                <a:latin typeface="Calibri" pitchFamily="34" charset="0"/>
              </a:rPr>
              <a:t>to</a:t>
            </a:r>
            <a:r>
              <a:rPr lang="de-DE" altLang="de-DE" sz="2200" b="1" dirty="0">
                <a:solidFill>
                  <a:srgbClr val="224568"/>
                </a:solidFill>
                <a:latin typeface="Calibri" pitchFamily="34" charset="0"/>
              </a:rPr>
              <a:t> find </a:t>
            </a:r>
            <a:r>
              <a:rPr lang="de-DE" altLang="de-DE" sz="2200" b="1" dirty="0" err="1">
                <a:solidFill>
                  <a:srgbClr val="224568"/>
                </a:solidFill>
                <a:latin typeface="Calibri" pitchFamily="34" charset="0"/>
              </a:rPr>
              <a:t>reasons</a:t>
            </a:r>
            <a:r>
              <a:rPr lang="de-DE" altLang="de-DE" sz="2200" b="1" dirty="0">
                <a:solidFill>
                  <a:srgbClr val="224568"/>
                </a:solidFill>
                <a:latin typeface="Calibri" pitchFamily="34" charset="0"/>
              </a:rPr>
              <a:t> </a:t>
            </a:r>
            <a:r>
              <a:rPr lang="de-DE" altLang="de-DE" sz="2200" b="1" dirty="0" err="1" smtClean="0">
                <a:solidFill>
                  <a:srgbClr val="224568"/>
                </a:solidFill>
                <a:latin typeface="Calibri" pitchFamily="34" charset="0"/>
              </a:rPr>
              <a:t>for</a:t>
            </a:r>
            <a:r>
              <a:rPr lang="de-DE" altLang="de-DE" sz="2200" b="1" dirty="0" smtClean="0">
                <a:solidFill>
                  <a:srgbClr val="224568"/>
                </a:solidFill>
                <a:latin typeface="Calibri" pitchFamily="34" charset="0"/>
              </a:rPr>
              <a:t> </a:t>
            </a:r>
            <a:r>
              <a:rPr lang="de-DE" altLang="de-DE" sz="2200" b="1" dirty="0" err="1">
                <a:solidFill>
                  <a:srgbClr val="224568"/>
                </a:solidFill>
                <a:latin typeface="Calibri" pitchFamily="34" charset="0"/>
              </a:rPr>
              <a:t>general</a:t>
            </a:r>
            <a:r>
              <a:rPr lang="de-DE" altLang="de-DE" sz="2200" b="1" dirty="0">
                <a:solidFill>
                  <a:srgbClr val="224568"/>
                </a:solidFill>
                <a:latin typeface="Calibri" pitchFamily="34" charset="0"/>
              </a:rPr>
              <a:t> </a:t>
            </a:r>
            <a:r>
              <a:rPr lang="de-DE" altLang="de-DE" sz="2200" b="1" dirty="0" err="1">
                <a:solidFill>
                  <a:srgbClr val="224568"/>
                </a:solidFill>
                <a:latin typeface="Calibri" pitchFamily="34" charset="0"/>
              </a:rPr>
              <a:t>prohibition</a:t>
            </a:r>
            <a:r>
              <a:rPr lang="de-DE" altLang="de-DE" sz="2200" b="1" dirty="0">
                <a:solidFill>
                  <a:srgbClr val="224568"/>
                </a:solidFill>
                <a:latin typeface="Calibri" pitchFamily="34" charset="0"/>
              </a:rPr>
              <a:t> </a:t>
            </a:r>
            <a:r>
              <a:rPr lang="de-DE" altLang="de-DE" sz="2200" b="1" dirty="0" err="1">
                <a:solidFill>
                  <a:srgbClr val="224568"/>
                </a:solidFill>
                <a:latin typeface="Calibri" pitchFamily="34" charset="0"/>
              </a:rPr>
              <a:t>of</a:t>
            </a:r>
            <a:r>
              <a:rPr lang="de-DE" altLang="de-DE" sz="2200" b="1" dirty="0">
                <a:solidFill>
                  <a:srgbClr val="224568"/>
                </a:solidFill>
                <a:latin typeface="Calibri" pitchFamily="34" charset="0"/>
              </a:rPr>
              <a:t> </a:t>
            </a:r>
            <a:r>
              <a:rPr lang="de-DE" altLang="de-DE" sz="2200" b="1" dirty="0" err="1">
                <a:solidFill>
                  <a:srgbClr val="224568"/>
                </a:solidFill>
                <a:latin typeface="Calibri" pitchFamily="34" charset="0"/>
              </a:rPr>
              <a:t>fracking</a:t>
            </a:r>
            <a:r>
              <a:rPr lang="de-DE" altLang="de-DE" sz="2200" dirty="0">
                <a:solidFill>
                  <a:srgbClr val="224568"/>
                </a:solidFill>
                <a:latin typeface="Calibri" pitchFamily="34" charset="0"/>
              </a:rPr>
              <a:t>; </a:t>
            </a:r>
            <a:r>
              <a:rPr lang="de-DE" altLang="de-DE" sz="2200" dirty="0" err="1">
                <a:solidFill>
                  <a:srgbClr val="224568"/>
                </a:solidFill>
                <a:latin typeface="Calibri" pitchFamily="34" charset="0"/>
              </a:rPr>
              <a:t>this</a:t>
            </a:r>
            <a:r>
              <a:rPr lang="de-DE" altLang="de-DE" sz="2200" dirty="0">
                <a:solidFill>
                  <a:srgbClr val="224568"/>
                </a:solidFill>
                <a:latin typeface="Calibri" pitchFamily="34" charset="0"/>
              </a:rPr>
              <a:t> </a:t>
            </a:r>
            <a:r>
              <a:rPr lang="de-DE" altLang="de-DE" sz="2200" dirty="0" err="1">
                <a:solidFill>
                  <a:srgbClr val="224568"/>
                </a:solidFill>
                <a:latin typeface="Calibri" pitchFamily="34" charset="0"/>
              </a:rPr>
              <a:t>is</a:t>
            </a:r>
            <a:r>
              <a:rPr lang="de-DE" altLang="de-DE" sz="2200" dirty="0">
                <a:solidFill>
                  <a:srgbClr val="224568"/>
                </a:solidFill>
                <a:latin typeface="Calibri" pitchFamily="34" charset="0"/>
              </a:rPr>
              <a:t> also due </a:t>
            </a:r>
            <a:r>
              <a:rPr lang="de-DE" altLang="de-DE" sz="2200" dirty="0" err="1">
                <a:solidFill>
                  <a:srgbClr val="224568"/>
                </a:solidFill>
                <a:latin typeface="Calibri" pitchFamily="34" charset="0"/>
              </a:rPr>
              <a:t>for</a:t>
            </a:r>
            <a:r>
              <a:rPr lang="de-DE" altLang="de-DE" sz="2200" dirty="0">
                <a:solidFill>
                  <a:srgbClr val="224568"/>
                </a:solidFill>
                <a:latin typeface="Calibri" pitchFamily="34" charset="0"/>
              </a:rPr>
              <a:t> a </a:t>
            </a:r>
            <a:r>
              <a:rPr lang="de-DE" altLang="de-DE" sz="2200" dirty="0" err="1">
                <a:solidFill>
                  <a:srgbClr val="224568"/>
                </a:solidFill>
                <a:latin typeface="Calibri" pitchFamily="34" charset="0"/>
              </a:rPr>
              <a:t>limiting</a:t>
            </a:r>
            <a:r>
              <a:rPr lang="de-DE" altLang="de-DE" sz="2200" dirty="0">
                <a:solidFill>
                  <a:srgbClr val="224568"/>
                </a:solidFill>
                <a:latin typeface="Calibri" pitchFamily="34" charset="0"/>
              </a:rPr>
              <a:t> </a:t>
            </a:r>
            <a:r>
              <a:rPr lang="de-DE" altLang="de-DE" sz="2200" dirty="0" err="1">
                <a:solidFill>
                  <a:srgbClr val="224568"/>
                </a:solidFill>
                <a:latin typeface="Calibri" pitchFamily="34" charset="0"/>
              </a:rPr>
              <a:t>depth</a:t>
            </a:r>
            <a:r>
              <a:rPr lang="de-DE" altLang="de-DE" sz="2200" dirty="0">
                <a:solidFill>
                  <a:srgbClr val="224568"/>
                </a:solidFill>
                <a:latin typeface="Calibri" pitchFamily="34" charset="0"/>
              </a:rPr>
              <a:t> </a:t>
            </a:r>
            <a:r>
              <a:rPr lang="de-DE" altLang="de-DE" sz="2200" dirty="0" err="1">
                <a:solidFill>
                  <a:srgbClr val="224568"/>
                </a:solidFill>
                <a:latin typeface="Calibri" pitchFamily="34" charset="0"/>
              </a:rPr>
              <a:t>of</a:t>
            </a:r>
            <a:r>
              <a:rPr lang="de-DE" altLang="de-DE" sz="2200" dirty="0">
                <a:solidFill>
                  <a:srgbClr val="224568"/>
                </a:solidFill>
                <a:latin typeface="Calibri" pitchFamily="34" charset="0"/>
              </a:rPr>
              <a:t> 3,000 </a:t>
            </a:r>
            <a:r>
              <a:rPr lang="de-DE" altLang="de-DE" sz="2200" dirty="0" smtClean="0">
                <a:solidFill>
                  <a:srgbClr val="224568"/>
                </a:solidFill>
                <a:latin typeface="Calibri" pitchFamily="34" charset="0"/>
              </a:rPr>
              <a:t>m, </a:t>
            </a:r>
            <a:r>
              <a:rPr lang="de-DE" altLang="de-DE" sz="2200" dirty="0" err="1" smtClean="0">
                <a:solidFill>
                  <a:srgbClr val="224568"/>
                </a:solidFill>
                <a:latin typeface="Calibri" pitchFamily="34" charset="0"/>
              </a:rPr>
              <a:t>as</a:t>
            </a:r>
            <a:r>
              <a:rPr lang="de-DE" altLang="de-DE" sz="2200" dirty="0" smtClean="0">
                <a:solidFill>
                  <a:srgbClr val="224568"/>
                </a:solidFill>
                <a:latin typeface="Calibri" pitchFamily="34" charset="0"/>
              </a:rPr>
              <a:t> </a:t>
            </a:r>
            <a:r>
              <a:rPr lang="de-DE" altLang="de-DE" sz="2200" dirty="0" err="1" smtClean="0">
                <a:solidFill>
                  <a:srgbClr val="224568"/>
                </a:solidFill>
                <a:latin typeface="Calibri" pitchFamily="34" charset="0"/>
              </a:rPr>
              <a:t>under</a:t>
            </a:r>
            <a:r>
              <a:rPr lang="de-DE" altLang="de-DE" sz="2200" dirty="0" smtClean="0">
                <a:solidFill>
                  <a:srgbClr val="224568"/>
                </a:solidFill>
                <a:latin typeface="Calibri" pitchFamily="34" charset="0"/>
              </a:rPr>
              <a:t> </a:t>
            </a:r>
            <a:r>
              <a:rPr lang="de-DE" altLang="de-DE" sz="2200" dirty="0" err="1" smtClean="0">
                <a:solidFill>
                  <a:srgbClr val="224568"/>
                </a:solidFill>
                <a:latin typeface="Calibri" pitchFamily="34" charset="0"/>
              </a:rPr>
              <a:t>consideration</a:t>
            </a:r>
            <a:r>
              <a:rPr lang="de-DE" altLang="de-DE" sz="2200" dirty="0" smtClean="0">
                <a:solidFill>
                  <a:srgbClr val="224568"/>
                </a:solidFill>
                <a:latin typeface="Calibri" pitchFamily="34" charset="0"/>
              </a:rPr>
              <a:t> in Germany.</a:t>
            </a:r>
            <a:endParaRPr lang="de-DE" altLang="de-DE" sz="2200" dirty="0">
              <a:solidFill>
                <a:srgbClr val="224568"/>
              </a:solidFill>
              <a:latin typeface="Calibri" pitchFamily="34" charset="0"/>
            </a:endParaRPr>
          </a:p>
          <a:p>
            <a:pPr marL="358775" indent="-358775" eaLnBrk="1" hangingPunct="1">
              <a:spcAft>
                <a:spcPts val="2400"/>
              </a:spcAft>
              <a:buClr>
                <a:srgbClr val="990033"/>
              </a:buClr>
              <a:buSzPct val="100000"/>
              <a:buFontTx/>
              <a:buBlip>
                <a:blip r:embed="rId3"/>
              </a:buBlip>
            </a:pPr>
            <a:r>
              <a:rPr lang="de-DE" altLang="de-DE" sz="2200" dirty="0" smtClean="0">
                <a:solidFill>
                  <a:srgbClr val="224568"/>
                </a:solidFill>
                <a:latin typeface="Calibri" pitchFamily="34" charset="0"/>
              </a:rPr>
              <a:t>Arguments of </a:t>
            </a:r>
            <a:r>
              <a:rPr lang="de-DE" altLang="de-DE" sz="2200" b="1" dirty="0" err="1" smtClean="0">
                <a:solidFill>
                  <a:srgbClr val="224568"/>
                </a:solidFill>
                <a:latin typeface="Calibri" pitchFamily="34" charset="0"/>
              </a:rPr>
              <a:t>climate</a:t>
            </a:r>
            <a:r>
              <a:rPr lang="de-DE" altLang="de-DE" sz="2200" b="1" dirty="0" smtClean="0">
                <a:solidFill>
                  <a:srgbClr val="224568"/>
                </a:solidFill>
                <a:latin typeface="Calibri" pitchFamily="34" charset="0"/>
              </a:rPr>
              <a:t> </a:t>
            </a:r>
            <a:r>
              <a:rPr lang="de-DE" altLang="de-DE" sz="2200" b="1" dirty="0" err="1" smtClean="0">
                <a:solidFill>
                  <a:srgbClr val="224568"/>
                </a:solidFill>
                <a:latin typeface="Calibri" pitchFamily="34" charset="0"/>
              </a:rPr>
              <a:t>protection</a:t>
            </a:r>
            <a:r>
              <a:rPr lang="de-DE" altLang="de-DE" sz="2200" b="1" dirty="0" smtClean="0">
                <a:solidFill>
                  <a:srgbClr val="224568"/>
                </a:solidFill>
                <a:latin typeface="Calibri" pitchFamily="34" charset="0"/>
              </a:rPr>
              <a:t> in </a:t>
            </a:r>
            <a:r>
              <a:rPr lang="de-DE" altLang="de-DE" sz="2200" b="1" dirty="0" err="1" smtClean="0">
                <a:solidFill>
                  <a:srgbClr val="224568"/>
                </a:solidFill>
                <a:latin typeface="Calibri" pitchFamily="34" charset="0"/>
              </a:rPr>
              <a:t>context</a:t>
            </a:r>
            <a:r>
              <a:rPr lang="de-DE" altLang="de-DE" sz="2200" b="1" dirty="0" smtClean="0">
                <a:solidFill>
                  <a:srgbClr val="224568"/>
                </a:solidFill>
                <a:latin typeface="Calibri" pitchFamily="34" charset="0"/>
              </a:rPr>
              <a:t> </a:t>
            </a:r>
            <a:r>
              <a:rPr lang="de-DE" altLang="de-DE" sz="2200" b="1" dirty="0" err="1" smtClean="0">
                <a:solidFill>
                  <a:srgbClr val="224568"/>
                </a:solidFill>
                <a:latin typeface="Calibri" pitchFamily="34" charset="0"/>
              </a:rPr>
              <a:t>of</a:t>
            </a:r>
            <a:r>
              <a:rPr lang="de-DE" altLang="de-DE" sz="2200" b="1" dirty="0" smtClean="0">
                <a:solidFill>
                  <a:srgbClr val="224568"/>
                </a:solidFill>
                <a:latin typeface="Calibri" pitchFamily="34" charset="0"/>
              </a:rPr>
              <a:t> </a:t>
            </a:r>
            <a:r>
              <a:rPr lang="de-DE" altLang="de-DE" sz="2200" b="1" dirty="0" err="1" smtClean="0">
                <a:solidFill>
                  <a:srgbClr val="224568"/>
                </a:solidFill>
                <a:latin typeface="Calibri" pitchFamily="34" charset="0"/>
              </a:rPr>
              <a:t>energy</a:t>
            </a:r>
            <a:r>
              <a:rPr lang="de-DE" altLang="de-DE" sz="2200" b="1" dirty="0" smtClean="0">
                <a:solidFill>
                  <a:srgbClr val="224568"/>
                </a:solidFill>
                <a:latin typeface="Calibri" pitchFamily="34" charset="0"/>
              </a:rPr>
              <a:t> </a:t>
            </a:r>
            <a:r>
              <a:rPr lang="de-DE" altLang="de-DE" sz="2200" b="1" dirty="0" err="1" smtClean="0">
                <a:solidFill>
                  <a:srgbClr val="224568"/>
                </a:solidFill>
                <a:latin typeface="Calibri" pitchFamily="34" charset="0"/>
              </a:rPr>
              <a:t>transition</a:t>
            </a:r>
            <a:r>
              <a:rPr lang="de-DE" altLang="de-DE" sz="2200" b="1" dirty="0" smtClean="0">
                <a:solidFill>
                  <a:srgbClr val="224568"/>
                </a:solidFill>
                <a:latin typeface="Calibri" pitchFamily="34" charset="0"/>
              </a:rPr>
              <a:t> </a:t>
            </a:r>
            <a:r>
              <a:rPr lang="de-DE" altLang="de-DE" sz="2200" dirty="0" smtClean="0">
                <a:solidFill>
                  <a:srgbClr val="224568"/>
                </a:solidFill>
                <a:latin typeface="Calibri" pitchFamily="34" charset="0"/>
              </a:rPr>
              <a:t>do not </a:t>
            </a:r>
            <a:r>
              <a:rPr lang="de-DE" altLang="de-DE" sz="2200" dirty="0" err="1" smtClean="0">
                <a:solidFill>
                  <a:srgbClr val="224568"/>
                </a:solidFill>
                <a:latin typeface="Calibri" pitchFamily="34" charset="0"/>
              </a:rPr>
              <a:t>speak</a:t>
            </a:r>
            <a:r>
              <a:rPr lang="de-DE" altLang="de-DE" sz="2200" dirty="0" smtClean="0">
                <a:solidFill>
                  <a:srgbClr val="224568"/>
                </a:solidFill>
                <a:latin typeface="Calibri" pitchFamily="34" charset="0"/>
              </a:rPr>
              <a:t> </a:t>
            </a:r>
            <a:r>
              <a:rPr lang="de-DE" altLang="de-DE" sz="2200" b="1" dirty="0" err="1" smtClean="0">
                <a:solidFill>
                  <a:srgbClr val="224568"/>
                </a:solidFill>
                <a:latin typeface="Calibri" pitchFamily="34" charset="0"/>
              </a:rPr>
              <a:t>against</a:t>
            </a:r>
            <a:r>
              <a:rPr lang="de-DE" altLang="de-DE" sz="2200" b="1" dirty="0" smtClean="0">
                <a:solidFill>
                  <a:srgbClr val="224568"/>
                </a:solidFill>
                <a:latin typeface="Calibri" pitchFamily="34" charset="0"/>
              </a:rPr>
              <a:t> but </a:t>
            </a:r>
            <a:r>
              <a:rPr lang="de-DE" altLang="de-DE" sz="2200" b="1" dirty="0" err="1" smtClean="0">
                <a:solidFill>
                  <a:srgbClr val="224568"/>
                </a:solidFill>
                <a:latin typeface="Calibri" pitchFamily="34" charset="0"/>
              </a:rPr>
              <a:t>rather</a:t>
            </a:r>
            <a:r>
              <a:rPr lang="de-DE" altLang="de-DE" sz="2200" b="1" dirty="0" smtClean="0">
                <a:solidFill>
                  <a:srgbClr val="224568"/>
                </a:solidFill>
                <a:latin typeface="Calibri" pitchFamily="34" charset="0"/>
              </a:rPr>
              <a:t> in </a:t>
            </a:r>
            <a:r>
              <a:rPr lang="de-DE" altLang="de-DE" sz="2200" b="1" dirty="0" err="1" smtClean="0">
                <a:solidFill>
                  <a:srgbClr val="224568"/>
                </a:solidFill>
                <a:latin typeface="Calibri" pitchFamily="34" charset="0"/>
              </a:rPr>
              <a:t>favour</a:t>
            </a:r>
            <a:r>
              <a:rPr lang="de-DE" altLang="de-DE" sz="2200" b="1" dirty="0" smtClean="0">
                <a:solidFill>
                  <a:srgbClr val="224568"/>
                </a:solidFill>
                <a:latin typeface="Calibri" pitchFamily="34" charset="0"/>
              </a:rPr>
              <a:t> </a:t>
            </a:r>
            <a:r>
              <a:rPr lang="de-DE" altLang="de-DE" sz="2200" dirty="0" err="1" smtClean="0">
                <a:solidFill>
                  <a:srgbClr val="224568"/>
                </a:solidFill>
                <a:latin typeface="Calibri" pitchFamily="34" charset="0"/>
              </a:rPr>
              <a:t>fracking</a:t>
            </a:r>
            <a:r>
              <a:rPr lang="de-DE" altLang="de-DE" sz="2200" dirty="0" smtClean="0">
                <a:solidFill>
                  <a:srgbClr val="224568"/>
                </a:solidFill>
                <a:latin typeface="Calibri" pitchFamily="34" charset="0"/>
              </a:rPr>
              <a:t>. </a:t>
            </a:r>
            <a:endParaRPr lang="de-DE" altLang="de-DE" sz="2200" dirty="0">
              <a:solidFill>
                <a:srgbClr val="224568"/>
              </a:solidFill>
              <a:latin typeface="Calibri" pitchFamily="34" charset="0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-14288" y="6209071"/>
            <a:ext cx="3311676" cy="648929"/>
            <a:chOff x="-14288" y="6209071"/>
            <a:chExt cx="3311676" cy="648929"/>
          </a:xfrm>
        </p:grpSpPr>
        <p:sp>
          <p:nvSpPr>
            <p:cNvPr id="6" name="Rechteck 5"/>
            <p:cNvSpPr/>
            <p:nvPr/>
          </p:nvSpPr>
          <p:spPr bwMode="auto">
            <a:xfrm>
              <a:off x="-14288" y="6219755"/>
              <a:ext cx="2673431" cy="6382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7" name="Picture 2" descr="D:\BRUKSELA_FOLDER_SHALE_POL_EN\PP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93" y="6219755"/>
              <a:ext cx="2597150" cy="5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hteck 7"/>
            <p:cNvSpPr/>
            <p:nvPr/>
          </p:nvSpPr>
          <p:spPr bwMode="auto">
            <a:xfrm rot="5400000">
              <a:off x="2689555" y="6178659"/>
              <a:ext cx="577421" cy="63824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Benitz.U\01Referat\Babies\001 Vortrag Sept.2013\rs4806_schiefer_klei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6743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769620" y="2489200"/>
            <a:ext cx="7338060" cy="574209"/>
          </a:xfrm>
          <a:prstGeom prst="rect">
            <a:avLst/>
          </a:prstGeom>
          <a:solidFill>
            <a:sysClr val="windowText" lastClr="000000">
              <a:lumMod val="95000"/>
              <a:lumOff val="5000"/>
              <a:alpha val="52000"/>
            </a:sys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0016" tIns="10008" rIns="20016" bIns="10008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b="1" kern="0" dirty="0" err="1" smtClean="0">
                <a:solidFill>
                  <a:srgbClr val="AAE2CA">
                    <a:lumMod val="20000"/>
                    <a:lumOff val="8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Thank</a:t>
            </a:r>
            <a:r>
              <a:rPr lang="de-DE" sz="3600" b="1" kern="0" dirty="0" smtClean="0">
                <a:solidFill>
                  <a:srgbClr val="AAE2CA">
                    <a:lumMod val="20000"/>
                    <a:lumOff val="8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3600" b="1" kern="0" dirty="0" err="1" smtClean="0">
                <a:solidFill>
                  <a:srgbClr val="AAE2CA">
                    <a:lumMod val="20000"/>
                    <a:lumOff val="8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</a:t>
            </a:r>
            <a:r>
              <a:rPr lang="de-DE" sz="3600" b="1" kern="0" dirty="0" smtClean="0">
                <a:solidFill>
                  <a:srgbClr val="AAE2CA">
                    <a:lumMod val="20000"/>
                    <a:lumOff val="8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3600" b="1" kern="0" dirty="0" err="1" smtClean="0">
                <a:solidFill>
                  <a:srgbClr val="AAE2CA">
                    <a:lumMod val="20000"/>
                    <a:lumOff val="8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de-DE" sz="3600" b="1" kern="0" dirty="0" smtClean="0">
                <a:solidFill>
                  <a:srgbClr val="AAE2CA">
                    <a:lumMod val="20000"/>
                    <a:lumOff val="8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3600" b="1" kern="0" dirty="0" err="1" smtClean="0">
                <a:solidFill>
                  <a:srgbClr val="AAE2CA">
                    <a:lumMod val="20000"/>
                    <a:lumOff val="8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your</a:t>
            </a:r>
            <a:r>
              <a:rPr lang="de-DE" sz="3600" b="1" kern="0" dirty="0" smtClean="0">
                <a:solidFill>
                  <a:srgbClr val="AAE2CA">
                    <a:lumMod val="20000"/>
                    <a:lumOff val="8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Interest</a:t>
            </a:r>
            <a:endParaRPr lang="de-DE" sz="3600" b="1" kern="0" dirty="0">
              <a:solidFill>
                <a:srgbClr val="AAE2CA">
                  <a:lumMod val="20000"/>
                  <a:lumOff val="80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-14288" y="6209071"/>
            <a:ext cx="3311676" cy="648929"/>
            <a:chOff x="-14288" y="6209071"/>
            <a:chExt cx="3311676" cy="648929"/>
          </a:xfrm>
        </p:grpSpPr>
        <p:sp>
          <p:nvSpPr>
            <p:cNvPr id="5" name="Rechteck 4"/>
            <p:cNvSpPr/>
            <p:nvPr/>
          </p:nvSpPr>
          <p:spPr bwMode="auto">
            <a:xfrm>
              <a:off x="-14288" y="6219755"/>
              <a:ext cx="2673431" cy="6382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" name="Picture 2" descr="D:\BRUKSELA_FOLDER_SHALE_POL_EN\PP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93" y="6219755"/>
              <a:ext cx="2597150" cy="5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hteck 6"/>
            <p:cNvSpPr/>
            <p:nvPr/>
          </p:nvSpPr>
          <p:spPr bwMode="auto">
            <a:xfrm rot="5400000">
              <a:off x="2689555" y="6178659"/>
              <a:ext cx="577421" cy="63824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31" descr="Unconventional gas scheme_ohne Ausschni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1001713"/>
            <a:ext cx="1150937" cy="49291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6562" name="Rechteck 14"/>
          <p:cNvSpPr>
            <a:spLocks noChangeArrowheads="1"/>
          </p:cNvSpPr>
          <p:nvPr/>
        </p:nvSpPr>
        <p:spPr bwMode="auto">
          <a:xfrm>
            <a:off x="0" y="1152525"/>
            <a:ext cx="7821613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eaLnBrk="1" hangingPunct="1">
              <a:spcAft>
                <a:spcPts val="0"/>
              </a:spcAft>
              <a:buClr>
                <a:srgbClr val="333399"/>
              </a:buClr>
              <a:buSzPct val="110000"/>
              <a:tabLst>
                <a:tab pos="357188" algn="l"/>
                <a:tab pos="2873375" algn="l"/>
                <a:tab pos="4032250" algn="l"/>
              </a:tabLst>
              <a:defRPr/>
            </a:pPr>
            <a:r>
              <a:rPr lang="de-DE" sz="1500" dirty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… 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concerning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application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of   </a:t>
            </a:r>
            <a:r>
              <a:rPr lang="de-DE" sz="1500" b="1" dirty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Fracking</a:t>
            </a:r>
            <a:r>
              <a:rPr lang="de-DE" sz="1500" dirty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</a:p>
          <a:p>
            <a:pPr marL="360363" eaLnBrk="1" hangingPunct="1">
              <a:spcAft>
                <a:spcPts val="0"/>
              </a:spcAft>
              <a:buClr>
                <a:srgbClr val="333399"/>
              </a:buClr>
              <a:buSzPct val="110000"/>
              <a:tabLst>
                <a:tab pos="357188" algn="l"/>
                <a:tab pos="2873375" algn="l"/>
                <a:tab pos="4032250" algn="l"/>
              </a:tabLst>
              <a:defRPr/>
            </a:pPr>
            <a:endParaRPr lang="de-DE" sz="1500" dirty="0">
              <a:solidFill>
                <a:srgbClr val="214365"/>
              </a:solidFill>
              <a:latin typeface="Arial"/>
              <a:ea typeface="Verdana" pitchFamily="34" charset="0"/>
              <a:cs typeface="Verdana" pitchFamily="34" charset="0"/>
            </a:endParaRPr>
          </a:p>
          <a:p>
            <a:pPr marL="288000" indent="-288000" eaLnBrk="1" hangingPunct="1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EIA-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obligation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for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fracking-measures</a:t>
            </a:r>
            <a:endParaRPr lang="de-DE" sz="1500" dirty="0">
              <a:solidFill>
                <a:srgbClr val="214365"/>
              </a:solidFill>
              <a:latin typeface="Arial"/>
              <a:ea typeface="Verdana" pitchFamily="34" charset="0"/>
              <a:cs typeface="Verdana" pitchFamily="34" charset="0"/>
            </a:endParaRPr>
          </a:p>
          <a:p>
            <a:pPr marL="288000" indent="-288000" eaLnBrk="1" hangingPunct="1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Clarifying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regulations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to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water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law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related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factual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use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and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application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of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principle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of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concern</a:t>
            </a:r>
            <a:endParaRPr lang="de-DE" sz="1500" dirty="0">
              <a:solidFill>
                <a:srgbClr val="214365"/>
              </a:solidFill>
              <a:latin typeface="Arial"/>
              <a:ea typeface="Verdana" pitchFamily="34" charset="0"/>
              <a:cs typeface="Verdana" pitchFamily="34" charset="0"/>
            </a:endParaRPr>
          </a:p>
          <a:p>
            <a:pPr marL="288000" indent="-288000" eaLnBrk="1" hangingPunct="1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Prohibition of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fracking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in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specified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areas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(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water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protection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areas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,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spa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protection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areas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,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drainage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area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of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dams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and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lakes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used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for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drinking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water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production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) </a:t>
            </a:r>
            <a:endParaRPr lang="de-DE" sz="1500" dirty="0">
              <a:solidFill>
                <a:srgbClr val="214365"/>
              </a:solidFill>
              <a:latin typeface="Arial"/>
              <a:ea typeface="Verdana" pitchFamily="34" charset="0"/>
              <a:cs typeface="Verdana" pitchFamily="34" charset="0"/>
            </a:endParaRPr>
          </a:p>
          <a:p>
            <a:pPr marL="288000" indent="-288000" eaLnBrk="1" hangingPunct="1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Permitted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substance-concentrations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and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obligation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to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disclose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substances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employed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endParaRPr lang="de-DE" sz="1500" dirty="0">
              <a:solidFill>
                <a:srgbClr val="214365"/>
              </a:solidFill>
              <a:latin typeface="Arial"/>
              <a:ea typeface="Verdana" pitchFamily="34" charset="0"/>
              <a:cs typeface="Verdana" pitchFamily="34" charset="0"/>
            </a:endParaRPr>
          </a:p>
          <a:p>
            <a:pPr marL="288000" indent="-288000" eaLnBrk="1" hangingPunct="1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Issue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of an original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state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report</a:t>
            </a:r>
            <a:endParaRPr lang="de-DE" sz="1500" dirty="0">
              <a:solidFill>
                <a:srgbClr val="214365"/>
              </a:solidFill>
              <a:latin typeface="Arial"/>
              <a:ea typeface="Verdana" pitchFamily="34" charset="0"/>
              <a:cs typeface="Verdana" pitchFamily="34" charset="0"/>
            </a:endParaRPr>
          </a:p>
          <a:p>
            <a:pPr marL="288000" indent="-288000" eaLnBrk="1" hangingPunct="1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Regulations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for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handling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flowbacks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and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deposit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water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endParaRPr lang="de-DE" sz="1500" dirty="0">
              <a:solidFill>
                <a:srgbClr val="214365"/>
              </a:solidFill>
              <a:latin typeface="Arial"/>
              <a:ea typeface="Verdana" pitchFamily="34" charset="0"/>
              <a:cs typeface="Verdana" pitchFamily="34" charset="0"/>
            </a:endParaRPr>
          </a:p>
          <a:p>
            <a:pPr marL="288000" indent="-288000" eaLnBrk="1" hangingPunct="1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Area and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surface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monitoring</a:t>
            </a:r>
            <a:endParaRPr lang="de-DE" sz="1500" dirty="0">
              <a:solidFill>
                <a:srgbClr val="214365"/>
              </a:solidFill>
              <a:latin typeface="Arial"/>
              <a:ea typeface="Verdana" pitchFamily="34" charset="0"/>
              <a:cs typeface="Verdana" pitchFamily="34" charset="0"/>
            </a:endParaRPr>
          </a:p>
          <a:p>
            <a:pPr marL="288000" indent="-288000" eaLnBrk="1" hangingPunct="1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Extensive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reporting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duty</a:t>
            </a:r>
            <a:endParaRPr lang="de-DE" sz="1500" dirty="0">
              <a:solidFill>
                <a:srgbClr val="214365"/>
              </a:solidFill>
              <a:latin typeface="Arial"/>
              <a:ea typeface="Verdana" pitchFamily="34" charset="0"/>
              <a:cs typeface="Verdana" pitchFamily="34" charset="0"/>
            </a:endParaRPr>
          </a:p>
          <a:p>
            <a:pPr marL="288000" indent="-288000" eaLnBrk="1" hangingPunct="1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Reversal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of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burden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of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proof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concerning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subsidence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damage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due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to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fracking-actions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/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deep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drilling</a:t>
            </a:r>
            <a:endParaRPr lang="de-DE" sz="1500" dirty="0">
              <a:solidFill>
                <a:srgbClr val="214365"/>
              </a:solidFill>
              <a:latin typeface="Arial"/>
              <a:ea typeface="Verdana" pitchFamily="34" charset="0"/>
              <a:cs typeface="Verdana" pitchFamily="34" charset="0"/>
            </a:endParaRPr>
          </a:p>
          <a:p>
            <a:pPr marL="288000" indent="-288000" eaLnBrk="1" hangingPunct="1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No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commercial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fracking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above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3000 m</a:t>
            </a:r>
            <a:endParaRPr lang="de-DE" sz="1500" dirty="0">
              <a:solidFill>
                <a:srgbClr val="214365"/>
              </a:solidFill>
              <a:latin typeface="Arial"/>
              <a:ea typeface="Verdana" pitchFamily="34" charset="0"/>
              <a:cs typeface="Verdana" pitchFamily="34" charset="0"/>
            </a:endParaRPr>
          </a:p>
          <a:p>
            <a:pPr marL="288000" indent="-288000" eaLnBrk="1" hangingPunct="1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Experts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‘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commission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comments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on environmental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risks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(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majority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voting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)</a:t>
            </a:r>
            <a:endParaRPr lang="de-DE" sz="1500" dirty="0">
              <a:solidFill>
                <a:srgbClr val="214365"/>
              </a:solidFill>
              <a:latin typeface="Arial"/>
              <a:ea typeface="Verdana" pitchFamily="34" charset="0"/>
              <a:cs typeface="Verdana" pitchFamily="34" charset="0"/>
            </a:endParaRPr>
          </a:p>
          <a:p>
            <a:pPr marL="288000" indent="-288000" eaLnBrk="1" hangingPunct="1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de-DE" sz="1500" dirty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Fracking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for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scientific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reasons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with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accompanying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research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possible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under</a:t>
            </a:r>
            <a:r>
              <a:rPr lang="de-DE" sz="1500" dirty="0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 </a:t>
            </a:r>
            <a:r>
              <a:rPr lang="de-DE" sz="1500" dirty="0" err="1" smtClean="0">
                <a:solidFill>
                  <a:srgbClr val="214365"/>
                </a:solidFill>
                <a:latin typeface="Arial"/>
                <a:ea typeface="Verdana" pitchFamily="34" charset="0"/>
                <a:cs typeface="Verdana" pitchFamily="34" charset="0"/>
              </a:rPr>
              <a:t>conditions</a:t>
            </a:r>
            <a:endParaRPr lang="de-DE" sz="1500" dirty="0">
              <a:solidFill>
                <a:srgbClr val="214365"/>
              </a:solidFill>
              <a:latin typeface="Arial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9508" name="Textfeld 5"/>
          <p:cNvSpPr txBox="1">
            <a:spLocks noChangeArrowheads="1"/>
          </p:cNvSpPr>
          <p:nvPr/>
        </p:nvSpPr>
        <p:spPr bwMode="auto">
          <a:xfrm>
            <a:off x="842963" y="131763"/>
            <a:ext cx="71389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de-DE" sz="2000" dirty="0" smtClean="0">
                <a:solidFill>
                  <a:srgbClr val="F2F2F2"/>
                </a:solidFill>
                <a:latin typeface="Verdana" pitchFamily="34" charset="0"/>
              </a:rPr>
              <a:t>Benchmark Paper of </a:t>
            </a:r>
            <a:r>
              <a:rPr lang="de-DE" altLang="de-DE" sz="2000" dirty="0" err="1" smtClean="0">
                <a:solidFill>
                  <a:srgbClr val="F2F2F2"/>
                </a:solidFill>
                <a:latin typeface="Verdana" pitchFamily="34" charset="0"/>
              </a:rPr>
              <a:t>Ministries</a:t>
            </a:r>
            <a:r>
              <a:rPr lang="de-DE" altLang="de-DE" sz="2000" dirty="0" smtClean="0">
                <a:solidFill>
                  <a:srgbClr val="F2F2F2"/>
                </a:solidFill>
                <a:latin typeface="Verdana" pitchFamily="34" charset="0"/>
              </a:rPr>
              <a:t> of Economy and Technologies / Environment          (</a:t>
            </a:r>
            <a:r>
              <a:rPr lang="de-DE" altLang="de-DE" sz="2000" dirty="0" err="1" smtClean="0">
                <a:solidFill>
                  <a:srgbClr val="F2F2F2"/>
                </a:solidFill>
                <a:latin typeface="Verdana" pitchFamily="34" charset="0"/>
              </a:rPr>
              <a:t>July</a:t>
            </a:r>
            <a:r>
              <a:rPr lang="de-DE" altLang="de-DE" sz="2000" dirty="0" smtClean="0">
                <a:solidFill>
                  <a:srgbClr val="F2F2F2"/>
                </a:solidFill>
                <a:latin typeface="Verdana" pitchFamily="34" charset="0"/>
              </a:rPr>
              <a:t>/Nov</a:t>
            </a:r>
            <a:r>
              <a:rPr lang="de-DE" altLang="de-DE" sz="2000" dirty="0">
                <a:solidFill>
                  <a:srgbClr val="F2F2F2"/>
                </a:solidFill>
                <a:latin typeface="Verdana" pitchFamily="34" charset="0"/>
              </a:rPr>
              <a:t>. 2014)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-14288" y="6209071"/>
            <a:ext cx="3311676" cy="648929"/>
            <a:chOff x="-14288" y="6209071"/>
            <a:chExt cx="3311676" cy="648929"/>
          </a:xfrm>
        </p:grpSpPr>
        <p:sp>
          <p:nvSpPr>
            <p:cNvPr id="6" name="Rechteck 5"/>
            <p:cNvSpPr/>
            <p:nvPr/>
          </p:nvSpPr>
          <p:spPr bwMode="auto">
            <a:xfrm>
              <a:off x="-14288" y="6219755"/>
              <a:ext cx="2673431" cy="6382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7" name="Picture 2" descr="D:\BRUKSELA_FOLDER_SHALE_POL_EN\PP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93" y="6219755"/>
              <a:ext cx="2597150" cy="5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hteck 7"/>
            <p:cNvSpPr/>
            <p:nvPr/>
          </p:nvSpPr>
          <p:spPr bwMode="auto">
            <a:xfrm rot="5400000">
              <a:off x="2689555" y="6178659"/>
              <a:ext cx="577421" cy="63824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0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8" y="1036638"/>
            <a:ext cx="8931275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0825" y="212725"/>
            <a:ext cx="8675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de-DE" sz="2000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Germany‘s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Dependance on </a:t>
            </a:r>
            <a:r>
              <a:rPr lang="de-DE" sz="2000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Import of </a:t>
            </a:r>
            <a:r>
              <a:rPr lang="de-DE" sz="2000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Energy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Resources</a:t>
            </a:r>
          </a:p>
          <a:p>
            <a:pPr algn="ctr">
              <a:lnSpc>
                <a:spcPct val="90000"/>
              </a:lnSpc>
              <a:defRPr/>
            </a:pP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de-DE" sz="20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2003 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</a:t>
            </a:r>
            <a:r>
              <a:rPr lang="de-DE" sz="20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2013 -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65810" y="1116330"/>
            <a:ext cx="341757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b="1" i="1" dirty="0" smtClean="0">
                <a:solidFill>
                  <a:srgbClr val="254B71"/>
                </a:solidFill>
              </a:rPr>
              <a:t>Primary </a:t>
            </a:r>
            <a:r>
              <a:rPr lang="de-DE" sz="1400" b="1" i="1" dirty="0" err="1" smtClean="0">
                <a:solidFill>
                  <a:srgbClr val="254B71"/>
                </a:solidFill>
              </a:rPr>
              <a:t>Energy</a:t>
            </a:r>
            <a:r>
              <a:rPr lang="de-DE" sz="1400" b="1" i="1" dirty="0" smtClean="0">
                <a:solidFill>
                  <a:srgbClr val="254B71"/>
                </a:solidFill>
              </a:rPr>
              <a:t> </a:t>
            </a:r>
            <a:r>
              <a:rPr lang="de-DE" sz="1400" b="1" i="1" dirty="0" err="1" smtClean="0">
                <a:solidFill>
                  <a:srgbClr val="254B71"/>
                </a:solidFill>
              </a:rPr>
              <a:t>Consumption</a:t>
            </a:r>
            <a:r>
              <a:rPr lang="de-DE" sz="1400" b="1" i="1" dirty="0" smtClean="0">
                <a:solidFill>
                  <a:srgbClr val="254B71"/>
                </a:solidFill>
              </a:rPr>
              <a:t> 2013</a:t>
            </a:r>
            <a:endParaRPr lang="de-DE" sz="1400" b="1" i="1" dirty="0">
              <a:solidFill>
                <a:srgbClr val="254B7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831080" y="1085850"/>
            <a:ext cx="9525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Others</a:t>
            </a:r>
            <a:r>
              <a:rPr lang="de-DE" sz="1200" dirty="0" smtClean="0"/>
              <a:t> </a:t>
            </a:r>
            <a:r>
              <a:rPr lang="de-DE" sz="1200" b="1" dirty="0" smtClean="0"/>
              <a:t>2 %</a:t>
            </a:r>
            <a:endParaRPr lang="de-DE" sz="1200" dirty="0"/>
          </a:p>
        </p:txBody>
      </p:sp>
      <p:sp>
        <p:nvSpPr>
          <p:cNvPr id="10" name="Textfeld 9"/>
          <p:cNvSpPr txBox="1"/>
          <p:nvPr/>
        </p:nvSpPr>
        <p:spPr>
          <a:xfrm>
            <a:off x="5974080" y="1169670"/>
            <a:ext cx="10515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Renewables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2474595" y="1790834"/>
            <a:ext cx="103251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800" dirty="0" smtClean="0"/>
          </a:p>
          <a:p>
            <a:r>
              <a:rPr lang="de-DE" sz="1200" dirty="0" smtClean="0"/>
              <a:t>Import</a:t>
            </a:r>
          </a:p>
          <a:p>
            <a:endParaRPr lang="de-DE" sz="1200" dirty="0" smtClean="0"/>
          </a:p>
          <a:p>
            <a:r>
              <a:rPr lang="de-DE" sz="1200" dirty="0" err="1" smtClean="0"/>
              <a:t>Domestic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 rot="16200000">
            <a:off x="-956943" y="3344324"/>
            <a:ext cx="240918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Primary </a:t>
            </a:r>
            <a:r>
              <a:rPr lang="de-DE" sz="1400" dirty="0" err="1" smtClean="0"/>
              <a:t>Energy</a:t>
            </a:r>
            <a:r>
              <a:rPr lang="de-DE" sz="1400" dirty="0" smtClean="0"/>
              <a:t> [</a:t>
            </a:r>
            <a:r>
              <a:rPr lang="de-DE" sz="1400" dirty="0" err="1" smtClean="0"/>
              <a:t>Mt</a:t>
            </a:r>
            <a:r>
              <a:rPr lang="de-DE" sz="1400" dirty="0" smtClean="0"/>
              <a:t> SKE]</a:t>
            </a:r>
            <a:endParaRPr lang="de-DE" sz="1400" dirty="0"/>
          </a:p>
        </p:txBody>
      </p:sp>
      <p:sp>
        <p:nvSpPr>
          <p:cNvPr id="13" name="Textfeld 12"/>
          <p:cNvSpPr txBox="1"/>
          <p:nvPr/>
        </p:nvSpPr>
        <p:spPr>
          <a:xfrm>
            <a:off x="819150" y="5693802"/>
            <a:ext cx="7467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i="1" dirty="0" err="1" smtClean="0"/>
              <a:t>Oil</a:t>
            </a:r>
            <a:endParaRPr lang="de-DE" sz="1200" i="1" dirty="0"/>
          </a:p>
        </p:txBody>
      </p:sp>
      <p:sp>
        <p:nvSpPr>
          <p:cNvPr id="14" name="Textfeld 13"/>
          <p:cNvSpPr txBox="1"/>
          <p:nvPr/>
        </p:nvSpPr>
        <p:spPr>
          <a:xfrm>
            <a:off x="1664018" y="5689992"/>
            <a:ext cx="1170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i="1" dirty="0" smtClean="0"/>
              <a:t>Natural Gas</a:t>
            </a:r>
            <a:endParaRPr lang="de-DE" sz="1200" i="1" dirty="0"/>
          </a:p>
        </p:txBody>
      </p:sp>
      <p:sp>
        <p:nvSpPr>
          <p:cNvPr id="15" name="Textfeld 14"/>
          <p:cNvSpPr txBox="1"/>
          <p:nvPr/>
        </p:nvSpPr>
        <p:spPr>
          <a:xfrm>
            <a:off x="2983230" y="5693802"/>
            <a:ext cx="990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i="1" dirty="0" err="1" smtClean="0"/>
              <a:t>Hard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Coal</a:t>
            </a:r>
            <a:endParaRPr lang="de-DE" sz="1200" i="1" dirty="0"/>
          </a:p>
        </p:txBody>
      </p:sp>
      <p:sp>
        <p:nvSpPr>
          <p:cNvPr id="9" name="Ellipse 8"/>
          <p:cNvSpPr>
            <a:spLocks noChangeArrowheads="1"/>
          </p:cNvSpPr>
          <p:nvPr/>
        </p:nvSpPr>
        <p:spPr bwMode="auto">
          <a:xfrm>
            <a:off x="1820228" y="4655185"/>
            <a:ext cx="1066800" cy="1455738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de-DE" altLang="de-DE"/>
          </a:p>
        </p:txBody>
      </p:sp>
      <p:sp>
        <p:nvSpPr>
          <p:cNvPr id="16" name="Textfeld 15"/>
          <p:cNvSpPr txBox="1"/>
          <p:nvPr/>
        </p:nvSpPr>
        <p:spPr>
          <a:xfrm>
            <a:off x="4126230" y="5686182"/>
            <a:ext cx="990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i="1" dirty="0" smtClean="0"/>
              <a:t>Lignite</a:t>
            </a:r>
            <a:endParaRPr lang="de-DE" sz="1200" i="1" dirty="0"/>
          </a:p>
        </p:txBody>
      </p:sp>
      <p:sp>
        <p:nvSpPr>
          <p:cNvPr id="17" name="Textfeld 16"/>
          <p:cNvSpPr txBox="1"/>
          <p:nvPr/>
        </p:nvSpPr>
        <p:spPr>
          <a:xfrm>
            <a:off x="5090160" y="5689992"/>
            <a:ext cx="1219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i="1" dirty="0" err="1" smtClean="0"/>
              <a:t>Nuclear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Fuels</a:t>
            </a:r>
            <a:endParaRPr lang="de-DE" sz="1200" i="1" dirty="0"/>
          </a:p>
        </p:txBody>
      </p:sp>
      <p:sp>
        <p:nvSpPr>
          <p:cNvPr id="18" name="Textfeld 17"/>
          <p:cNvSpPr txBox="1"/>
          <p:nvPr/>
        </p:nvSpPr>
        <p:spPr>
          <a:xfrm>
            <a:off x="6362700" y="5686182"/>
            <a:ext cx="10896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i="1" dirty="0" err="1" smtClean="0"/>
              <a:t>Renewables</a:t>
            </a:r>
            <a:endParaRPr lang="de-DE" sz="1200" i="1" dirty="0"/>
          </a:p>
        </p:txBody>
      </p:sp>
      <p:sp>
        <p:nvSpPr>
          <p:cNvPr id="19" name="Textfeld 18"/>
          <p:cNvSpPr txBox="1"/>
          <p:nvPr/>
        </p:nvSpPr>
        <p:spPr>
          <a:xfrm>
            <a:off x="7703820" y="5689992"/>
            <a:ext cx="10896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i="1" dirty="0" err="1" smtClean="0"/>
              <a:t>Geothermics</a:t>
            </a:r>
            <a:endParaRPr lang="de-DE" sz="1200" i="1" dirty="0"/>
          </a:p>
        </p:txBody>
      </p:sp>
      <p:sp>
        <p:nvSpPr>
          <p:cNvPr id="20" name="Textfeld 19"/>
          <p:cNvSpPr txBox="1"/>
          <p:nvPr/>
        </p:nvSpPr>
        <p:spPr>
          <a:xfrm>
            <a:off x="6461760" y="3135630"/>
            <a:ext cx="990600" cy="2616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err="1" smtClean="0"/>
              <a:t>Hard</a:t>
            </a:r>
            <a:r>
              <a:rPr lang="de-DE" sz="1100" dirty="0" smtClean="0"/>
              <a:t> </a:t>
            </a:r>
            <a:r>
              <a:rPr lang="de-DE" sz="1100" dirty="0" err="1" smtClean="0"/>
              <a:t>Coal</a:t>
            </a:r>
            <a:endParaRPr lang="de-DE" sz="1100" dirty="0"/>
          </a:p>
        </p:txBody>
      </p:sp>
      <p:sp>
        <p:nvSpPr>
          <p:cNvPr id="21" name="Textfeld 20"/>
          <p:cNvSpPr txBox="1"/>
          <p:nvPr/>
        </p:nvSpPr>
        <p:spPr>
          <a:xfrm>
            <a:off x="6682740" y="2293620"/>
            <a:ext cx="990600" cy="2616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Lignite</a:t>
            </a:r>
            <a:endParaRPr lang="de-DE" sz="1100" dirty="0"/>
          </a:p>
        </p:txBody>
      </p:sp>
      <p:sp>
        <p:nvSpPr>
          <p:cNvPr id="22" name="Textfeld 21"/>
          <p:cNvSpPr txBox="1"/>
          <p:nvPr/>
        </p:nvSpPr>
        <p:spPr>
          <a:xfrm>
            <a:off x="6530340" y="1706880"/>
            <a:ext cx="1089660" cy="2616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err="1" smtClean="0"/>
              <a:t>Nuclear</a:t>
            </a:r>
            <a:r>
              <a:rPr lang="de-DE" sz="1100" dirty="0" smtClean="0"/>
              <a:t> </a:t>
            </a:r>
            <a:r>
              <a:rPr lang="de-DE" sz="1100" dirty="0" err="1" smtClean="0"/>
              <a:t>Fuels</a:t>
            </a:r>
            <a:endParaRPr lang="de-DE" sz="1100" dirty="0"/>
          </a:p>
        </p:txBody>
      </p:sp>
      <p:sp>
        <p:nvSpPr>
          <p:cNvPr id="23" name="Textfeld 22"/>
          <p:cNvSpPr txBox="1"/>
          <p:nvPr/>
        </p:nvSpPr>
        <p:spPr>
          <a:xfrm>
            <a:off x="4762500" y="1924050"/>
            <a:ext cx="712470" cy="553998"/>
          </a:xfrm>
          <a:prstGeom prst="rect">
            <a:avLst/>
          </a:prstGeom>
          <a:solidFill>
            <a:srgbClr val="6599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err="1" smtClean="0">
                <a:solidFill>
                  <a:schemeClr val="bg1">
                    <a:lumMod val="95000"/>
                  </a:schemeClr>
                </a:solidFill>
              </a:rPr>
              <a:t>Oil</a:t>
            </a:r>
            <a:r>
              <a:rPr lang="de-DE" sz="11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algn="ctr"/>
            <a:endParaRPr lang="de-DE" sz="8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de-DE" sz="1100" dirty="0" smtClean="0">
                <a:solidFill>
                  <a:schemeClr val="bg1">
                    <a:lumMod val="95000"/>
                  </a:schemeClr>
                </a:solidFill>
              </a:rPr>
              <a:t>33 %</a:t>
            </a:r>
            <a:endParaRPr lang="de-DE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140166" y="2740862"/>
            <a:ext cx="585787" cy="573199"/>
          </a:xfrm>
          <a:prstGeom prst="rect">
            <a:avLst/>
          </a:prstGeom>
          <a:solidFill>
            <a:srgbClr val="CC0000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050" dirty="0" smtClean="0">
                <a:solidFill>
                  <a:schemeClr val="bg1">
                    <a:lumMod val="95000"/>
                  </a:schemeClr>
                </a:solidFill>
              </a:rPr>
              <a:t>Natural Gas</a:t>
            </a:r>
          </a:p>
          <a:p>
            <a:pPr algn="ctr"/>
            <a:r>
              <a:rPr lang="de-DE" sz="1050" dirty="0" smtClean="0">
                <a:solidFill>
                  <a:schemeClr val="bg1">
                    <a:lumMod val="95000"/>
                  </a:schemeClr>
                </a:solidFill>
              </a:rPr>
              <a:t>22 %</a:t>
            </a:r>
            <a:endParaRPr lang="de-DE" sz="105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Abgerundete rechteckige Legende 3"/>
          <p:cNvSpPr/>
          <p:nvPr/>
        </p:nvSpPr>
        <p:spPr bwMode="auto">
          <a:xfrm>
            <a:off x="6865938" y="2979738"/>
            <a:ext cx="1376362" cy="355600"/>
          </a:xfrm>
          <a:prstGeom prst="wedgeRoundRectCallout">
            <a:avLst>
              <a:gd name="adj1" fmla="val -136444"/>
              <a:gd name="adj2" fmla="val -20660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marL="72000" lvl="1" indent="0" defTabSz="711200" eaLnBrk="1" hangingPunct="1">
              <a:lnSpc>
                <a:spcPct val="90000"/>
              </a:lnSpc>
              <a:spcAft>
                <a:spcPct val="15000"/>
              </a:spcAft>
              <a:defRPr/>
            </a:pPr>
            <a:endParaRPr lang="de-DE" sz="16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Abgerundete rechteckige Legende 4"/>
          <p:cNvSpPr/>
          <p:nvPr/>
        </p:nvSpPr>
        <p:spPr bwMode="auto">
          <a:xfrm>
            <a:off x="6873558" y="2979738"/>
            <a:ext cx="1376362" cy="355600"/>
          </a:xfrm>
          <a:prstGeom prst="wedgeRoundRectCallout">
            <a:avLst>
              <a:gd name="adj1" fmla="val -167200"/>
              <a:gd name="adj2" fmla="val -196851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marL="72000" lvl="1" indent="0" defTabSz="711200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de-DE" sz="1600" dirty="0">
                <a:solidFill>
                  <a:srgbClr val="2A5682"/>
                </a:solidFill>
                <a:latin typeface="Calibri" pitchFamily="34" charset="0"/>
              </a:rPr>
              <a:t>55 % </a:t>
            </a:r>
            <a:r>
              <a:rPr lang="de-DE" sz="1600" dirty="0" smtClean="0">
                <a:solidFill>
                  <a:srgbClr val="2A5682"/>
                </a:solidFill>
                <a:latin typeface="Calibri" pitchFamily="34" charset="0"/>
              </a:rPr>
              <a:t>of PEC</a:t>
            </a:r>
            <a:endParaRPr lang="de-DE" sz="16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5" name="Ellipse 24"/>
          <p:cNvSpPr/>
          <p:nvPr/>
        </p:nvSpPr>
        <p:spPr bwMode="auto">
          <a:xfrm>
            <a:off x="4975860" y="1935480"/>
            <a:ext cx="914400" cy="914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Ellipse 25"/>
          <p:cNvSpPr/>
          <p:nvPr/>
        </p:nvSpPr>
        <p:spPr bwMode="auto">
          <a:xfrm>
            <a:off x="4194810" y="2049780"/>
            <a:ext cx="339090" cy="38481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-14288" y="6209071"/>
            <a:ext cx="3311676" cy="648929"/>
            <a:chOff x="-14288" y="6209071"/>
            <a:chExt cx="3311676" cy="648929"/>
          </a:xfrm>
        </p:grpSpPr>
        <p:sp>
          <p:nvSpPr>
            <p:cNvPr id="28" name="Rechteck 27"/>
            <p:cNvSpPr/>
            <p:nvPr/>
          </p:nvSpPr>
          <p:spPr bwMode="auto">
            <a:xfrm>
              <a:off x="-14288" y="6219755"/>
              <a:ext cx="2673431" cy="6382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9" name="Picture 2" descr="D:\BRUKSELA_FOLDER_SHALE_POL_EN\PP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93" y="6219755"/>
              <a:ext cx="2597150" cy="5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hteck 29"/>
            <p:cNvSpPr/>
            <p:nvPr/>
          </p:nvSpPr>
          <p:spPr bwMode="auto">
            <a:xfrm rot="5400000">
              <a:off x="2689555" y="6178659"/>
              <a:ext cx="577421" cy="63824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765175"/>
            <a:ext cx="8397875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 Box 32"/>
          <p:cNvSpPr txBox="1">
            <a:spLocks noChangeArrowheads="1"/>
          </p:cNvSpPr>
          <p:nvPr/>
        </p:nvSpPr>
        <p:spPr bwMode="auto">
          <a:xfrm>
            <a:off x="1229727" y="111503"/>
            <a:ext cx="621823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de-DE" sz="3000" b="1" dirty="0">
                <a:solidFill>
                  <a:srgbClr val="B0B0B0"/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de-DE" sz="2000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Germany‘s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Oil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Supply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1960 </a:t>
            </a:r>
            <a:r>
              <a:rPr lang="de-DE" sz="20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- 2013</a:t>
            </a:r>
          </a:p>
        </p:txBody>
      </p:sp>
      <p:sp>
        <p:nvSpPr>
          <p:cNvPr id="8" name="Textfeld 7"/>
          <p:cNvSpPr txBox="1"/>
          <p:nvPr/>
        </p:nvSpPr>
        <p:spPr>
          <a:xfrm rot="16200000">
            <a:off x="-898574" y="3043571"/>
            <a:ext cx="275670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/>
              <a:t>Oil</a:t>
            </a:r>
            <a:r>
              <a:rPr lang="de-DE" sz="1400" dirty="0" smtClean="0"/>
              <a:t> </a:t>
            </a:r>
            <a:r>
              <a:rPr lang="de-DE" sz="1400" dirty="0" err="1" smtClean="0"/>
              <a:t>Suply</a:t>
            </a:r>
            <a:r>
              <a:rPr lang="de-DE" sz="1400" dirty="0" smtClean="0"/>
              <a:t> [</a:t>
            </a:r>
            <a:r>
              <a:rPr lang="de-DE" sz="1400" dirty="0" err="1" smtClean="0"/>
              <a:t>Mio</a:t>
            </a:r>
            <a:r>
              <a:rPr lang="de-DE" sz="1400" dirty="0" smtClean="0"/>
              <a:t> t]</a:t>
            </a:r>
            <a:endParaRPr lang="de-DE" sz="1400" dirty="0"/>
          </a:p>
        </p:txBody>
      </p:sp>
      <p:sp>
        <p:nvSpPr>
          <p:cNvPr id="11" name="Textfeld 10"/>
          <p:cNvSpPr txBox="1"/>
          <p:nvPr/>
        </p:nvSpPr>
        <p:spPr>
          <a:xfrm rot="5400000">
            <a:off x="6963690" y="3134291"/>
            <a:ext cx="275670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/>
              <a:t>Oil</a:t>
            </a:r>
            <a:r>
              <a:rPr lang="de-DE" sz="1400" dirty="0" smtClean="0"/>
              <a:t> Share of PEC [%]</a:t>
            </a:r>
            <a:endParaRPr lang="de-DE" sz="1400" dirty="0"/>
          </a:p>
        </p:txBody>
      </p:sp>
      <p:sp>
        <p:nvSpPr>
          <p:cNvPr id="12" name="Textfeld 11"/>
          <p:cNvSpPr txBox="1"/>
          <p:nvPr/>
        </p:nvSpPr>
        <p:spPr>
          <a:xfrm>
            <a:off x="4757195" y="1417513"/>
            <a:ext cx="2534869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i="1" dirty="0" err="1" smtClean="0">
                <a:solidFill>
                  <a:srgbClr val="254B71"/>
                </a:solidFill>
              </a:rPr>
              <a:t>Oil</a:t>
            </a:r>
            <a:r>
              <a:rPr lang="de-DE" sz="1600" b="1" i="1" dirty="0" smtClean="0">
                <a:solidFill>
                  <a:srgbClr val="254B71"/>
                </a:solidFill>
              </a:rPr>
              <a:t> Share of PEC</a:t>
            </a:r>
            <a:endParaRPr lang="de-DE" sz="1600" b="1" i="1" dirty="0">
              <a:solidFill>
                <a:srgbClr val="254B7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761833" y="1759349"/>
            <a:ext cx="912182" cy="276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Others</a:t>
            </a:r>
            <a:endParaRPr lang="de-DE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3257550" y="2400300"/>
            <a:ext cx="1360170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181350" y="2571750"/>
            <a:ext cx="1249680" cy="307777"/>
          </a:xfrm>
          <a:prstGeom prst="rect">
            <a:avLst/>
          </a:prstGeom>
          <a:solidFill>
            <a:srgbClr val="7CBA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i="1" dirty="0" err="1" smtClean="0">
                <a:solidFill>
                  <a:schemeClr val="bg1">
                    <a:lumMod val="95000"/>
                  </a:schemeClr>
                </a:solidFill>
              </a:rPr>
              <a:t>Near</a:t>
            </a:r>
            <a:r>
              <a:rPr lang="de-DE" sz="1400" b="1" i="1" dirty="0" smtClean="0">
                <a:solidFill>
                  <a:schemeClr val="bg1">
                    <a:lumMod val="95000"/>
                  </a:schemeClr>
                </a:solidFill>
              </a:rPr>
              <a:t> East</a:t>
            </a:r>
            <a:endParaRPr lang="de-DE" sz="1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210300" y="3150870"/>
            <a:ext cx="1249680" cy="307777"/>
          </a:xfrm>
          <a:prstGeom prst="rect">
            <a:avLst/>
          </a:prstGeom>
          <a:solidFill>
            <a:srgbClr val="7CBA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i="1" dirty="0" smtClean="0">
                <a:solidFill>
                  <a:schemeClr val="bg1">
                    <a:lumMod val="95000"/>
                  </a:schemeClr>
                </a:solidFill>
              </a:rPr>
              <a:t>USSR /GUS</a:t>
            </a:r>
            <a:endParaRPr lang="de-DE" sz="1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3996891" y="3719708"/>
            <a:ext cx="2606000" cy="779463"/>
            <a:chOff x="4015169" y="3653298"/>
            <a:chExt cx="2606000" cy="779463"/>
          </a:xfrm>
        </p:grpSpPr>
        <p:sp>
          <p:nvSpPr>
            <p:cNvPr id="9" name="Abgerundete rechteckige Legende 8"/>
            <p:cNvSpPr/>
            <p:nvPr/>
          </p:nvSpPr>
          <p:spPr bwMode="auto">
            <a:xfrm>
              <a:off x="4178461" y="3653298"/>
              <a:ext cx="2326510" cy="779463"/>
            </a:xfrm>
            <a:prstGeom prst="wedgeRoundRectCallout">
              <a:avLst>
                <a:gd name="adj1" fmla="val 73449"/>
                <a:gd name="adj2" fmla="val -198146"/>
                <a:gd name="adj3" fmla="val 16667"/>
              </a:avLst>
            </a:prstGeom>
            <a:solidFill>
              <a:srgbClr val="FFFFCC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de-DE"/>
            </a:p>
          </p:txBody>
        </p:sp>
        <p:sp>
          <p:nvSpPr>
            <p:cNvPr id="10" name="Auf der gleichen Seite des Rechtecks liegende Ecken abrunden 4"/>
            <p:cNvSpPr/>
            <p:nvPr/>
          </p:nvSpPr>
          <p:spPr>
            <a:xfrm>
              <a:off x="4015169" y="3670216"/>
              <a:ext cx="2606000" cy="731480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36000" rIns="72000" bIns="36000" spcCol="1270" anchor="ctr"/>
            <a:lstStyle/>
            <a:p>
              <a:pPr marL="72000" lvl="1" indent="0" algn="ctr" defTabSz="711200" eaLnBrk="1" hangingPunct="1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de-DE" sz="1600" dirty="0">
                  <a:solidFill>
                    <a:srgbClr val="2A5682"/>
                  </a:solidFill>
                  <a:latin typeface="Calibri" pitchFamily="34" charset="0"/>
                </a:rPr>
                <a:t>ca. 33 % </a:t>
              </a:r>
              <a:r>
                <a:rPr lang="de-DE" sz="1600" dirty="0" smtClean="0">
                  <a:solidFill>
                    <a:srgbClr val="2A5682"/>
                  </a:solidFill>
                  <a:latin typeface="Calibri" pitchFamily="34" charset="0"/>
                </a:rPr>
                <a:t>of German </a:t>
              </a:r>
              <a:r>
                <a:rPr lang="de-DE" sz="1600" dirty="0" err="1" smtClean="0">
                  <a:solidFill>
                    <a:srgbClr val="2A5682"/>
                  </a:solidFill>
                  <a:latin typeface="Calibri" pitchFamily="34" charset="0"/>
                </a:rPr>
                <a:t>energy</a:t>
              </a:r>
              <a:r>
                <a:rPr lang="de-DE" sz="1600" dirty="0" smtClean="0">
                  <a:solidFill>
                    <a:srgbClr val="2A5682"/>
                  </a:solidFill>
                  <a:latin typeface="Calibri" pitchFamily="34" charset="0"/>
                </a:rPr>
                <a:t> </a:t>
              </a:r>
              <a:r>
                <a:rPr lang="de-DE" sz="1600" dirty="0" err="1" smtClean="0">
                  <a:solidFill>
                    <a:srgbClr val="2A5682"/>
                  </a:solidFill>
                  <a:latin typeface="Calibri" pitchFamily="34" charset="0"/>
                </a:rPr>
                <a:t>requirement</a:t>
              </a:r>
              <a:r>
                <a:rPr lang="de-DE" sz="1600" dirty="0" smtClean="0">
                  <a:solidFill>
                    <a:srgbClr val="2A5682"/>
                  </a:solidFill>
                  <a:latin typeface="Calibri" pitchFamily="34" charset="0"/>
                </a:rPr>
                <a:t>; </a:t>
              </a:r>
              <a:endParaRPr lang="de-DE" sz="1600" dirty="0">
                <a:solidFill>
                  <a:srgbClr val="2A5682"/>
                </a:solidFill>
                <a:latin typeface="Calibri" pitchFamily="34" charset="0"/>
              </a:endParaRPr>
            </a:p>
            <a:p>
              <a:pPr marL="72000" lvl="1" indent="0" algn="ctr" defTabSz="711200" eaLnBrk="1" hangingPunct="1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de-DE" sz="1600" dirty="0" smtClean="0">
                  <a:solidFill>
                    <a:srgbClr val="2A5682"/>
                  </a:solidFill>
                  <a:latin typeface="Calibri" pitchFamily="34" charset="0"/>
                </a:rPr>
                <a:t>5 %  </a:t>
              </a:r>
              <a:r>
                <a:rPr lang="de-DE" sz="1600" dirty="0" err="1" smtClean="0">
                  <a:solidFill>
                    <a:srgbClr val="2A5682"/>
                  </a:solidFill>
                  <a:latin typeface="Calibri" pitchFamily="34" charset="0"/>
                </a:rPr>
                <a:t>decrease</a:t>
              </a:r>
              <a:r>
                <a:rPr lang="de-DE" sz="1600" dirty="0" smtClean="0">
                  <a:solidFill>
                    <a:srgbClr val="2A5682"/>
                  </a:solidFill>
                  <a:latin typeface="Calibri" pitchFamily="34" charset="0"/>
                </a:rPr>
                <a:t> </a:t>
              </a:r>
              <a:r>
                <a:rPr lang="de-DE" sz="1600" dirty="0" err="1" smtClean="0">
                  <a:solidFill>
                    <a:srgbClr val="2A5682"/>
                  </a:solidFill>
                  <a:latin typeface="Calibri" pitchFamily="34" charset="0"/>
                </a:rPr>
                <a:t>since</a:t>
              </a:r>
              <a:r>
                <a:rPr lang="de-DE" sz="1600" dirty="0" smtClean="0">
                  <a:solidFill>
                    <a:srgbClr val="2A5682"/>
                  </a:solidFill>
                  <a:latin typeface="Calibri" pitchFamily="34" charset="0"/>
                </a:rPr>
                <a:t> 2000</a:t>
              </a:r>
              <a:endParaRPr lang="de-DE" sz="1600" dirty="0">
                <a:solidFill>
                  <a:srgbClr val="2A5682"/>
                </a:solidFill>
                <a:latin typeface="Calibri" pitchFamily="34" charset="0"/>
              </a:endParaRPr>
            </a:p>
          </p:txBody>
        </p:sp>
      </p:grpSp>
      <p:sp>
        <p:nvSpPr>
          <p:cNvPr id="18" name="Textfeld 17"/>
          <p:cNvSpPr txBox="1"/>
          <p:nvPr/>
        </p:nvSpPr>
        <p:spPr>
          <a:xfrm>
            <a:off x="3040380" y="4575810"/>
            <a:ext cx="1074420" cy="307777"/>
          </a:xfrm>
          <a:prstGeom prst="rect">
            <a:avLst/>
          </a:prstGeom>
          <a:solidFill>
            <a:srgbClr val="7CBA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i="1" dirty="0" err="1" smtClean="0">
                <a:solidFill>
                  <a:schemeClr val="bg1">
                    <a:lumMod val="95000"/>
                  </a:schemeClr>
                </a:solidFill>
              </a:rPr>
              <a:t>Africa</a:t>
            </a:r>
            <a:endParaRPr lang="de-DE" sz="1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402580" y="4949190"/>
            <a:ext cx="1824990" cy="307777"/>
          </a:xfrm>
          <a:prstGeom prst="rect">
            <a:avLst/>
          </a:prstGeom>
          <a:solidFill>
            <a:srgbClr val="7CBA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i="1" dirty="0" smtClean="0">
                <a:solidFill>
                  <a:schemeClr val="bg1">
                    <a:lumMod val="95000"/>
                  </a:schemeClr>
                </a:solidFill>
              </a:rPr>
              <a:t>EU &amp; </a:t>
            </a:r>
            <a:r>
              <a:rPr lang="de-DE" sz="1400" b="1" i="1" dirty="0" err="1" smtClean="0">
                <a:solidFill>
                  <a:schemeClr val="bg1">
                    <a:lumMod val="95000"/>
                  </a:schemeClr>
                </a:solidFill>
              </a:rPr>
              <a:t>Norway</a:t>
            </a:r>
            <a:endParaRPr lang="de-DE" sz="1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232660" y="5417820"/>
            <a:ext cx="1603800" cy="216000"/>
          </a:xfrm>
          <a:prstGeom prst="rect">
            <a:avLst/>
          </a:prstGeom>
          <a:solidFill>
            <a:srgbClr val="2D5553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de-DE" sz="1100" b="1" i="1" dirty="0" err="1" smtClean="0">
                <a:solidFill>
                  <a:schemeClr val="bg1">
                    <a:lumMod val="95000"/>
                  </a:schemeClr>
                </a:solidFill>
              </a:rPr>
              <a:t>Domestic</a:t>
            </a:r>
            <a:r>
              <a:rPr lang="de-DE" sz="1100" b="1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1100" b="1" i="1" dirty="0" err="1" smtClean="0">
                <a:solidFill>
                  <a:schemeClr val="bg1">
                    <a:lumMod val="95000"/>
                  </a:schemeClr>
                </a:solidFill>
              </a:rPr>
              <a:t>Production</a:t>
            </a:r>
            <a:endParaRPr lang="de-DE" sz="11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21" name="Gruppieren 20"/>
          <p:cNvGrpSpPr/>
          <p:nvPr/>
        </p:nvGrpSpPr>
        <p:grpSpPr>
          <a:xfrm>
            <a:off x="-14288" y="6209071"/>
            <a:ext cx="3311676" cy="648929"/>
            <a:chOff x="-14288" y="6209071"/>
            <a:chExt cx="3311676" cy="648929"/>
          </a:xfrm>
        </p:grpSpPr>
        <p:sp>
          <p:nvSpPr>
            <p:cNvPr id="22" name="Rechteck 21"/>
            <p:cNvSpPr/>
            <p:nvPr/>
          </p:nvSpPr>
          <p:spPr bwMode="auto">
            <a:xfrm>
              <a:off x="-14288" y="6219755"/>
              <a:ext cx="2673431" cy="6382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3" name="Picture 2" descr="D:\BRUKSELA_FOLDER_SHALE_POL_EN\PP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93" y="6219755"/>
              <a:ext cx="2597150" cy="5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hteck 23"/>
            <p:cNvSpPr/>
            <p:nvPr/>
          </p:nvSpPr>
          <p:spPr bwMode="auto">
            <a:xfrm rot="5400000">
              <a:off x="2689555" y="6178659"/>
              <a:ext cx="577421" cy="63824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475" y="777875"/>
            <a:ext cx="8402638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 Box 32"/>
          <p:cNvSpPr txBox="1">
            <a:spLocks noChangeArrowheads="1"/>
          </p:cNvSpPr>
          <p:nvPr/>
        </p:nvSpPr>
        <p:spPr bwMode="auto">
          <a:xfrm>
            <a:off x="427038" y="157163"/>
            <a:ext cx="621823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de-DE" sz="3000" b="1" dirty="0">
                <a:solidFill>
                  <a:srgbClr val="B0B0B0"/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de-DE" sz="2000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Germany‘s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Natural Gas </a:t>
            </a:r>
            <a:r>
              <a:rPr lang="de-DE" sz="2000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Supply</a:t>
            </a:r>
            <a:r>
              <a:rPr lang="de-DE" sz="200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1960 </a:t>
            </a:r>
            <a:r>
              <a:rPr lang="de-DE" sz="20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- 2013</a:t>
            </a:r>
          </a:p>
        </p:txBody>
      </p:sp>
      <p:sp>
        <p:nvSpPr>
          <p:cNvPr id="40964" name="Freihandform 15"/>
          <p:cNvSpPr>
            <a:spLocks/>
          </p:cNvSpPr>
          <p:nvPr/>
        </p:nvSpPr>
        <p:spPr bwMode="auto">
          <a:xfrm>
            <a:off x="7767638" y="5265738"/>
            <a:ext cx="541337" cy="196850"/>
          </a:xfrm>
          <a:custGeom>
            <a:avLst/>
            <a:gdLst>
              <a:gd name="T0" fmla="*/ 0 w 541804"/>
              <a:gd name="T1" fmla="*/ 0 h 196524"/>
              <a:gd name="T2" fmla="*/ 77588 w 541804"/>
              <a:gd name="T3" fmla="*/ 32914 h 196524"/>
              <a:gd name="T4" fmla="*/ 157393 w 541804"/>
              <a:gd name="T5" fmla="*/ 65826 h 196524"/>
              <a:gd name="T6" fmla="*/ 197294 w 541804"/>
              <a:gd name="T7" fmla="*/ 98740 h 196524"/>
              <a:gd name="T8" fmla="*/ 328088 w 541804"/>
              <a:gd name="T9" fmla="*/ 131646 h 196524"/>
              <a:gd name="T10" fmla="*/ 423408 w 541804"/>
              <a:gd name="T11" fmla="*/ 175530 h 196524"/>
              <a:gd name="T12" fmla="*/ 485475 w 541804"/>
              <a:gd name="T13" fmla="*/ 202954 h 196524"/>
              <a:gd name="T14" fmla="*/ 496562 w 541804"/>
              <a:gd name="T15" fmla="*/ 203117 h 1965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41804"/>
              <a:gd name="T25" fmla="*/ 0 h 196524"/>
              <a:gd name="T26" fmla="*/ 541804 w 541804"/>
              <a:gd name="T27" fmla="*/ 196524 h 1965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41804" h="196524">
                <a:moveTo>
                  <a:pt x="0" y="0"/>
                </a:moveTo>
                <a:cubicBezTo>
                  <a:pt x="14287" y="9525"/>
                  <a:pt x="67652" y="21601"/>
                  <a:pt x="83343" y="28575"/>
                </a:cubicBezTo>
                <a:cubicBezTo>
                  <a:pt x="110868" y="40808"/>
                  <a:pt x="169068" y="57150"/>
                  <a:pt x="169068" y="57150"/>
                </a:cubicBezTo>
                <a:cubicBezTo>
                  <a:pt x="183356" y="66675"/>
                  <a:pt x="195853" y="79696"/>
                  <a:pt x="211931" y="85725"/>
                </a:cubicBezTo>
                <a:cubicBezTo>
                  <a:pt x="244662" y="97999"/>
                  <a:pt x="334759" y="112092"/>
                  <a:pt x="352424" y="114300"/>
                </a:cubicBezTo>
                <a:lnTo>
                  <a:pt x="454818" y="152400"/>
                </a:lnTo>
                <a:cubicBezTo>
                  <a:pt x="469106" y="157163"/>
                  <a:pt x="510844" y="165564"/>
                  <a:pt x="521493" y="176213"/>
                </a:cubicBezTo>
                <a:cubicBezTo>
                  <a:pt x="541804" y="196524"/>
                  <a:pt x="512575" y="176346"/>
                  <a:pt x="533399" y="176346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0965" name="Textfeld 16"/>
          <p:cNvSpPr txBox="1">
            <a:spLocks noChangeArrowheads="1"/>
          </p:cNvSpPr>
          <p:nvPr/>
        </p:nvSpPr>
        <p:spPr bwMode="auto">
          <a:xfrm>
            <a:off x="8121650" y="5076825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de-DE" b="1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7737132" y="4940178"/>
            <a:ext cx="642938" cy="57626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de-DE" altLang="de-DE"/>
          </a:p>
        </p:txBody>
      </p:sp>
      <p:sp>
        <p:nvSpPr>
          <p:cNvPr id="9" name="Abgerundete rechteckige Legende 8"/>
          <p:cNvSpPr/>
          <p:nvPr/>
        </p:nvSpPr>
        <p:spPr bwMode="auto">
          <a:xfrm>
            <a:off x="6655444" y="334963"/>
            <a:ext cx="2488556" cy="777875"/>
          </a:xfrm>
          <a:prstGeom prst="wedgeRoundRectCallout">
            <a:avLst>
              <a:gd name="adj1" fmla="val -24466"/>
              <a:gd name="adj2" fmla="val 103445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10" name="Auf der gleichen Seite des Rechtecks liegende Ecken abrunden 4"/>
          <p:cNvSpPr/>
          <p:nvPr/>
        </p:nvSpPr>
        <p:spPr>
          <a:xfrm>
            <a:off x="6538000" y="369502"/>
            <a:ext cx="2606000" cy="73148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2000" tIns="36000" rIns="72000" bIns="36000" spcCol="1270" anchor="ctr"/>
          <a:lstStyle/>
          <a:p>
            <a:pPr marL="72000" lvl="1" indent="0" algn="ctr" defTabSz="711200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de-DE" sz="1600" dirty="0">
                <a:solidFill>
                  <a:srgbClr val="2A5682"/>
                </a:solidFill>
                <a:latin typeface="Calibri" pitchFamily="34" charset="0"/>
              </a:rPr>
              <a:t>ca. 22 % </a:t>
            </a:r>
            <a:r>
              <a:rPr lang="de-DE" sz="1600" dirty="0" smtClean="0">
                <a:solidFill>
                  <a:srgbClr val="2A5682"/>
                </a:solidFill>
                <a:latin typeface="Calibri" pitchFamily="34" charset="0"/>
              </a:rPr>
              <a:t> </a:t>
            </a:r>
            <a:r>
              <a:rPr lang="de-DE" sz="1600" dirty="0" err="1" smtClean="0">
                <a:solidFill>
                  <a:srgbClr val="2A5682"/>
                </a:solidFill>
                <a:latin typeface="Calibri" pitchFamily="34" charset="0"/>
              </a:rPr>
              <a:t>of</a:t>
            </a:r>
            <a:r>
              <a:rPr lang="de-DE" sz="1600" dirty="0" smtClean="0">
                <a:solidFill>
                  <a:srgbClr val="2A5682"/>
                </a:solidFill>
                <a:latin typeface="Calibri" pitchFamily="34" charset="0"/>
              </a:rPr>
              <a:t> </a:t>
            </a:r>
            <a:r>
              <a:rPr lang="de-DE" sz="1600" dirty="0" err="1" smtClean="0">
                <a:solidFill>
                  <a:srgbClr val="2A5682"/>
                </a:solidFill>
                <a:latin typeface="Calibri" pitchFamily="34" charset="0"/>
              </a:rPr>
              <a:t>Germany‘s</a:t>
            </a:r>
            <a:r>
              <a:rPr lang="de-DE" sz="1600" dirty="0" smtClean="0">
                <a:solidFill>
                  <a:srgbClr val="2A5682"/>
                </a:solidFill>
                <a:latin typeface="Calibri" pitchFamily="34" charset="0"/>
              </a:rPr>
              <a:t>  </a:t>
            </a:r>
            <a:r>
              <a:rPr lang="de-DE" sz="1600" dirty="0" err="1" smtClean="0">
                <a:solidFill>
                  <a:srgbClr val="2A5682"/>
                </a:solidFill>
                <a:latin typeface="Calibri" pitchFamily="34" charset="0"/>
              </a:rPr>
              <a:t>energy</a:t>
            </a:r>
            <a:r>
              <a:rPr lang="de-DE" sz="1600" dirty="0" smtClean="0">
                <a:solidFill>
                  <a:srgbClr val="2A5682"/>
                </a:solidFill>
                <a:latin typeface="Calibri" pitchFamily="34" charset="0"/>
              </a:rPr>
              <a:t> </a:t>
            </a:r>
            <a:r>
              <a:rPr lang="de-DE" sz="1600" dirty="0" err="1" smtClean="0">
                <a:solidFill>
                  <a:srgbClr val="2A5682"/>
                </a:solidFill>
                <a:latin typeface="Calibri" pitchFamily="34" charset="0"/>
              </a:rPr>
              <a:t>requirement</a:t>
            </a:r>
            <a:r>
              <a:rPr lang="de-DE" sz="1600" dirty="0" smtClean="0">
                <a:solidFill>
                  <a:srgbClr val="2A5682"/>
                </a:solidFill>
                <a:latin typeface="Calibri" pitchFamily="34" charset="0"/>
              </a:rPr>
              <a:t>; </a:t>
            </a:r>
            <a:r>
              <a:rPr lang="de-DE" sz="1600" dirty="0" err="1" smtClean="0">
                <a:solidFill>
                  <a:srgbClr val="2A5682"/>
                </a:solidFill>
                <a:latin typeface="Calibri" pitchFamily="34" charset="0"/>
              </a:rPr>
              <a:t>hardly</a:t>
            </a:r>
            <a:r>
              <a:rPr lang="de-DE" sz="1600" dirty="0" smtClean="0">
                <a:solidFill>
                  <a:srgbClr val="2A5682"/>
                </a:solidFill>
                <a:latin typeface="Calibri" pitchFamily="34" charset="0"/>
              </a:rPr>
              <a:t> </a:t>
            </a:r>
            <a:r>
              <a:rPr lang="de-DE" sz="1600" dirty="0" err="1" smtClean="0">
                <a:solidFill>
                  <a:srgbClr val="2A5682"/>
                </a:solidFill>
                <a:latin typeface="Calibri" pitchFamily="34" charset="0"/>
              </a:rPr>
              <a:t>changed</a:t>
            </a:r>
            <a:r>
              <a:rPr lang="de-DE" sz="1600" dirty="0" smtClean="0">
                <a:solidFill>
                  <a:srgbClr val="2A5682"/>
                </a:solidFill>
                <a:latin typeface="Calibri" pitchFamily="34" charset="0"/>
              </a:rPr>
              <a:t> </a:t>
            </a:r>
            <a:r>
              <a:rPr lang="de-DE" sz="1600" dirty="0" err="1" smtClean="0">
                <a:solidFill>
                  <a:srgbClr val="2A5682"/>
                </a:solidFill>
                <a:latin typeface="Calibri" pitchFamily="34" charset="0"/>
              </a:rPr>
              <a:t>since</a:t>
            </a:r>
            <a:r>
              <a:rPr lang="de-DE" sz="1600" dirty="0" smtClean="0">
                <a:solidFill>
                  <a:srgbClr val="2A5682"/>
                </a:solidFill>
                <a:latin typeface="Calibri" pitchFamily="34" charset="0"/>
              </a:rPr>
              <a:t> 20 </a:t>
            </a:r>
            <a:r>
              <a:rPr lang="de-DE" sz="1600" dirty="0" err="1" smtClean="0">
                <a:solidFill>
                  <a:srgbClr val="2A5682"/>
                </a:solidFill>
                <a:latin typeface="Calibri" pitchFamily="34" charset="0"/>
              </a:rPr>
              <a:t>years</a:t>
            </a:r>
            <a:endParaRPr lang="de-DE" sz="1600" dirty="0">
              <a:solidFill>
                <a:srgbClr val="2A5682"/>
              </a:solidFill>
              <a:latin typeface="Calibri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 rot="16200000">
            <a:off x="-957247" y="3268762"/>
            <a:ext cx="275670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Natural Gas </a:t>
            </a:r>
            <a:r>
              <a:rPr lang="de-DE" sz="1400" dirty="0" err="1" smtClean="0"/>
              <a:t>Quantity</a:t>
            </a:r>
            <a:r>
              <a:rPr lang="de-DE" sz="1400" dirty="0" smtClean="0"/>
              <a:t> [PJ]</a:t>
            </a:r>
            <a:endParaRPr lang="de-DE" sz="1400" dirty="0"/>
          </a:p>
        </p:txBody>
      </p:sp>
      <p:sp>
        <p:nvSpPr>
          <p:cNvPr id="14" name="Textfeld 13"/>
          <p:cNvSpPr txBox="1"/>
          <p:nvPr/>
        </p:nvSpPr>
        <p:spPr>
          <a:xfrm rot="5400000">
            <a:off x="7067862" y="3215316"/>
            <a:ext cx="275670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Natural Gas Share of PEC [%]</a:t>
            </a:r>
            <a:endParaRPr lang="de-DE" sz="1400" dirty="0"/>
          </a:p>
        </p:txBody>
      </p:sp>
      <p:sp>
        <p:nvSpPr>
          <p:cNvPr id="7" name="Ellipse 6"/>
          <p:cNvSpPr/>
          <p:nvPr/>
        </p:nvSpPr>
        <p:spPr bwMode="auto">
          <a:xfrm>
            <a:off x="7599363" y="4924425"/>
            <a:ext cx="1195387" cy="685800"/>
          </a:xfrm>
          <a:prstGeom prst="ellipse">
            <a:avLst/>
          </a:prstGeom>
          <a:noFill/>
          <a:ln w="9525" cap="flat" cmpd="sng" algn="ctr">
            <a:solidFill>
              <a:srgbClr val="7E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de-DE">
              <a:ln>
                <a:solidFill>
                  <a:srgbClr val="7E0000"/>
                </a:solidFill>
              </a:ln>
              <a:latin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500132" y="1567984"/>
            <a:ext cx="2974707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i="1" dirty="0" smtClean="0">
                <a:solidFill>
                  <a:srgbClr val="254B71"/>
                </a:solidFill>
              </a:rPr>
              <a:t>Natural Gas Share of PEC</a:t>
            </a:r>
            <a:endParaRPr lang="de-DE" sz="1600" b="1" i="1" dirty="0">
              <a:solidFill>
                <a:srgbClr val="254B7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685387" y="1956118"/>
            <a:ext cx="720000" cy="2616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1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Others</a:t>
            </a:r>
            <a:endParaRPr lang="de-DE" sz="11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294940" y="2432853"/>
            <a:ext cx="1249680" cy="307777"/>
          </a:xfrm>
          <a:prstGeom prst="rect">
            <a:avLst/>
          </a:prstGeom>
          <a:solidFill>
            <a:srgbClr val="D59B0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i="1" dirty="0" err="1" smtClean="0">
                <a:solidFill>
                  <a:schemeClr val="bg1">
                    <a:lumMod val="95000"/>
                  </a:schemeClr>
                </a:solidFill>
              </a:rPr>
              <a:t>Norway</a:t>
            </a:r>
            <a:endParaRPr lang="de-DE" sz="1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845457" y="3534377"/>
            <a:ext cx="1249680" cy="307777"/>
          </a:xfrm>
          <a:prstGeom prst="rect">
            <a:avLst/>
          </a:prstGeom>
          <a:solidFill>
            <a:srgbClr val="D59B0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i="1" dirty="0" err="1" smtClean="0">
                <a:solidFill>
                  <a:schemeClr val="bg1">
                    <a:lumMod val="95000"/>
                  </a:schemeClr>
                </a:solidFill>
              </a:rPr>
              <a:t>Russia</a:t>
            </a:r>
            <a:endParaRPr lang="de-DE" sz="1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139399" y="4460352"/>
            <a:ext cx="1678089" cy="307777"/>
          </a:xfrm>
          <a:prstGeom prst="rect">
            <a:avLst/>
          </a:prstGeom>
          <a:solidFill>
            <a:srgbClr val="D59B0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i="1" dirty="0" smtClean="0">
                <a:solidFill>
                  <a:schemeClr val="bg1">
                    <a:lumMod val="95000"/>
                  </a:schemeClr>
                </a:solidFill>
              </a:rPr>
              <a:t>The Netherlands</a:t>
            </a:r>
            <a:endParaRPr lang="de-DE" sz="1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433345" y="5096959"/>
            <a:ext cx="2106352" cy="307777"/>
          </a:xfrm>
          <a:prstGeom prst="rect">
            <a:avLst/>
          </a:prstGeom>
          <a:solidFill>
            <a:srgbClr val="A1640B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i="1" dirty="0" err="1" smtClean="0">
                <a:solidFill>
                  <a:schemeClr val="bg1">
                    <a:lumMod val="95000"/>
                  </a:schemeClr>
                </a:solidFill>
              </a:rPr>
              <a:t>Domestic</a:t>
            </a:r>
            <a:r>
              <a:rPr lang="de-DE" sz="1400" b="1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1400" b="1" i="1" dirty="0" err="1" smtClean="0">
                <a:solidFill>
                  <a:schemeClr val="bg1">
                    <a:lumMod val="95000"/>
                  </a:schemeClr>
                </a:solidFill>
              </a:rPr>
              <a:t>Production</a:t>
            </a:r>
            <a:endParaRPr lang="de-DE" sz="1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21" name="Gruppieren 20"/>
          <p:cNvGrpSpPr/>
          <p:nvPr/>
        </p:nvGrpSpPr>
        <p:grpSpPr>
          <a:xfrm>
            <a:off x="-14288" y="6209071"/>
            <a:ext cx="3311676" cy="648929"/>
            <a:chOff x="-14288" y="6209071"/>
            <a:chExt cx="3311676" cy="648929"/>
          </a:xfrm>
        </p:grpSpPr>
        <p:sp>
          <p:nvSpPr>
            <p:cNvPr id="22" name="Rechteck 21"/>
            <p:cNvSpPr/>
            <p:nvPr/>
          </p:nvSpPr>
          <p:spPr bwMode="auto">
            <a:xfrm>
              <a:off x="-14288" y="6219755"/>
              <a:ext cx="2673431" cy="6382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3" name="Picture 2" descr="D:\BRUKSELA_FOLDER_SHALE_POL_EN\PP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93" y="6219755"/>
              <a:ext cx="2597150" cy="5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hteck 23"/>
            <p:cNvSpPr/>
            <p:nvPr/>
          </p:nvSpPr>
          <p:spPr bwMode="auto">
            <a:xfrm rot="5400000">
              <a:off x="2689555" y="6178659"/>
              <a:ext cx="577421" cy="63824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5" name="Abgerundete rechteckige Legende 24"/>
          <p:cNvSpPr/>
          <p:nvPr/>
        </p:nvSpPr>
        <p:spPr bwMode="auto">
          <a:xfrm>
            <a:off x="1574102" y="2086633"/>
            <a:ext cx="2241550" cy="838200"/>
          </a:xfrm>
          <a:prstGeom prst="wedgeRoundRectCallout">
            <a:avLst>
              <a:gd name="adj1" fmla="val 99774"/>
              <a:gd name="adj2" fmla="val 23694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marL="72000" lvl="1" indent="0" defTabSz="711200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de-DE" sz="1600" dirty="0" err="1" smtClean="0">
                <a:solidFill>
                  <a:srgbClr val="2A5682"/>
                </a:solidFill>
                <a:latin typeface="Calibri" pitchFamily="34" charset="0"/>
              </a:rPr>
              <a:t>Almost</a:t>
            </a:r>
            <a:r>
              <a:rPr lang="de-DE" sz="1600" dirty="0" smtClean="0">
                <a:solidFill>
                  <a:srgbClr val="2A5682"/>
                </a:solidFill>
                <a:latin typeface="Calibri" pitchFamily="34" charset="0"/>
              </a:rPr>
              <a:t> 50 %  </a:t>
            </a:r>
            <a:r>
              <a:rPr lang="de-DE" sz="1600" dirty="0" err="1" smtClean="0">
                <a:solidFill>
                  <a:srgbClr val="2A5682"/>
                </a:solidFill>
                <a:latin typeface="Calibri" pitchFamily="34" charset="0"/>
              </a:rPr>
              <a:t>for</a:t>
            </a:r>
            <a:r>
              <a:rPr lang="de-DE" sz="1600" dirty="0" smtClean="0">
                <a:solidFill>
                  <a:srgbClr val="2A5682"/>
                </a:solidFill>
                <a:latin typeface="Calibri" pitchFamily="34" charset="0"/>
              </a:rPr>
              <a:t> private </a:t>
            </a:r>
            <a:r>
              <a:rPr lang="de-DE" sz="1600" dirty="0" err="1" smtClean="0">
                <a:solidFill>
                  <a:srgbClr val="2A5682"/>
                </a:solidFill>
                <a:latin typeface="Calibri" pitchFamily="34" charset="0"/>
              </a:rPr>
              <a:t>households</a:t>
            </a:r>
            <a:r>
              <a:rPr lang="de-DE" sz="1600" dirty="0" smtClean="0">
                <a:solidFill>
                  <a:srgbClr val="2A5682"/>
                </a:solidFill>
                <a:latin typeface="Calibri" pitchFamily="34" charset="0"/>
              </a:rPr>
              <a:t>        (</a:t>
            </a:r>
            <a:r>
              <a:rPr lang="de-DE" sz="1600" dirty="0" err="1" smtClean="0">
                <a:solidFill>
                  <a:srgbClr val="2A5682"/>
                </a:solidFill>
                <a:latin typeface="Calibri" pitchFamily="34" charset="0"/>
              </a:rPr>
              <a:t>heating</a:t>
            </a:r>
            <a:r>
              <a:rPr lang="de-DE" sz="1600" dirty="0" smtClean="0">
                <a:solidFill>
                  <a:srgbClr val="2A5682"/>
                </a:solidFill>
                <a:latin typeface="Calibri" pitchFamily="34" charset="0"/>
              </a:rPr>
              <a:t>, warm </a:t>
            </a:r>
            <a:r>
              <a:rPr lang="de-DE" sz="1600" dirty="0" err="1" smtClean="0">
                <a:solidFill>
                  <a:srgbClr val="2A5682"/>
                </a:solidFill>
                <a:latin typeface="Calibri" pitchFamily="34" charset="0"/>
              </a:rPr>
              <a:t>water</a:t>
            </a:r>
            <a:r>
              <a:rPr lang="de-DE" sz="1600" dirty="0" smtClean="0">
                <a:solidFill>
                  <a:srgbClr val="2A5682"/>
                </a:solidFill>
                <a:latin typeface="Calibri" pitchFamily="34" charset="0"/>
              </a:rPr>
              <a:t>) </a:t>
            </a:r>
            <a:endParaRPr lang="de-DE" sz="1600" dirty="0">
              <a:solidFill>
                <a:srgbClr val="2A568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hteck 3"/>
          <p:cNvSpPr>
            <a:spLocks noChangeArrowheads="1"/>
          </p:cNvSpPr>
          <p:nvPr/>
        </p:nvSpPr>
        <p:spPr bwMode="auto">
          <a:xfrm>
            <a:off x="827088" y="1003300"/>
            <a:ext cx="7372350" cy="47783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endParaRPr lang="de-DE" altLang="de-DE"/>
          </a:p>
        </p:txBody>
      </p:sp>
      <p:grpSp>
        <p:nvGrpSpPr>
          <p:cNvPr id="16" name="Gruppieren 15"/>
          <p:cNvGrpSpPr/>
          <p:nvPr/>
        </p:nvGrpSpPr>
        <p:grpSpPr>
          <a:xfrm>
            <a:off x="838200" y="1067118"/>
            <a:ext cx="7346950" cy="4757262"/>
            <a:chOff x="838200" y="1067118"/>
            <a:chExt cx="7346950" cy="4757262"/>
          </a:xfrm>
        </p:grpSpPr>
        <p:pic>
          <p:nvPicPr>
            <p:cNvPr id="4710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5663" y="1067118"/>
              <a:ext cx="7329487" cy="461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hteck 14"/>
            <p:cNvSpPr/>
            <p:nvPr/>
          </p:nvSpPr>
          <p:spPr bwMode="auto">
            <a:xfrm>
              <a:off x="838200" y="4564380"/>
              <a:ext cx="7344000" cy="126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" name="Text Box 146"/>
          <p:cNvSpPr txBox="1">
            <a:spLocks noChangeArrowheads="1"/>
          </p:cNvSpPr>
          <p:nvPr/>
        </p:nvSpPr>
        <p:spPr bwMode="auto">
          <a:xfrm>
            <a:off x="1050925" y="261938"/>
            <a:ext cx="7258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Germany‘s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Imports of </a:t>
            </a:r>
            <a:r>
              <a:rPr lang="de-DE" sz="2000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Energy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Resources (2013</a:t>
            </a:r>
            <a:r>
              <a:rPr lang="de-DE" sz="20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922020" y="1013460"/>
            <a:ext cx="7170420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</a:t>
            </a:r>
            <a:r>
              <a:rPr kumimoji="0" lang="de-DE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Figures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de-DE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for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Germany</a:t>
            </a:r>
            <a:r>
              <a:rPr kumimoji="0" lang="de-D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in </a:t>
            </a:r>
            <a:r>
              <a:rPr kumimoji="0" lang="de-DE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Mio</a:t>
            </a:r>
            <a:r>
              <a:rPr kumimoji="0" lang="de-D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t SKE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3893820" y="1737360"/>
            <a:ext cx="3101340" cy="216000"/>
            <a:chOff x="3893820" y="1737360"/>
            <a:chExt cx="3101340" cy="216000"/>
          </a:xfrm>
        </p:grpSpPr>
        <p:sp>
          <p:nvSpPr>
            <p:cNvPr id="10" name="Rechteck 9"/>
            <p:cNvSpPr/>
            <p:nvPr/>
          </p:nvSpPr>
          <p:spPr bwMode="auto">
            <a:xfrm>
              <a:off x="3893820" y="1737360"/>
              <a:ext cx="3101340" cy="2160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       </a:t>
              </a:r>
              <a:r>
                <a:rPr kumimoji="0" lang="de-DE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Oil</a:t>
              </a: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           Natural Gas</a:t>
              </a:r>
              <a:r>
                <a:rPr kumimoji="0" lang="de-DE" sz="11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   </a:t>
              </a: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      </a:t>
              </a:r>
              <a:r>
                <a:rPr kumimoji="0" lang="de-DE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Hard</a:t>
              </a: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</a:t>
              </a:r>
              <a:r>
                <a:rPr kumimoji="0" lang="de-DE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Coal</a:t>
              </a: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 </a:t>
              </a:r>
            </a:p>
          </p:txBody>
        </p:sp>
        <p:sp>
          <p:nvSpPr>
            <p:cNvPr id="7" name="Rechteck 6"/>
            <p:cNvSpPr/>
            <p:nvPr/>
          </p:nvSpPr>
          <p:spPr bwMode="auto">
            <a:xfrm>
              <a:off x="3977640" y="1793984"/>
              <a:ext cx="180000" cy="144000"/>
            </a:xfrm>
            <a:prstGeom prst="rect">
              <a:avLst/>
            </a:prstGeom>
            <a:solidFill>
              <a:srgbClr val="E4A60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Rechteck 7"/>
            <p:cNvSpPr/>
            <p:nvPr/>
          </p:nvSpPr>
          <p:spPr bwMode="auto">
            <a:xfrm>
              <a:off x="4587240" y="1793984"/>
              <a:ext cx="180000" cy="144000"/>
            </a:xfrm>
            <a:prstGeom prst="rect">
              <a:avLst/>
            </a:prstGeom>
            <a:solidFill>
              <a:srgbClr val="F4CD6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Rechteck 8"/>
            <p:cNvSpPr/>
            <p:nvPr/>
          </p:nvSpPr>
          <p:spPr bwMode="auto">
            <a:xfrm>
              <a:off x="5768340" y="1793984"/>
              <a:ext cx="180000" cy="144000"/>
            </a:xfrm>
            <a:prstGeom prst="rect">
              <a:avLst/>
            </a:prstGeom>
            <a:solidFill>
              <a:srgbClr val="9999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3" name="Textfeld 12"/>
          <p:cNvSpPr txBox="1"/>
          <p:nvPr/>
        </p:nvSpPr>
        <p:spPr>
          <a:xfrm rot="16200000">
            <a:off x="3953071" y="2013451"/>
            <a:ext cx="1352162" cy="6370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200" dirty="0" err="1" smtClean="0"/>
              <a:t>Russia</a:t>
            </a:r>
            <a:endParaRPr lang="de-DE" sz="1200" dirty="0" smtClean="0"/>
          </a:p>
          <a:p>
            <a:pPr algn="r"/>
            <a:endParaRPr lang="de-DE" sz="1200" dirty="0" smtClean="0"/>
          </a:p>
          <a:p>
            <a:pPr algn="r"/>
            <a:endParaRPr lang="de-DE" sz="1200" dirty="0" smtClean="0"/>
          </a:p>
          <a:p>
            <a:pPr algn="r"/>
            <a:endParaRPr lang="de-DE" sz="1200" dirty="0" smtClean="0"/>
          </a:p>
          <a:p>
            <a:pPr algn="r"/>
            <a:r>
              <a:rPr lang="de-DE" sz="1200" dirty="0" err="1" smtClean="0"/>
              <a:t>Norway</a:t>
            </a:r>
            <a:endParaRPr lang="de-DE" sz="1200" dirty="0" smtClean="0"/>
          </a:p>
          <a:p>
            <a:pPr algn="r"/>
            <a:endParaRPr lang="de-DE" sz="1200" dirty="0" smtClean="0"/>
          </a:p>
          <a:p>
            <a:pPr algn="r"/>
            <a:endParaRPr lang="de-DE" sz="1200" dirty="0" smtClean="0"/>
          </a:p>
          <a:p>
            <a:pPr algn="r"/>
            <a:endParaRPr lang="de-DE" sz="1200" dirty="0" smtClean="0"/>
          </a:p>
          <a:p>
            <a:pPr algn="r"/>
            <a:r>
              <a:rPr lang="de-DE" sz="1200" dirty="0" smtClean="0"/>
              <a:t>The Netherlands</a:t>
            </a:r>
          </a:p>
          <a:p>
            <a:pPr algn="r"/>
            <a:endParaRPr lang="de-DE" sz="1200" dirty="0" smtClean="0"/>
          </a:p>
          <a:p>
            <a:pPr algn="r"/>
            <a:endParaRPr lang="de-DE" sz="1200" dirty="0" smtClean="0"/>
          </a:p>
          <a:p>
            <a:pPr algn="r"/>
            <a:endParaRPr lang="de-DE" sz="1200" dirty="0" smtClean="0"/>
          </a:p>
          <a:p>
            <a:pPr algn="r"/>
            <a:r>
              <a:rPr lang="de-DE" sz="1200" dirty="0" smtClean="0"/>
              <a:t>Great </a:t>
            </a:r>
            <a:r>
              <a:rPr lang="de-DE" sz="1200" dirty="0" err="1" smtClean="0"/>
              <a:t>Britain</a:t>
            </a:r>
            <a:endParaRPr lang="de-DE" sz="1200" dirty="0" smtClean="0"/>
          </a:p>
          <a:p>
            <a:pPr algn="r"/>
            <a:endParaRPr lang="de-DE" sz="1200" dirty="0" smtClean="0"/>
          </a:p>
          <a:p>
            <a:pPr algn="r"/>
            <a:endParaRPr lang="de-DE" sz="1200" dirty="0" smtClean="0"/>
          </a:p>
          <a:p>
            <a:pPr algn="r"/>
            <a:endParaRPr lang="de-DE" sz="1200" dirty="0" smtClean="0"/>
          </a:p>
          <a:p>
            <a:pPr algn="r"/>
            <a:r>
              <a:rPr lang="de-DE" sz="1200" dirty="0" smtClean="0"/>
              <a:t>Nigeria</a:t>
            </a:r>
          </a:p>
          <a:p>
            <a:pPr algn="r"/>
            <a:endParaRPr lang="de-DE" sz="1200" dirty="0" smtClean="0"/>
          </a:p>
          <a:p>
            <a:pPr algn="r"/>
            <a:endParaRPr lang="de-DE" sz="1200" dirty="0" smtClean="0"/>
          </a:p>
          <a:p>
            <a:pPr algn="r"/>
            <a:endParaRPr lang="de-DE" sz="1200" dirty="0" smtClean="0"/>
          </a:p>
          <a:p>
            <a:pPr algn="r"/>
            <a:r>
              <a:rPr lang="de-DE" sz="1200" dirty="0" err="1" smtClean="0"/>
              <a:t>Kazachstan</a:t>
            </a:r>
            <a:endParaRPr lang="de-DE" sz="1200" dirty="0" smtClean="0"/>
          </a:p>
          <a:p>
            <a:pPr algn="r"/>
            <a:endParaRPr lang="de-DE" sz="1200" dirty="0" smtClean="0"/>
          </a:p>
          <a:p>
            <a:pPr algn="r"/>
            <a:endParaRPr lang="de-DE" sz="1200" dirty="0" smtClean="0"/>
          </a:p>
          <a:p>
            <a:pPr algn="r"/>
            <a:endParaRPr lang="de-DE" sz="1200" dirty="0" smtClean="0"/>
          </a:p>
          <a:p>
            <a:pPr algn="r"/>
            <a:r>
              <a:rPr lang="de-DE" sz="1200" dirty="0" err="1" smtClean="0"/>
              <a:t>Libya</a:t>
            </a:r>
            <a:endParaRPr lang="de-DE" sz="1200" dirty="0" smtClean="0"/>
          </a:p>
          <a:p>
            <a:pPr algn="r"/>
            <a:endParaRPr lang="de-DE" sz="1200" dirty="0" smtClean="0"/>
          </a:p>
          <a:p>
            <a:pPr algn="r"/>
            <a:endParaRPr lang="de-DE" sz="1200" dirty="0" smtClean="0"/>
          </a:p>
          <a:p>
            <a:pPr algn="r"/>
            <a:endParaRPr lang="de-DE" sz="1200" dirty="0" smtClean="0"/>
          </a:p>
          <a:p>
            <a:pPr algn="r"/>
            <a:r>
              <a:rPr lang="de-DE" sz="1200" dirty="0" smtClean="0"/>
              <a:t>USA</a:t>
            </a:r>
          </a:p>
          <a:p>
            <a:pPr algn="r"/>
            <a:endParaRPr lang="de-DE" sz="1200" dirty="0" smtClean="0"/>
          </a:p>
          <a:p>
            <a:pPr algn="r"/>
            <a:endParaRPr lang="de-DE" sz="1200" dirty="0" smtClean="0"/>
          </a:p>
          <a:p>
            <a:pPr algn="r"/>
            <a:endParaRPr lang="de-DE" sz="1200" dirty="0" smtClean="0"/>
          </a:p>
          <a:p>
            <a:pPr algn="r"/>
            <a:r>
              <a:rPr lang="de-DE" sz="1200" dirty="0" smtClean="0"/>
              <a:t>Columbia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5547360" y="5585460"/>
            <a:ext cx="2613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Quelle: H.-W. Schiffer (ermittelt auf Basis BAFA)</a:t>
            </a:r>
            <a:endParaRPr lang="de-DE" sz="800" dirty="0"/>
          </a:p>
        </p:txBody>
      </p:sp>
      <p:sp>
        <p:nvSpPr>
          <p:cNvPr id="5" name="Textfeld 4"/>
          <p:cNvSpPr txBox="1"/>
          <p:nvPr/>
        </p:nvSpPr>
        <p:spPr>
          <a:xfrm>
            <a:off x="923608" y="5354475"/>
            <a:ext cx="1085850" cy="707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000" dirty="0" err="1" smtClean="0">
                <a:solidFill>
                  <a:schemeClr val="bg1"/>
                </a:solidFill>
              </a:rPr>
              <a:t>as</a:t>
            </a:r>
            <a:r>
              <a:rPr lang="de-DE" sz="1000" dirty="0" smtClean="0">
                <a:solidFill>
                  <a:schemeClr val="bg1"/>
                </a:solidFill>
              </a:rPr>
              <a:t> </a:t>
            </a:r>
            <a:r>
              <a:rPr lang="de-DE" sz="1000" dirty="0" err="1" smtClean="0">
                <a:solidFill>
                  <a:schemeClr val="bg1"/>
                </a:solidFill>
              </a:rPr>
              <a:t>to</a:t>
            </a:r>
            <a:r>
              <a:rPr lang="de-DE" sz="1000" dirty="0" smtClean="0">
                <a:solidFill>
                  <a:schemeClr val="bg1"/>
                </a:solidFill>
              </a:rPr>
              <a:t>:      World </a:t>
            </a:r>
            <a:r>
              <a:rPr lang="de-DE" sz="1000" dirty="0" err="1" smtClean="0">
                <a:solidFill>
                  <a:schemeClr val="bg1"/>
                </a:solidFill>
              </a:rPr>
              <a:t>Energy</a:t>
            </a:r>
            <a:r>
              <a:rPr lang="de-DE" sz="1000" dirty="0" smtClean="0">
                <a:solidFill>
                  <a:schemeClr val="bg1"/>
                </a:solidFill>
              </a:rPr>
              <a:t> Council Germany, e.V</a:t>
            </a:r>
            <a:r>
              <a:rPr lang="de-DE" sz="1000" dirty="0">
                <a:solidFill>
                  <a:schemeClr val="bg1"/>
                </a:solidFill>
              </a:rPr>
              <a:t>., 2014</a:t>
            </a:r>
          </a:p>
        </p:txBody>
      </p:sp>
      <p:grpSp>
        <p:nvGrpSpPr>
          <p:cNvPr id="17" name="Gruppieren 16"/>
          <p:cNvGrpSpPr/>
          <p:nvPr/>
        </p:nvGrpSpPr>
        <p:grpSpPr>
          <a:xfrm>
            <a:off x="-14288" y="6209071"/>
            <a:ext cx="3311676" cy="648929"/>
            <a:chOff x="-14288" y="6209071"/>
            <a:chExt cx="3311676" cy="648929"/>
          </a:xfrm>
        </p:grpSpPr>
        <p:sp>
          <p:nvSpPr>
            <p:cNvPr id="18" name="Rechteck 17"/>
            <p:cNvSpPr/>
            <p:nvPr/>
          </p:nvSpPr>
          <p:spPr bwMode="auto">
            <a:xfrm>
              <a:off x="-14288" y="6219755"/>
              <a:ext cx="2673431" cy="6382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9" name="Picture 2" descr="D:\BRUKSELA_FOLDER_SHALE_POL_EN\PP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93" y="6219755"/>
              <a:ext cx="2597150" cy="5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hteck 19"/>
            <p:cNvSpPr/>
            <p:nvPr/>
          </p:nvSpPr>
          <p:spPr bwMode="auto">
            <a:xfrm rot="5400000">
              <a:off x="2689555" y="6178659"/>
              <a:ext cx="577421" cy="63824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998220" y="5619750"/>
            <a:ext cx="65122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Germany‘s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 Natural Gas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Production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 and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Reserves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 (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as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to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 01.01.2014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)</a:t>
            </a:r>
          </a:p>
        </p:txBody>
      </p:sp>
      <p:sp>
        <p:nvSpPr>
          <p:cNvPr id="6147" name="Textfeld 3"/>
          <p:cNvSpPr txBox="1">
            <a:spLocks noChangeArrowheads="1"/>
          </p:cNvSpPr>
          <p:nvPr/>
        </p:nvSpPr>
        <p:spPr bwMode="auto">
          <a:xfrm>
            <a:off x="792163" y="115888"/>
            <a:ext cx="7712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Development of </a:t>
            </a:r>
            <a:r>
              <a:rPr lang="de-DE" sz="2000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domestic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gas </a:t>
            </a:r>
            <a:r>
              <a:rPr lang="de-DE" sz="2000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production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de-DE" sz="2000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crude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gas) and gas </a:t>
            </a:r>
            <a:r>
              <a:rPr lang="de-DE" sz="2000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reserves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since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1991</a:t>
            </a:r>
            <a:endParaRPr lang="de-DE" sz="2000" dirty="0">
              <a:solidFill>
                <a:schemeClr val="bg1">
                  <a:lumMod val="9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9156" name="Picture 2" descr="C:\Kuempel.H-J\Desktop\LBEG Reservenbericht_2014_01_01-S.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3" y="990600"/>
            <a:ext cx="815498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 bwMode="auto">
          <a:xfrm>
            <a:off x="7423889" y="5064369"/>
            <a:ext cx="1469414" cy="89393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 rot="16200000">
            <a:off x="-666926" y="3204456"/>
            <a:ext cx="30225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FF0000"/>
                </a:solidFill>
              </a:rPr>
              <a:t>Natural Gas </a:t>
            </a:r>
            <a:r>
              <a:rPr lang="de-DE" sz="1400" dirty="0" err="1" smtClean="0">
                <a:solidFill>
                  <a:srgbClr val="FF0000"/>
                </a:solidFill>
              </a:rPr>
              <a:t>Producton</a:t>
            </a:r>
            <a:r>
              <a:rPr lang="de-DE" sz="1400" dirty="0" smtClean="0">
                <a:solidFill>
                  <a:srgbClr val="FF0000"/>
                </a:solidFill>
              </a:rPr>
              <a:t> [Billion m³]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 rot="5400000">
            <a:off x="6556224" y="3204456"/>
            <a:ext cx="29431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860000"/>
                </a:solidFill>
              </a:rPr>
              <a:t>Natural Gas </a:t>
            </a:r>
            <a:r>
              <a:rPr lang="de-DE" sz="1400" dirty="0" err="1" smtClean="0">
                <a:solidFill>
                  <a:srgbClr val="860000"/>
                </a:solidFill>
              </a:rPr>
              <a:t>Reserves</a:t>
            </a:r>
            <a:r>
              <a:rPr lang="de-DE" sz="1400" dirty="0" smtClean="0">
                <a:solidFill>
                  <a:srgbClr val="860000"/>
                </a:solidFill>
              </a:rPr>
              <a:t> [Billion m³]</a:t>
            </a:r>
            <a:endParaRPr lang="de-DE" sz="1400" dirty="0">
              <a:solidFill>
                <a:srgbClr val="86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968240" y="1333500"/>
            <a:ext cx="2385060" cy="43088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Natural gas </a:t>
            </a:r>
            <a:r>
              <a:rPr lang="de-DE" sz="1100" dirty="0" err="1" smtClean="0"/>
              <a:t>production</a:t>
            </a:r>
            <a:r>
              <a:rPr lang="de-DE" sz="1100" dirty="0" smtClean="0"/>
              <a:t> </a:t>
            </a:r>
            <a:r>
              <a:rPr lang="de-DE" sz="1100" dirty="0" err="1" smtClean="0"/>
              <a:t>with</a:t>
            </a:r>
            <a:r>
              <a:rPr lang="de-DE" sz="1100" dirty="0" smtClean="0"/>
              <a:t> </a:t>
            </a:r>
            <a:r>
              <a:rPr lang="de-DE" sz="1100" dirty="0" err="1" smtClean="0"/>
              <a:t>oil</a:t>
            </a:r>
            <a:r>
              <a:rPr lang="de-DE" sz="1100" dirty="0" smtClean="0"/>
              <a:t> gas</a:t>
            </a:r>
          </a:p>
          <a:p>
            <a:r>
              <a:rPr lang="de-DE" sz="1100" dirty="0" smtClean="0"/>
              <a:t>Natural gas </a:t>
            </a:r>
            <a:r>
              <a:rPr lang="de-DE" sz="1100" dirty="0" err="1" smtClean="0"/>
              <a:t>reserves</a:t>
            </a:r>
            <a:endParaRPr lang="de-DE" sz="1100" dirty="0"/>
          </a:p>
        </p:txBody>
      </p:sp>
      <p:sp>
        <p:nvSpPr>
          <p:cNvPr id="9" name="Rechteck 8"/>
          <p:cNvSpPr/>
          <p:nvPr/>
        </p:nvSpPr>
        <p:spPr bwMode="auto">
          <a:xfrm>
            <a:off x="4678680" y="1402080"/>
            <a:ext cx="327660" cy="13716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4686300" y="1607820"/>
            <a:ext cx="327660" cy="72000"/>
          </a:xfrm>
          <a:prstGeom prst="rect">
            <a:avLst/>
          </a:prstGeom>
          <a:solidFill>
            <a:srgbClr val="86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-14288" y="6209071"/>
            <a:ext cx="3311676" cy="648929"/>
            <a:chOff x="-14288" y="6209071"/>
            <a:chExt cx="3311676" cy="648929"/>
          </a:xfrm>
        </p:grpSpPr>
        <p:sp>
          <p:nvSpPr>
            <p:cNvPr id="12" name="Rechteck 11"/>
            <p:cNvSpPr/>
            <p:nvPr/>
          </p:nvSpPr>
          <p:spPr bwMode="auto">
            <a:xfrm>
              <a:off x="-14288" y="6219755"/>
              <a:ext cx="2673431" cy="6382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3" name="Picture 2" descr="D:\BRUKSELA_FOLDER_SHALE_POL_EN\PP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93" y="6219755"/>
              <a:ext cx="2597150" cy="5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hteck 13"/>
            <p:cNvSpPr/>
            <p:nvPr/>
          </p:nvSpPr>
          <p:spPr bwMode="auto">
            <a:xfrm rot="5400000">
              <a:off x="2689555" y="6178659"/>
              <a:ext cx="577421" cy="63824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37893" name="Picture 4" descr="LBEG_06_nur Logo Kop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8100" y="5227638"/>
            <a:ext cx="1065770" cy="54928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feld 1"/>
          <p:cNvSpPr txBox="1">
            <a:spLocks noChangeArrowheads="1"/>
          </p:cNvSpPr>
          <p:nvPr/>
        </p:nvSpPr>
        <p:spPr bwMode="auto">
          <a:xfrm>
            <a:off x="1322427" y="1849804"/>
            <a:ext cx="63419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 eaLnBrk="1" hangingPunct="1">
              <a:buFont typeface="Wingdings" pitchFamily="2" charset="2"/>
              <a:buChar char="v"/>
            </a:pPr>
            <a:r>
              <a:rPr lang="de-DE" altLang="de-DE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Rationale </a:t>
            </a:r>
            <a:r>
              <a:rPr lang="de-DE" altLang="de-DE" sz="2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for</a:t>
            </a:r>
            <a:r>
              <a:rPr lang="de-DE" altLang="de-DE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de-DE" altLang="de-DE" sz="2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Shale</a:t>
            </a:r>
            <a:r>
              <a:rPr lang="de-DE" altLang="de-DE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Gas </a:t>
            </a:r>
            <a:r>
              <a:rPr lang="de-DE" altLang="de-DE" sz="24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I</a:t>
            </a:r>
            <a:r>
              <a:rPr lang="de-DE" altLang="de-DE" sz="2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ssue</a:t>
            </a:r>
            <a:endParaRPr lang="de-DE" altLang="de-DE" sz="24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2" eaLnBrk="1" hangingPunct="1">
              <a:buFont typeface="Wingdings" pitchFamily="2" charset="2"/>
              <a:buChar char="v"/>
            </a:pPr>
            <a:endParaRPr lang="de-DE" altLang="de-DE" sz="2400" b="1" dirty="0">
              <a:solidFill>
                <a:srgbClr val="214365"/>
              </a:solidFill>
            </a:endParaRPr>
          </a:p>
          <a:p>
            <a:pPr lvl="2" eaLnBrk="1" hangingPunct="1">
              <a:buFont typeface="Wingdings" pitchFamily="2" charset="2"/>
              <a:buChar char="v"/>
            </a:pPr>
            <a:r>
              <a:rPr lang="de-DE" altLang="de-DE" sz="2400" b="1" dirty="0" smtClean="0">
                <a:solidFill>
                  <a:srgbClr val="214365"/>
                </a:solidFill>
              </a:rPr>
              <a:t>Assessment </a:t>
            </a:r>
            <a:r>
              <a:rPr lang="de-DE" altLang="de-DE" sz="2400" b="1" dirty="0" err="1" smtClean="0">
                <a:solidFill>
                  <a:srgbClr val="214365"/>
                </a:solidFill>
              </a:rPr>
              <a:t>of</a:t>
            </a:r>
            <a:r>
              <a:rPr lang="de-DE" altLang="de-DE" sz="2400" b="1" dirty="0" smtClean="0">
                <a:solidFill>
                  <a:srgbClr val="214365"/>
                </a:solidFill>
              </a:rPr>
              <a:t> </a:t>
            </a:r>
            <a:r>
              <a:rPr lang="de-DE" altLang="de-DE" sz="2400" b="1" dirty="0" err="1" smtClean="0">
                <a:solidFill>
                  <a:srgbClr val="214365"/>
                </a:solidFill>
              </a:rPr>
              <a:t>Shale</a:t>
            </a:r>
            <a:r>
              <a:rPr lang="de-DE" altLang="de-DE" sz="2400" b="1" dirty="0" smtClean="0">
                <a:solidFill>
                  <a:srgbClr val="214365"/>
                </a:solidFill>
              </a:rPr>
              <a:t> Gas Potential</a:t>
            </a:r>
          </a:p>
          <a:p>
            <a:pPr lvl="2" eaLnBrk="1" hangingPunct="1">
              <a:buFont typeface="Wingdings" pitchFamily="2" charset="2"/>
              <a:buChar char="v"/>
            </a:pPr>
            <a:endParaRPr lang="de-DE" altLang="de-DE" sz="2400" b="1" dirty="0">
              <a:solidFill>
                <a:srgbClr val="214365"/>
              </a:solidFill>
            </a:endParaRPr>
          </a:p>
          <a:p>
            <a:pPr lvl="2" eaLnBrk="1" hangingPunct="1">
              <a:buFont typeface="Wingdings" pitchFamily="2" charset="2"/>
              <a:buChar char="v"/>
            </a:pPr>
            <a:r>
              <a:rPr lang="de-DE" altLang="de-DE" sz="2400" b="1" dirty="0" err="1" smtClean="0">
                <a:solidFill>
                  <a:srgbClr val="214365"/>
                </a:solidFill>
              </a:rPr>
              <a:t>Skepticism</a:t>
            </a:r>
            <a:r>
              <a:rPr lang="de-DE" altLang="de-DE" sz="2400" b="1" dirty="0" smtClean="0">
                <a:solidFill>
                  <a:srgbClr val="214365"/>
                </a:solidFill>
              </a:rPr>
              <a:t> in </a:t>
            </a:r>
            <a:r>
              <a:rPr lang="de-DE" altLang="de-DE" sz="2400" b="1" dirty="0" err="1" smtClean="0">
                <a:solidFill>
                  <a:srgbClr val="214365"/>
                </a:solidFill>
              </a:rPr>
              <a:t>the</a:t>
            </a:r>
            <a:r>
              <a:rPr lang="de-DE" altLang="de-DE" sz="2400" b="1" dirty="0" smtClean="0">
                <a:solidFill>
                  <a:srgbClr val="214365"/>
                </a:solidFill>
              </a:rPr>
              <a:t> Public</a:t>
            </a:r>
            <a:endParaRPr lang="de-DE" altLang="de-DE" sz="2400" b="1" dirty="0">
              <a:solidFill>
                <a:srgbClr val="214365"/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-14288" y="6209071"/>
            <a:ext cx="3311676" cy="648929"/>
            <a:chOff x="-14288" y="6209071"/>
            <a:chExt cx="3311676" cy="648929"/>
          </a:xfrm>
        </p:grpSpPr>
        <p:sp>
          <p:nvSpPr>
            <p:cNvPr id="7" name="Rechteck 6"/>
            <p:cNvSpPr/>
            <p:nvPr/>
          </p:nvSpPr>
          <p:spPr bwMode="auto">
            <a:xfrm>
              <a:off x="-14288" y="6219755"/>
              <a:ext cx="2673431" cy="6382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8" name="Picture 2" descr="D:\BRUKSELA_FOLDER_SHALE_POL_EN\PP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93" y="6219755"/>
              <a:ext cx="2597150" cy="5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hteck 8"/>
            <p:cNvSpPr/>
            <p:nvPr/>
          </p:nvSpPr>
          <p:spPr bwMode="auto">
            <a:xfrm rot="5400000">
              <a:off x="2689555" y="6178659"/>
              <a:ext cx="577421" cy="63824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7048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/>
          <p:cNvSpPr/>
          <p:nvPr/>
        </p:nvSpPr>
        <p:spPr bwMode="auto">
          <a:xfrm>
            <a:off x="941388" y="631825"/>
            <a:ext cx="4451350" cy="2555875"/>
          </a:xfrm>
          <a:prstGeom prst="roundRect">
            <a:avLst>
              <a:gd name="adj" fmla="val 8772"/>
            </a:avLst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de-DE">
              <a:latin typeface="Arial" panose="020B0604020202020204" pitchFamily="34" charset="0"/>
            </a:endParaRPr>
          </a:p>
        </p:txBody>
      </p:sp>
      <p:grpSp>
        <p:nvGrpSpPr>
          <p:cNvPr id="2" name="Gruppieren 9"/>
          <p:cNvGrpSpPr/>
          <p:nvPr/>
        </p:nvGrpSpPr>
        <p:grpSpPr>
          <a:xfrm>
            <a:off x="5938129" y="441787"/>
            <a:ext cx="1962698" cy="2722653"/>
            <a:chOff x="12700" y="571500"/>
            <a:chExt cx="3621090" cy="483743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11" name="Grafik 10"/>
            <p:cNvPicPr/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8420" y="571500"/>
              <a:ext cx="3595370" cy="4837430"/>
            </a:xfrm>
            <a:prstGeom prst="rect">
              <a:avLst/>
            </a:prstGeom>
            <a:noFill/>
            <a:ln w="25400" cap="rnd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</p:pic>
        <p:sp>
          <p:nvSpPr>
            <p:cNvPr id="12" name="Rechteck 11"/>
            <p:cNvSpPr/>
            <p:nvPr/>
          </p:nvSpPr>
          <p:spPr>
            <a:xfrm>
              <a:off x="12700" y="3094215"/>
              <a:ext cx="3581399" cy="2260601"/>
            </a:xfrm>
            <a:prstGeom prst="rect">
              <a:avLst/>
            </a:prstGeom>
            <a:solidFill>
              <a:srgbClr val="951B1E"/>
            </a:solidFill>
          </p:spPr>
          <p:txBody>
            <a:bodyPr anchor="ctr" anchorCtr="1"/>
            <a:lstStyle/>
            <a:p>
              <a:pPr eaLnBrk="1" hangingPunct="1">
                <a:defRPr/>
              </a:pPr>
              <a:r>
                <a:rPr lang="de-DE" sz="1200" dirty="0">
                  <a:solidFill>
                    <a:schemeClr val="bg1"/>
                  </a:solidFill>
                  <a:ea typeface="+mn-ea"/>
                  <a:cs typeface="Arial" charset="0"/>
                </a:rPr>
                <a:t>Abschätzung des Erdgaspotenzials aus</a:t>
              </a:r>
            </a:p>
            <a:p>
              <a:pPr eaLnBrk="1" hangingPunct="1">
                <a:defRPr/>
              </a:pPr>
              <a:r>
                <a:rPr lang="de-DE" sz="1200" dirty="0">
                  <a:solidFill>
                    <a:schemeClr val="bg1"/>
                  </a:solidFill>
                  <a:ea typeface="+mn-ea"/>
                  <a:cs typeface="Arial" charset="0"/>
                </a:rPr>
                <a:t>dichten Tongesteinen (Schiefergas) in</a:t>
              </a:r>
            </a:p>
            <a:p>
              <a:pPr eaLnBrk="1" hangingPunct="1">
                <a:defRPr/>
              </a:pPr>
              <a:r>
                <a:rPr lang="de-DE" sz="1200" dirty="0">
                  <a:solidFill>
                    <a:schemeClr val="bg1"/>
                  </a:solidFill>
                  <a:ea typeface="+mn-ea"/>
                  <a:cs typeface="Arial" charset="0"/>
                </a:rPr>
                <a:t>Deutschland</a:t>
              </a:r>
            </a:p>
          </p:txBody>
        </p:sp>
      </p:grpSp>
      <p:sp>
        <p:nvSpPr>
          <p:cNvPr id="8" name="Textfeld 7"/>
          <p:cNvSpPr txBox="1"/>
          <p:nvPr/>
        </p:nvSpPr>
        <p:spPr>
          <a:xfrm rot="19258039">
            <a:off x="6288088" y="2552700"/>
            <a:ext cx="2232025" cy="4000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kern="0" dirty="0">
                <a:solidFill>
                  <a:srgbClr val="006699"/>
                </a:solidFill>
                <a:latin typeface="Calibri"/>
                <a:ea typeface="MS PGothic"/>
              </a:rPr>
              <a:t>www.bgr.bund.de</a:t>
            </a:r>
          </a:p>
        </p:txBody>
      </p:sp>
      <p:sp>
        <p:nvSpPr>
          <p:cNvPr id="59397" name="Textfeld 9"/>
          <p:cNvSpPr txBox="1">
            <a:spLocks noChangeArrowheads="1"/>
          </p:cNvSpPr>
          <p:nvPr/>
        </p:nvSpPr>
        <p:spPr bwMode="auto">
          <a:xfrm>
            <a:off x="3526324" y="2821841"/>
            <a:ext cx="1718776" cy="27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de-DE" altLang="de-DE" sz="1200" dirty="0">
                <a:solidFill>
                  <a:schemeClr val="bg1"/>
                </a:solidFill>
              </a:rPr>
              <a:t>* </a:t>
            </a:r>
            <a:r>
              <a:rPr lang="de-DE" altLang="de-DE" sz="1200" dirty="0" err="1">
                <a:solidFill>
                  <a:schemeClr val="bg1"/>
                </a:solidFill>
              </a:rPr>
              <a:t>u</a:t>
            </a:r>
            <a:r>
              <a:rPr lang="de-DE" altLang="de-DE" sz="1200" dirty="0" err="1" smtClean="0">
                <a:solidFill>
                  <a:schemeClr val="bg1"/>
                </a:solidFill>
              </a:rPr>
              <a:t>nconventional</a:t>
            </a:r>
            <a:r>
              <a:rPr lang="de-DE" altLang="de-DE" sz="1200" dirty="0" smtClean="0">
                <a:solidFill>
                  <a:schemeClr val="bg1"/>
                </a:solidFill>
              </a:rPr>
              <a:t> HCs</a:t>
            </a:r>
            <a:endParaRPr lang="de-DE" altLang="de-DE" sz="12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 rot="16200000">
            <a:off x="141288" y="1571625"/>
            <a:ext cx="22860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 NIKO*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759352" y="901700"/>
            <a:ext cx="34857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Gas off Clay Rock</a:t>
            </a:r>
            <a:endPara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1" hangingPunct="1">
              <a:defRPr/>
            </a:pPr>
            <a:r>
              <a:rPr 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de-DE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Report June 2012</a:t>
            </a:r>
            <a:endParaRPr lang="de-DE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1" hangingPunct="1">
              <a:defRPr/>
            </a:pPr>
            <a:r>
              <a:rPr 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de-DE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Shale</a:t>
            </a:r>
            <a:r>
              <a:rPr 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Gas Potential in Germany</a:t>
            </a:r>
            <a:endParaRPr lang="de-DE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173164" y="3978275"/>
            <a:ext cx="2021450" cy="1677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de-DE" b="1" dirty="0">
                <a:solidFill>
                  <a:srgbClr val="204162"/>
                </a:solidFill>
                <a:latin typeface="Calibri" pitchFamily="34" charset="0"/>
              </a:rPr>
              <a:t>Screening</a:t>
            </a:r>
          </a:p>
          <a:p>
            <a:pPr marL="216000" indent="-216000" eaLnBrk="1" hangingPunct="1"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rgbClr val="204162"/>
                </a:solidFill>
                <a:latin typeface="Calibri" pitchFamily="34" charset="0"/>
              </a:rPr>
              <a:t>Formations</a:t>
            </a:r>
            <a:endParaRPr lang="de-DE" sz="1600" dirty="0">
              <a:solidFill>
                <a:srgbClr val="204162"/>
              </a:solidFill>
              <a:latin typeface="Calibri" pitchFamily="34" charset="0"/>
            </a:endParaRPr>
          </a:p>
          <a:p>
            <a:pPr marL="216000" indent="-216000" eaLnBrk="1" hangingPunct="1"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rgbClr val="204162"/>
                </a:solidFill>
                <a:latin typeface="Calibri" pitchFamily="34" charset="0"/>
              </a:rPr>
              <a:t>Regions</a:t>
            </a:r>
            <a:endParaRPr lang="de-DE" sz="1600" dirty="0">
              <a:solidFill>
                <a:srgbClr val="204162"/>
              </a:solidFill>
              <a:latin typeface="Calibri" pitchFamily="34" charset="0"/>
            </a:endParaRPr>
          </a:p>
          <a:p>
            <a:pPr marL="216000" indent="-216000" eaLnBrk="1" hangingPunct="1"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rgbClr val="204162"/>
                </a:solidFill>
                <a:latin typeface="Calibri" pitchFamily="34" charset="0"/>
              </a:rPr>
              <a:t>Literature</a:t>
            </a:r>
            <a:endParaRPr lang="de-DE" sz="1600" dirty="0">
              <a:solidFill>
                <a:srgbClr val="204162"/>
              </a:solidFill>
              <a:latin typeface="Calibri" pitchFamily="34" charset="0"/>
            </a:endParaRPr>
          </a:p>
          <a:p>
            <a:pPr marL="216000" indent="-216000" eaLnBrk="1" hangingPunct="1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204162"/>
                </a:solidFill>
                <a:latin typeface="Calibri" pitchFamily="34" charset="0"/>
              </a:rPr>
              <a:t>Former studies (e.g. </a:t>
            </a:r>
            <a:r>
              <a:rPr lang="en-US" sz="1600" dirty="0">
                <a:solidFill>
                  <a:srgbClr val="204162"/>
                </a:solidFill>
                <a:latin typeface="Calibri" pitchFamily="34" charset="0"/>
              </a:rPr>
              <a:t>SPBA-Atlas)</a:t>
            </a:r>
            <a:endParaRPr lang="de-DE" dirty="0">
              <a:solidFill>
                <a:srgbClr val="204162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444875" y="3962400"/>
            <a:ext cx="2362200" cy="1431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de-DE" b="1" dirty="0">
                <a:solidFill>
                  <a:srgbClr val="204162"/>
                </a:solidFill>
                <a:latin typeface="Calibri" pitchFamily="34" charset="0"/>
              </a:rPr>
              <a:t>GIS</a:t>
            </a:r>
          </a:p>
          <a:p>
            <a:pPr marL="216000" indent="-216000" eaLnBrk="1" hangingPunct="1"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rgbClr val="204162"/>
                </a:solidFill>
                <a:latin typeface="Calibri" pitchFamily="34" charset="0"/>
              </a:rPr>
              <a:t>Formation-parameter</a:t>
            </a:r>
            <a:endParaRPr lang="de-DE" sz="1600" dirty="0">
              <a:solidFill>
                <a:srgbClr val="204162"/>
              </a:solidFill>
              <a:latin typeface="Calibri" pitchFamily="34" charset="0"/>
            </a:endParaRPr>
          </a:p>
          <a:p>
            <a:pPr marL="216000" indent="-216000" eaLnBrk="1" hangingPunct="1">
              <a:buFont typeface="Arial" pitchFamily="34" charset="0"/>
              <a:buChar char="•"/>
              <a:defRPr/>
            </a:pPr>
            <a:r>
              <a:rPr lang="de-DE" sz="1600" dirty="0" smtClean="0">
                <a:solidFill>
                  <a:srgbClr val="204162"/>
                </a:solidFill>
                <a:latin typeface="Calibri" pitchFamily="34" charset="0"/>
              </a:rPr>
              <a:t>Facies</a:t>
            </a:r>
            <a:endParaRPr lang="de-DE" sz="1600" dirty="0">
              <a:solidFill>
                <a:srgbClr val="204162"/>
              </a:solidFill>
              <a:latin typeface="Calibri" pitchFamily="34" charset="0"/>
            </a:endParaRPr>
          </a:p>
          <a:p>
            <a:pPr marL="216000" indent="-216000" eaLnBrk="1" hangingPunct="1">
              <a:buFont typeface="Arial" pitchFamily="34" charset="0"/>
              <a:buChar char="•"/>
              <a:defRPr/>
            </a:pPr>
            <a:r>
              <a:rPr lang="de-DE" sz="1600" dirty="0" err="1" smtClean="0">
                <a:solidFill>
                  <a:srgbClr val="204162"/>
                </a:solidFill>
                <a:latin typeface="Calibri" pitchFamily="34" charset="0"/>
              </a:rPr>
              <a:t>Depth</a:t>
            </a:r>
            <a:endParaRPr lang="de-DE" sz="1600" dirty="0">
              <a:solidFill>
                <a:srgbClr val="204162"/>
              </a:solidFill>
              <a:latin typeface="Calibri" pitchFamily="34" charset="0"/>
            </a:endParaRPr>
          </a:p>
          <a:p>
            <a:pPr marL="216000" indent="-216000" eaLnBrk="1" hangingPunct="1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204162"/>
                </a:solidFill>
                <a:latin typeface="Calibri" pitchFamily="34" charset="0"/>
              </a:rPr>
              <a:t>Thickness</a:t>
            </a:r>
            <a:endParaRPr lang="de-DE" dirty="0">
              <a:solidFill>
                <a:srgbClr val="204162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156325" y="3932238"/>
            <a:ext cx="1616075" cy="143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de-DE" b="1" dirty="0" smtClean="0">
                <a:solidFill>
                  <a:srgbClr val="204162"/>
                </a:solidFill>
                <a:latin typeface="Calibri" pitchFamily="34" charset="0"/>
              </a:rPr>
              <a:t>Assessment</a:t>
            </a:r>
            <a:endParaRPr lang="de-DE" b="1" dirty="0">
              <a:solidFill>
                <a:srgbClr val="204162"/>
              </a:solidFill>
              <a:latin typeface="Calibri" pitchFamily="34" charset="0"/>
            </a:endParaRPr>
          </a:p>
          <a:p>
            <a:pPr marL="216000" indent="-216000" eaLnBrk="1" hangingPunct="1">
              <a:buFont typeface="Arial" pitchFamily="34" charset="0"/>
              <a:buChar char="•"/>
              <a:defRPr/>
            </a:pPr>
            <a:r>
              <a:rPr lang="de-DE" sz="1600" dirty="0" err="1" smtClean="0">
                <a:solidFill>
                  <a:srgbClr val="204162"/>
                </a:solidFill>
                <a:latin typeface="Calibri" pitchFamily="34" charset="0"/>
              </a:rPr>
              <a:t>Volumetric</a:t>
            </a:r>
            <a:r>
              <a:rPr lang="de-DE" sz="1600" dirty="0" smtClean="0">
                <a:solidFill>
                  <a:srgbClr val="204162"/>
                </a:solidFill>
                <a:latin typeface="Calibri" pitchFamily="34" charset="0"/>
              </a:rPr>
              <a:t> </a:t>
            </a:r>
            <a:r>
              <a:rPr lang="de-DE" sz="1600" dirty="0">
                <a:solidFill>
                  <a:srgbClr val="204162"/>
                </a:solidFill>
                <a:latin typeface="Calibri" pitchFamily="34" charset="0"/>
              </a:rPr>
              <a:t>(Gas-in-Place)</a:t>
            </a:r>
          </a:p>
          <a:p>
            <a:pPr marL="216000" indent="-216000" eaLnBrk="1" hangingPunct="1">
              <a:buFont typeface="Arial" pitchFamily="34" charset="0"/>
              <a:buChar char="•"/>
              <a:defRPr/>
            </a:pPr>
            <a:r>
              <a:rPr lang="de-DE" sz="1600" dirty="0">
                <a:solidFill>
                  <a:srgbClr val="204162"/>
                </a:solidFill>
                <a:latin typeface="Calibri" pitchFamily="34" charset="0"/>
              </a:rPr>
              <a:t>Monte-Carlo-Simulation</a:t>
            </a:r>
          </a:p>
        </p:txBody>
      </p:sp>
      <p:cxnSp>
        <p:nvCxnSpPr>
          <p:cNvPr id="19" name="Gerade Verbindung 18"/>
          <p:cNvCxnSpPr/>
          <p:nvPr/>
        </p:nvCxnSpPr>
        <p:spPr bwMode="auto">
          <a:xfrm flipV="1">
            <a:off x="1127125" y="4251325"/>
            <a:ext cx="6705600" cy="3175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8" name="Gruppieren 17"/>
          <p:cNvGrpSpPr/>
          <p:nvPr/>
        </p:nvGrpSpPr>
        <p:grpSpPr>
          <a:xfrm>
            <a:off x="-14288" y="6209071"/>
            <a:ext cx="3311676" cy="648929"/>
            <a:chOff x="-14288" y="6209071"/>
            <a:chExt cx="3311676" cy="648929"/>
          </a:xfrm>
        </p:grpSpPr>
        <p:sp>
          <p:nvSpPr>
            <p:cNvPr id="20" name="Rechteck 19"/>
            <p:cNvSpPr/>
            <p:nvPr/>
          </p:nvSpPr>
          <p:spPr bwMode="auto">
            <a:xfrm>
              <a:off x="-14288" y="6219755"/>
              <a:ext cx="2673431" cy="6382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1" name="Picture 2" descr="D:\BRUKSELA_FOLDER_SHALE_POL_EN\PP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93" y="6219755"/>
              <a:ext cx="2597150" cy="5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hteck 21"/>
            <p:cNvSpPr/>
            <p:nvPr/>
          </p:nvSpPr>
          <p:spPr bwMode="auto">
            <a:xfrm rot="5400000">
              <a:off x="2689555" y="6178659"/>
              <a:ext cx="577421" cy="63824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Niko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4_Larissa-Design">
      <a:majorFont>
        <a:latin typeface="Calibri"/>
        <a:ea typeface="MS PGothic"/>
        <a:cs typeface="MS PGothic"/>
      </a:majorFont>
      <a:minorFont>
        <a:latin typeface="Calibri"/>
        <a:ea typeface="MS PGothic"/>
        <a:cs typeface="MS PGothic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8" dist="17961" dir="135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MS PGothic"/>
            <a:cs typeface="MS PGothic"/>
          </a:defRPr>
        </a:defPPr>
      </a:lstStyle>
    </a:spDef>
    <a:lnDef>
      <a:spPr bwMode="auto"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4_Larissa-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iko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4_Larissa-Design">
      <a:majorFont>
        <a:latin typeface="Calibri"/>
        <a:ea typeface="MS PGothic"/>
        <a:cs typeface="MS PGothic"/>
      </a:majorFont>
      <a:minorFont>
        <a:latin typeface="Calibri"/>
        <a:ea typeface="MS PGothic"/>
        <a:cs typeface="MS PGothic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8" dist="17961" dir="135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MS PGothic"/>
            <a:cs typeface="MS PGothic"/>
          </a:defRPr>
        </a:defPPr>
      </a:lstStyle>
    </a:spDef>
    <a:lnDef>
      <a:spPr bwMode="auto"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4_Larissa-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iko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4_Larissa-Design">
      <a:majorFont>
        <a:latin typeface="Calibri"/>
        <a:ea typeface="MS PGothic"/>
        <a:cs typeface="MS PGothic"/>
      </a:majorFont>
      <a:minorFont>
        <a:latin typeface="Calibri"/>
        <a:ea typeface="MS PGothic"/>
        <a:cs typeface="MS PGothic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8" dist="17961" dir="135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MS PGothic"/>
            <a:cs typeface="MS PGothic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8" dist="17961" dir="135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MS PGothic"/>
            <a:cs typeface="MS PGothic"/>
          </a:defRPr>
        </a:defPPr>
      </a:lstStyle>
    </a:lnDef>
  </a:objectDefaults>
  <a:extraClrSchemeLst>
    <a:extraClrScheme>
      <a:clrScheme name="4_Larissa-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Niko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4_Larissa-Design">
      <a:majorFont>
        <a:latin typeface="Calibri"/>
        <a:ea typeface="MS PGothic"/>
        <a:cs typeface="MS PGothic"/>
      </a:majorFont>
      <a:minorFont>
        <a:latin typeface="Calibri"/>
        <a:ea typeface="MS PGothic"/>
        <a:cs typeface="MS PGothic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8" dist="17961" dir="135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MS PGothic"/>
            <a:cs typeface="MS PGothic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8" dist="17961" dir="135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MS PGothic"/>
            <a:cs typeface="MS PGothic"/>
          </a:defRPr>
        </a:defPPr>
      </a:lstStyle>
    </a:lnDef>
  </a:objectDefaults>
  <a:extraClrSchemeLst>
    <a:extraClrScheme>
      <a:clrScheme name="4_Larissa-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2331</Words>
  <Application>Microsoft Office PowerPoint</Application>
  <PresentationFormat>On-screen Show (4:3)</PresentationFormat>
  <Paragraphs>421</Paragraphs>
  <Slides>24</Slides>
  <Notes>20</Notes>
  <HiddenSlides>1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Niko</vt:lpstr>
      <vt:lpstr>1_Niko</vt:lpstr>
      <vt:lpstr>2_Niko</vt:lpstr>
      <vt:lpstr>3_Standarddesign</vt:lpstr>
      <vt:lpstr>3_Niko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BGR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andruleit.h</dc:creator>
  <cp:lastModifiedBy>Rhian</cp:lastModifiedBy>
  <cp:revision>1916</cp:revision>
  <dcterms:created xsi:type="dcterms:W3CDTF">2011-04-04T08:13:30Z</dcterms:created>
  <dcterms:modified xsi:type="dcterms:W3CDTF">2015-09-17T07:17:03Z</dcterms:modified>
</cp:coreProperties>
</file>