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56" r:id="rId2"/>
  </p:sldMasterIdLst>
  <p:notesMasterIdLst>
    <p:notesMasterId r:id="rId34"/>
  </p:notesMasterIdLst>
  <p:handoutMasterIdLst>
    <p:handoutMasterId r:id="rId35"/>
  </p:handoutMasterIdLst>
  <p:sldIdLst>
    <p:sldId id="803" r:id="rId3"/>
    <p:sldId id="804" r:id="rId4"/>
    <p:sldId id="805" r:id="rId5"/>
    <p:sldId id="806" r:id="rId6"/>
    <p:sldId id="807" r:id="rId7"/>
    <p:sldId id="809" r:id="rId8"/>
    <p:sldId id="844" r:id="rId9"/>
    <p:sldId id="810" r:id="rId10"/>
    <p:sldId id="820" r:id="rId11"/>
    <p:sldId id="815" r:id="rId12"/>
    <p:sldId id="811" r:id="rId13"/>
    <p:sldId id="834" r:id="rId14"/>
    <p:sldId id="845" r:id="rId15"/>
    <p:sldId id="847" r:id="rId16"/>
    <p:sldId id="828" r:id="rId17"/>
    <p:sldId id="835" r:id="rId18"/>
    <p:sldId id="829" r:id="rId19"/>
    <p:sldId id="837" r:id="rId20"/>
    <p:sldId id="636" r:id="rId21"/>
    <p:sldId id="831" r:id="rId22"/>
    <p:sldId id="833" r:id="rId23"/>
    <p:sldId id="832" r:id="rId24"/>
    <p:sldId id="592" r:id="rId25"/>
    <p:sldId id="846" r:id="rId26"/>
    <p:sldId id="799" r:id="rId27"/>
    <p:sldId id="800" r:id="rId28"/>
    <p:sldId id="641" r:id="rId29"/>
    <p:sldId id="712" r:id="rId30"/>
    <p:sldId id="714" r:id="rId31"/>
    <p:sldId id="676" r:id="rId32"/>
    <p:sldId id="814" r:id="rId3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6B"/>
    <a:srgbClr val="009900"/>
    <a:srgbClr val="CCFFCC"/>
    <a:srgbClr val="FF9900"/>
    <a:srgbClr val="474747"/>
    <a:srgbClr val="008000"/>
    <a:srgbClr val="00546B"/>
    <a:srgbClr val="F68282"/>
    <a:srgbClr val="006699"/>
    <a:srgbClr val="7FA8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22606" autoAdjust="0"/>
    <p:restoredTop sz="96625" autoAdjust="0"/>
  </p:normalViewPr>
  <p:slideViewPr>
    <p:cSldViewPr>
      <p:cViewPr>
        <p:scale>
          <a:sx n="70" d="100"/>
          <a:sy n="70" d="100"/>
        </p:scale>
        <p:origin x="-105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>
        <p:scale>
          <a:sx n="110" d="100"/>
          <a:sy n="110" d="100"/>
        </p:scale>
        <p:origin x="-708" y="78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72" cy="510438"/>
          </a:xfrm>
          <a:prstGeom prst="rect">
            <a:avLst/>
          </a:prstGeom>
        </p:spPr>
        <p:txBody>
          <a:bodyPr vert="horz" lIns="99004" tIns="49500" rIns="99004" bIns="4950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529" y="1"/>
            <a:ext cx="3077772" cy="510438"/>
          </a:xfrm>
          <a:prstGeom prst="rect">
            <a:avLst/>
          </a:prstGeom>
        </p:spPr>
        <p:txBody>
          <a:bodyPr vert="horz" lIns="99004" tIns="49500" rIns="99004" bIns="4950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BD37A029-15A4-43F6-BD22-1930DCB7E7A7}" type="datetimeFigureOut">
              <a:rPr lang="en-US"/>
              <a:pPr>
                <a:defRPr/>
              </a:pPr>
              <a:t>9/14/2015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0945"/>
            <a:ext cx="3077772" cy="513668"/>
          </a:xfrm>
          <a:prstGeom prst="rect">
            <a:avLst/>
          </a:prstGeom>
        </p:spPr>
        <p:txBody>
          <a:bodyPr vert="horz" lIns="99004" tIns="49500" rIns="99004" bIns="4950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529" y="9720945"/>
            <a:ext cx="3077772" cy="513668"/>
          </a:xfrm>
          <a:prstGeom prst="rect">
            <a:avLst/>
          </a:prstGeom>
        </p:spPr>
        <p:txBody>
          <a:bodyPr vert="horz" lIns="99004" tIns="49500" rIns="99004" bIns="4950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AA8ED4E-831C-4817-BF65-5FA2671EC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83733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72" cy="510438"/>
          </a:xfrm>
          <a:prstGeom prst="rect">
            <a:avLst/>
          </a:prstGeom>
        </p:spPr>
        <p:txBody>
          <a:bodyPr vert="horz" lIns="99004" tIns="49500" rIns="99004" bIns="4950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529" y="1"/>
            <a:ext cx="3077772" cy="510438"/>
          </a:xfrm>
          <a:prstGeom prst="rect">
            <a:avLst/>
          </a:prstGeom>
        </p:spPr>
        <p:txBody>
          <a:bodyPr vert="horz" lIns="99004" tIns="49500" rIns="99004" bIns="4950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C05E003-98CD-4E7F-9755-F8E8B91A306B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65175"/>
            <a:ext cx="5127625" cy="384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4" tIns="49500" rIns="99004" bIns="4950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819" y="4862090"/>
            <a:ext cx="5683666" cy="4603636"/>
          </a:xfrm>
          <a:prstGeom prst="rect">
            <a:avLst/>
          </a:prstGeom>
        </p:spPr>
        <p:txBody>
          <a:bodyPr vert="horz" lIns="99004" tIns="49500" rIns="99004" bIns="4950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945"/>
            <a:ext cx="3077772" cy="513668"/>
          </a:xfrm>
          <a:prstGeom prst="rect">
            <a:avLst/>
          </a:prstGeom>
        </p:spPr>
        <p:txBody>
          <a:bodyPr vert="horz" lIns="99004" tIns="49500" rIns="99004" bIns="4950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529" y="9720945"/>
            <a:ext cx="3077772" cy="513668"/>
          </a:xfrm>
          <a:prstGeom prst="rect">
            <a:avLst/>
          </a:prstGeom>
        </p:spPr>
        <p:txBody>
          <a:bodyPr vert="horz" lIns="99004" tIns="49500" rIns="99004" bIns="4950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1B6E599-FDE8-4DE7-8150-192D16591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2234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6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360" indent="-510360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4" y="4904086"/>
            <a:ext cx="5680143" cy="4603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My talk will cover the following areas: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A brief introduction to  time-series data and how it compares to conventional spot sampling information.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Then into some of the tools we can use with time-series data</a:t>
            </a:r>
          </a:p>
          <a:p>
            <a:pPr marL="510457" indent="-510457">
              <a:buFont typeface="+mj-lt"/>
              <a:buAutoNum type="arabicPeriod"/>
              <a:defRPr/>
            </a:pPr>
            <a:r>
              <a:rPr lang="en-GB" dirty="0" smtClean="0"/>
              <a:t>Environmental correlations</a:t>
            </a:r>
          </a:p>
          <a:p>
            <a:pPr marL="510457" indent="-510457">
              <a:buFont typeface="+mj-lt"/>
              <a:buAutoNum type="arabicPeriod"/>
              <a:defRPr/>
            </a:pPr>
            <a:r>
              <a:rPr lang="en-GB" dirty="0" smtClean="0"/>
              <a:t>Borehole purge and recovery tests</a:t>
            </a:r>
          </a:p>
          <a:p>
            <a:pPr marL="510457" indent="-510457">
              <a:buFont typeface="+mj-lt"/>
              <a:buAutoNum type="arabicPeriod"/>
              <a:defRPr/>
            </a:pPr>
            <a:r>
              <a:rPr lang="en-GB" dirty="0" smtClean="0"/>
              <a:t>Concentration Duration </a:t>
            </a:r>
          </a:p>
          <a:p>
            <a:pPr marL="510457" indent="-510457">
              <a:buFont typeface="+mj-lt"/>
              <a:buAutoNum type="arabicPeriod"/>
              <a:defRPr/>
            </a:pPr>
            <a:r>
              <a:rPr lang="en-GB" dirty="0" smtClean="0"/>
              <a:t>Differential Pressure Drivers</a:t>
            </a:r>
          </a:p>
          <a:p>
            <a:pPr>
              <a:defRPr/>
            </a:pPr>
            <a:r>
              <a:rPr lang="en-GB" dirty="0" smtClean="0"/>
              <a:t>Then I’ll finish with the on-going research and current developments including the monitoring and interpretation of VOC time series data.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0A817-8D5C-4DD8-BD2E-54A9DA042E1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0F152-63A8-4B2D-86A9-5946759A52F4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AD686-ED74-4022-8FE1-C539E9D9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45407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541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41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3088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1849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54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32472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92460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285235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25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55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455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3793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541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41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730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GS_PowerpointTemplate_Final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50800-A9F0-49F9-B200-4FD8D4D3CF24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092-8ECA-41DA-BC8C-B81890B67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308BA-F746-4F1D-89B0-755712A014D2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09243-D050-44BD-8F2C-1E9311817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7234-0255-431B-9669-73F58A5C65EC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81-BFAC-4077-B823-32B6529AA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6121-677B-40A7-BE5E-2CFEFC15C981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6DC50-73EE-4D3C-A87E-98D4A6838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38735-47EC-46C6-9F68-7D9FEBD6A3F7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039F5-15A2-429E-8AFA-F7676F232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7A1B-573B-4565-96E8-114378428439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3DF7-2675-4E86-BF57-378F035DB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33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4" name="Picture 3" descr="GGS_PowerpointTemplate_Final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264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6E1BB-1A5F-4DE9-9A8F-F316C8AC1EF7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4D6CC1-0EC5-4808-BE7A-90A82A2C9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3" name="Picture 3" descr="GGS_PowerpointTemplate_Final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5588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5" r:id="rId2"/>
    <p:sldLayoutId id="2147483850" r:id="rId3"/>
    <p:sldLayoutId id="2147483851" r:id="rId4"/>
    <p:sldLayoutId id="2147483852" r:id="rId5"/>
    <p:sldLayoutId id="2147483853" r:id="rId6"/>
    <p:sldLayoutId id="2147483854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541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Picture 4" descr="slamander logo"/>
          <p:cNvPicPr>
            <a:picLocks noChangeAspect="1" noChangeArrowheads="1"/>
          </p:cNvPicPr>
          <p:nvPr/>
        </p:nvPicPr>
        <p:blipFill>
          <a:blip r:embed="rId14" cstate="print"/>
          <a:srcRect l="14882" t="18317" r="17480" b="8141"/>
          <a:stretch>
            <a:fillRect/>
          </a:stretch>
        </p:blipFill>
        <p:spPr bwMode="auto">
          <a:xfrm>
            <a:off x="7881938" y="152400"/>
            <a:ext cx="1096962" cy="976313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7800" y="6294438"/>
            <a:ext cx="1306513" cy="446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4134" name="Text Box 6"/>
          <p:cNvSpPr txBox="1">
            <a:spLocks noChangeArrowheads="1"/>
          </p:cNvSpPr>
          <p:nvPr/>
        </p:nvSpPr>
        <p:spPr bwMode="auto">
          <a:xfrm>
            <a:off x="-203200" y="274638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>
                <a:solidFill>
                  <a:srgbClr val="99CCFF"/>
                </a:solidFill>
                <a:latin typeface="Times New Roman" pitchFamily="18" charset="0"/>
                <a:cs typeface="+mn-cs"/>
              </a:rPr>
              <a:t>IRP-IGM</a:t>
            </a:r>
          </a:p>
        </p:txBody>
      </p:sp>
      <p:pic>
        <p:nvPicPr>
          <p:cNvPr id="1031" name="Picture 7" descr="UV Logo Colour Squar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12088" y="5902325"/>
            <a:ext cx="115093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G logo"/>
          <p:cNvPicPr>
            <a:picLocks noChangeAspect="1" noChangeArrowheads="1"/>
          </p:cNvPicPr>
          <p:nvPr/>
        </p:nvPicPr>
        <p:blipFill>
          <a:blip r:embed="rId1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119313" y="974725"/>
            <a:ext cx="4906962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3351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467544" y="2132856"/>
            <a:ext cx="82296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 algn="ctr">
              <a:buNone/>
            </a:pPr>
            <a:endParaRPr lang="en-GB" sz="3600" b="1" dirty="0" smtClean="0">
              <a:latin typeface="Calibri" pitchFamily="34" charset="0"/>
            </a:endParaRPr>
          </a:p>
          <a:p>
            <a:pPr marL="0" indent="0" algn="ctr">
              <a:buNone/>
            </a:pPr>
            <a:r>
              <a:rPr lang="en-GB" sz="4000" b="1" dirty="0">
                <a:solidFill>
                  <a:srgbClr val="00566B"/>
                </a:solidFill>
              </a:rPr>
              <a:t>Environmental </a:t>
            </a:r>
            <a:r>
              <a:rPr lang="en-GB" sz="4000" b="1" dirty="0" smtClean="0">
                <a:solidFill>
                  <a:srgbClr val="00566B"/>
                </a:solidFill>
              </a:rPr>
              <a:t>monitoring </a:t>
            </a:r>
            <a:r>
              <a:rPr lang="en-GB" sz="4000" b="1" dirty="0">
                <a:solidFill>
                  <a:srgbClr val="00566B"/>
                </a:solidFill>
              </a:rPr>
              <a:t>of </a:t>
            </a:r>
            <a:r>
              <a:rPr lang="en-GB" sz="4000" b="1" dirty="0" smtClean="0">
                <a:solidFill>
                  <a:srgbClr val="00566B"/>
                </a:solidFill>
              </a:rPr>
              <a:t>shale gas operations </a:t>
            </a:r>
            <a:r>
              <a:rPr lang="en-GB" sz="4000" b="1" dirty="0">
                <a:solidFill>
                  <a:srgbClr val="00566B"/>
                </a:solidFill>
              </a:rPr>
              <a:t>in the </a:t>
            </a:r>
            <a:r>
              <a:rPr lang="en-GB" sz="4000" b="1" dirty="0" smtClean="0">
                <a:solidFill>
                  <a:srgbClr val="00566B"/>
                </a:solidFill>
              </a:rPr>
              <a:t>UK</a:t>
            </a:r>
          </a:p>
          <a:p>
            <a:pPr marL="0" indent="0" algn="ctr">
              <a:buNone/>
            </a:pPr>
            <a:endParaRPr lang="en-GB" sz="3600" b="1" dirty="0" smtClean="0"/>
          </a:p>
          <a:p>
            <a:pPr marL="0" indent="0" algn="ctr">
              <a:buNone/>
            </a:pPr>
            <a:r>
              <a:rPr lang="en-GB" sz="2800" b="1" dirty="0" smtClean="0">
                <a:solidFill>
                  <a:srgbClr val="00566B"/>
                </a:solidFill>
                <a:latin typeface="Calibri" pitchFamily="34" charset="0"/>
              </a:rPr>
              <a:t>Simon Talbot - Managing Director GGS</a:t>
            </a:r>
            <a:endParaRPr lang="en-GB" sz="2800" b="1" dirty="0">
              <a:solidFill>
                <a:srgbClr val="00566B"/>
              </a:solidFill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255"/>
          <a:stretch/>
        </p:blipFill>
        <p:spPr bwMode="auto">
          <a:xfrm>
            <a:off x="-2052736" y="-7505"/>
            <a:ext cx="13164015" cy="165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971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78098"/>
          </a:xfrm>
        </p:spPr>
        <p:txBody>
          <a:bodyPr/>
          <a:lstStyle/>
          <a:p>
            <a:pPr algn="l"/>
            <a:r>
              <a:rPr lang="en-GB" sz="3800" b="1" dirty="0" smtClean="0">
                <a:solidFill>
                  <a:srgbClr val="00566B"/>
                </a:solidFill>
              </a:rPr>
              <a:t>UK environmental protection in practice</a:t>
            </a:r>
            <a:endParaRPr lang="en-GB" sz="3800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Three </a:t>
            </a:r>
            <a:r>
              <a:rPr lang="en-GB" sz="2800" dirty="0" smtClean="0"/>
              <a:t>elements:</a:t>
            </a:r>
            <a:endParaRPr lang="en-GB" sz="28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b="1" dirty="0" smtClean="0"/>
              <a:t> </a:t>
            </a:r>
            <a:r>
              <a:rPr lang="en-GB" sz="2800" b="1" dirty="0" smtClean="0">
                <a:solidFill>
                  <a:srgbClr val="C00000"/>
                </a:solidFill>
              </a:rPr>
              <a:t>Robust</a:t>
            </a:r>
            <a:r>
              <a:rPr lang="en-GB" sz="2800" dirty="0" smtClean="0"/>
              <a:t> regulation (Environment Agency)</a:t>
            </a:r>
            <a:endParaRPr lang="en-GB" sz="28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 Working </a:t>
            </a:r>
            <a:r>
              <a:rPr lang="en-GB" sz="2800" dirty="0"/>
              <a:t>to </a:t>
            </a:r>
            <a:r>
              <a:rPr lang="en-GB" sz="2800" b="1" dirty="0">
                <a:solidFill>
                  <a:srgbClr val="C00000"/>
                </a:solidFill>
              </a:rPr>
              <a:t>best </a:t>
            </a:r>
            <a:r>
              <a:rPr lang="en-GB" sz="2800" b="1" dirty="0" smtClean="0">
                <a:solidFill>
                  <a:srgbClr val="C00000"/>
                </a:solidFill>
              </a:rPr>
              <a:t>practice </a:t>
            </a:r>
            <a:r>
              <a:rPr lang="en-GB" sz="2800" dirty="0" smtClean="0"/>
              <a:t>(Industry guidelines)</a:t>
            </a:r>
            <a:endParaRPr lang="en-GB" sz="28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b="1" dirty="0" smtClean="0"/>
              <a:t> </a:t>
            </a:r>
            <a:r>
              <a:rPr lang="en-GB" sz="2800" b="1" dirty="0" smtClean="0">
                <a:solidFill>
                  <a:srgbClr val="C00000"/>
                </a:solidFill>
              </a:rPr>
              <a:t>Independent</a:t>
            </a:r>
            <a:r>
              <a:rPr lang="en-GB" sz="2800" dirty="0" smtClean="0"/>
              <a:t> monitoring (providing the evidence)</a:t>
            </a:r>
            <a:endParaRPr lang="en-GB" sz="28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GB" sz="2800" dirty="0"/>
          </a:p>
        </p:txBody>
      </p:sp>
    </p:spTree>
    <p:extLst>
      <p:ext uri="{BB962C8B-B14F-4D97-AF65-F5344CB8AC3E}">
        <p14:creationId xmlns="" xmlns:p14="http://schemas.microsoft.com/office/powerpoint/2010/main" val="32129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922114"/>
          </a:xfrm>
        </p:spPr>
        <p:txBody>
          <a:bodyPr/>
          <a:lstStyle/>
          <a:p>
            <a:pPr algn="l"/>
            <a:r>
              <a:rPr lang="en-GB" sz="4000" b="1" dirty="0" smtClean="0">
                <a:solidFill>
                  <a:srgbClr val="00566B"/>
                </a:solidFill>
              </a:rPr>
              <a:t>UK Best practice to Baseline Monitoring</a:t>
            </a:r>
            <a:endParaRPr lang="en-GB" sz="4000" b="1" dirty="0">
              <a:solidFill>
                <a:srgbClr val="00566B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183561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359"/>
          <a:stretch/>
        </p:blipFill>
        <p:spPr bwMode="auto">
          <a:xfrm>
            <a:off x="3923928" y="1052736"/>
            <a:ext cx="4404738" cy="45365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18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317" y="188640"/>
            <a:ext cx="7772400" cy="648071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Baseline Monitoring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26" name="Bent-Up Arrow 25"/>
          <p:cNvSpPr/>
          <p:nvPr/>
        </p:nvSpPr>
        <p:spPr>
          <a:xfrm rot="5400000">
            <a:off x="408422" y="1813446"/>
            <a:ext cx="858391" cy="97725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286429" y="836712"/>
            <a:ext cx="1724855" cy="1011471"/>
          </a:xfrm>
          <a:custGeom>
            <a:avLst/>
            <a:gdLst>
              <a:gd name="connsiteX0" fmla="*/ 0 w 1724855"/>
              <a:gd name="connsiteY0" fmla="*/ 168612 h 1011471"/>
              <a:gd name="connsiteX1" fmla="*/ 168612 w 1724855"/>
              <a:gd name="connsiteY1" fmla="*/ 0 h 1011471"/>
              <a:gd name="connsiteX2" fmla="*/ 1556243 w 1724855"/>
              <a:gd name="connsiteY2" fmla="*/ 0 h 1011471"/>
              <a:gd name="connsiteX3" fmla="*/ 1724855 w 1724855"/>
              <a:gd name="connsiteY3" fmla="*/ 168612 h 1011471"/>
              <a:gd name="connsiteX4" fmla="*/ 1724855 w 1724855"/>
              <a:gd name="connsiteY4" fmla="*/ 842859 h 1011471"/>
              <a:gd name="connsiteX5" fmla="*/ 1556243 w 1724855"/>
              <a:gd name="connsiteY5" fmla="*/ 1011471 h 1011471"/>
              <a:gd name="connsiteX6" fmla="*/ 168612 w 1724855"/>
              <a:gd name="connsiteY6" fmla="*/ 1011471 h 1011471"/>
              <a:gd name="connsiteX7" fmla="*/ 0 w 1724855"/>
              <a:gd name="connsiteY7" fmla="*/ 842859 h 1011471"/>
              <a:gd name="connsiteX8" fmla="*/ 0 w 1724855"/>
              <a:gd name="connsiteY8" fmla="*/ 168612 h 101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4855" h="1011471">
                <a:moveTo>
                  <a:pt x="0" y="168612"/>
                </a:moveTo>
                <a:cubicBezTo>
                  <a:pt x="0" y="75490"/>
                  <a:pt x="75490" y="0"/>
                  <a:pt x="168612" y="0"/>
                </a:cubicBezTo>
                <a:lnTo>
                  <a:pt x="1556243" y="0"/>
                </a:lnTo>
                <a:cubicBezTo>
                  <a:pt x="1649365" y="0"/>
                  <a:pt x="1724855" y="75490"/>
                  <a:pt x="1724855" y="168612"/>
                </a:cubicBezTo>
                <a:lnTo>
                  <a:pt x="1724855" y="842859"/>
                </a:lnTo>
                <a:cubicBezTo>
                  <a:pt x="1724855" y="935981"/>
                  <a:pt x="1649365" y="1011471"/>
                  <a:pt x="1556243" y="1011471"/>
                </a:cubicBezTo>
                <a:lnTo>
                  <a:pt x="168612" y="1011471"/>
                </a:lnTo>
                <a:cubicBezTo>
                  <a:pt x="75490" y="1011471"/>
                  <a:pt x="0" y="935981"/>
                  <a:pt x="0" y="842859"/>
                </a:cubicBezTo>
                <a:lnTo>
                  <a:pt x="0" y="16861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825" tIns="140825" rIns="140825" bIns="14082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kern="1200" dirty="0" smtClean="0"/>
              <a:t>Desk-Study</a:t>
            </a:r>
            <a:endParaRPr lang="en-GB" sz="2400" b="1" kern="1200" dirty="0"/>
          </a:p>
        </p:txBody>
      </p:sp>
      <p:sp>
        <p:nvSpPr>
          <p:cNvPr id="28" name="Rectangle 27"/>
          <p:cNvSpPr/>
          <p:nvPr/>
        </p:nvSpPr>
        <p:spPr>
          <a:xfrm>
            <a:off x="1712028" y="1234767"/>
            <a:ext cx="2560541" cy="81751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Bent-Up Arrow 28"/>
          <p:cNvSpPr/>
          <p:nvPr/>
        </p:nvSpPr>
        <p:spPr>
          <a:xfrm rot="5400000">
            <a:off x="1463076" y="2937524"/>
            <a:ext cx="858391" cy="97724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089513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 29"/>
          <p:cNvSpPr/>
          <p:nvPr/>
        </p:nvSpPr>
        <p:spPr>
          <a:xfrm>
            <a:off x="1326247" y="1929070"/>
            <a:ext cx="1784896" cy="1011471"/>
          </a:xfrm>
          <a:custGeom>
            <a:avLst/>
            <a:gdLst>
              <a:gd name="connsiteX0" fmla="*/ 0 w 1784896"/>
              <a:gd name="connsiteY0" fmla="*/ 168612 h 1011471"/>
              <a:gd name="connsiteX1" fmla="*/ 168612 w 1784896"/>
              <a:gd name="connsiteY1" fmla="*/ 0 h 1011471"/>
              <a:gd name="connsiteX2" fmla="*/ 1616284 w 1784896"/>
              <a:gd name="connsiteY2" fmla="*/ 0 h 1011471"/>
              <a:gd name="connsiteX3" fmla="*/ 1784896 w 1784896"/>
              <a:gd name="connsiteY3" fmla="*/ 168612 h 1011471"/>
              <a:gd name="connsiteX4" fmla="*/ 1784896 w 1784896"/>
              <a:gd name="connsiteY4" fmla="*/ 842859 h 1011471"/>
              <a:gd name="connsiteX5" fmla="*/ 1616284 w 1784896"/>
              <a:gd name="connsiteY5" fmla="*/ 1011471 h 1011471"/>
              <a:gd name="connsiteX6" fmla="*/ 168612 w 1784896"/>
              <a:gd name="connsiteY6" fmla="*/ 1011471 h 1011471"/>
              <a:gd name="connsiteX7" fmla="*/ 0 w 1784896"/>
              <a:gd name="connsiteY7" fmla="*/ 842859 h 1011471"/>
              <a:gd name="connsiteX8" fmla="*/ 0 w 1784896"/>
              <a:gd name="connsiteY8" fmla="*/ 168612 h 101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4896" h="1011471">
                <a:moveTo>
                  <a:pt x="0" y="168612"/>
                </a:moveTo>
                <a:cubicBezTo>
                  <a:pt x="0" y="75490"/>
                  <a:pt x="75490" y="0"/>
                  <a:pt x="168612" y="0"/>
                </a:cubicBezTo>
                <a:lnTo>
                  <a:pt x="1616284" y="0"/>
                </a:lnTo>
                <a:cubicBezTo>
                  <a:pt x="1709406" y="0"/>
                  <a:pt x="1784896" y="75490"/>
                  <a:pt x="1784896" y="168612"/>
                </a:cubicBezTo>
                <a:lnTo>
                  <a:pt x="1784896" y="842859"/>
                </a:lnTo>
                <a:cubicBezTo>
                  <a:pt x="1784896" y="935981"/>
                  <a:pt x="1709406" y="1011471"/>
                  <a:pt x="1616284" y="1011471"/>
                </a:cubicBezTo>
                <a:lnTo>
                  <a:pt x="168612" y="1011471"/>
                </a:lnTo>
                <a:cubicBezTo>
                  <a:pt x="75490" y="1011471"/>
                  <a:pt x="0" y="935981"/>
                  <a:pt x="0" y="842859"/>
                </a:cubicBezTo>
                <a:lnTo>
                  <a:pt x="0" y="16861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825" tIns="140825" rIns="140825" bIns="14082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kern="1200" dirty="0" smtClean="0"/>
              <a:t>Risk Assessment</a:t>
            </a:r>
            <a:endParaRPr lang="en-GB" sz="2400" b="1" kern="1200" dirty="0"/>
          </a:p>
        </p:txBody>
      </p:sp>
      <p:sp>
        <p:nvSpPr>
          <p:cNvPr id="31" name="Rectangle 30"/>
          <p:cNvSpPr/>
          <p:nvPr/>
        </p:nvSpPr>
        <p:spPr>
          <a:xfrm>
            <a:off x="3423630" y="2302075"/>
            <a:ext cx="1050974" cy="81751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>
            <a:off x="2344673" y="2996952"/>
            <a:ext cx="1927896" cy="1011471"/>
          </a:xfrm>
          <a:custGeom>
            <a:avLst/>
            <a:gdLst>
              <a:gd name="connsiteX0" fmla="*/ 0 w 1927896"/>
              <a:gd name="connsiteY0" fmla="*/ 168612 h 1011471"/>
              <a:gd name="connsiteX1" fmla="*/ 168612 w 1927896"/>
              <a:gd name="connsiteY1" fmla="*/ 0 h 1011471"/>
              <a:gd name="connsiteX2" fmla="*/ 1759284 w 1927896"/>
              <a:gd name="connsiteY2" fmla="*/ 0 h 1011471"/>
              <a:gd name="connsiteX3" fmla="*/ 1927896 w 1927896"/>
              <a:gd name="connsiteY3" fmla="*/ 168612 h 1011471"/>
              <a:gd name="connsiteX4" fmla="*/ 1927896 w 1927896"/>
              <a:gd name="connsiteY4" fmla="*/ 842859 h 1011471"/>
              <a:gd name="connsiteX5" fmla="*/ 1759284 w 1927896"/>
              <a:gd name="connsiteY5" fmla="*/ 1011471 h 1011471"/>
              <a:gd name="connsiteX6" fmla="*/ 168612 w 1927896"/>
              <a:gd name="connsiteY6" fmla="*/ 1011471 h 1011471"/>
              <a:gd name="connsiteX7" fmla="*/ 0 w 1927896"/>
              <a:gd name="connsiteY7" fmla="*/ 842859 h 1011471"/>
              <a:gd name="connsiteX8" fmla="*/ 0 w 1927896"/>
              <a:gd name="connsiteY8" fmla="*/ 168612 h 101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7896" h="1011471">
                <a:moveTo>
                  <a:pt x="0" y="168612"/>
                </a:moveTo>
                <a:cubicBezTo>
                  <a:pt x="0" y="75490"/>
                  <a:pt x="75490" y="0"/>
                  <a:pt x="168612" y="0"/>
                </a:cubicBezTo>
                <a:lnTo>
                  <a:pt x="1759284" y="0"/>
                </a:lnTo>
                <a:cubicBezTo>
                  <a:pt x="1852406" y="0"/>
                  <a:pt x="1927896" y="75490"/>
                  <a:pt x="1927896" y="168612"/>
                </a:cubicBezTo>
                <a:lnTo>
                  <a:pt x="1927896" y="842859"/>
                </a:lnTo>
                <a:cubicBezTo>
                  <a:pt x="1927896" y="935981"/>
                  <a:pt x="1852406" y="1011471"/>
                  <a:pt x="1759284" y="1011471"/>
                </a:cubicBezTo>
                <a:lnTo>
                  <a:pt x="168612" y="1011471"/>
                </a:lnTo>
                <a:cubicBezTo>
                  <a:pt x="75490" y="1011471"/>
                  <a:pt x="0" y="935981"/>
                  <a:pt x="0" y="842859"/>
                </a:cubicBezTo>
                <a:lnTo>
                  <a:pt x="0" y="16861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825" tIns="140825" rIns="140825" bIns="14082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kern="1200" dirty="0" smtClean="0"/>
              <a:t>Conceptual Site Model</a:t>
            </a:r>
            <a:endParaRPr lang="en-GB" sz="2400" b="1" kern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3645379" y="4112128"/>
            <a:ext cx="1842190" cy="958892"/>
            <a:chOff x="3739814" y="2879363"/>
            <a:chExt cx="1730710" cy="1211441"/>
          </a:xfrm>
          <a:solidFill>
            <a:schemeClr val="accent6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3739814" y="2879363"/>
              <a:ext cx="1730710" cy="1211441"/>
            </a:xfrm>
            <a:prstGeom prst="roundRect">
              <a:avLst>
                <a:gd name="adj" fmla="val 16670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798962" y="2938511"/>
              <a:ext cx="1554670" cy="1093145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kern="1200" dirty="0" smtClean="0"/>
                <a:t>Monitoring Programme</a:t>
              </a:r>
              <a:endParaRPr lang="en-GB" sz="2400" b="1" kern="1200" dirty="0"/>
            </a:p>
          </p:txBody>
        </p:sp>
      </p:grpSp>
      <p:sp>
        <p:nvSpPr>
          <p:cNvPr id="9" name="Bent-Up Arrow 8"/>
          <p:cNvSpPr/>
          <p:nvPr/>
        </p:nvSpPr>
        <p:spPr>
          <a:xfrm rot="5400000">
            <a:off x="2602648" y="3882904"/>
            <a:ext cx="779298" cy="107325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3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3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ight Brace 2"/>
          <p:cNvSpPr/>
          <p:nvPr/>
        </p:nvSpPr>
        <p:spPr>
          <a:xfrm>
            <a:off x="4566474" y="1069392"/>
            <a:ext cx="647499" cy="293903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273146" y="2080863"/>
            <a:ext cx="1387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A couple of weeks</a:t>
            </a:r>
            <a:endParaRPr lang="en-GB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61192" y="439151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GB" dirty="0" smtClean="0"/>
              <a:t>12 </a:t>
            </a:r>
            <a:r>
              <a:rPr lang="en-GB" dirty="0"/>
              <a:t>months</a:t>
            </a:r>
          </a:p>
        </p:txBody>
      </p:sp>
      <p:cxnSp>
        <p:nvCxnSpPr>
          <p:cNvPr id="15" name="Elbow Connector 14"/>
          <p:cNvCxnSpPr/>
          <p:nvPr/>
        </p:nvCxnSpPr>
        <p:spPr>
          <a:xfrm rot="16200000" flipH="1">
            <a:off x="5387571" y="3164449"/>
            <a:ext cx="2497928" cy="1631574"/>
          </a:xfrm>
          <a:prstGeom prst="bentConnector3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85460" y="1302490"/>
            <a:ext cx="22249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C00000"/>
                </a:solidFill>
              </a:rPr>
              <a:t>Desk-study has to be carried out </a:t>
            </a:r>
            <a:r>
              <a:rPr lang="en-GB" sz="2200" b="1" u="sng" dirty="0" smtClean="0">
                <a:solidFill>
                  <a:srgbClr val="C00000"/>
                </a:solidFill>
              </a:rPr>
              <a:t>at least</a:t>
            </a:r>
            <a:r>
              <a:rPr lang="en-GB" sz="2200" b="1" dirty="0" smtClean="0">
                <a:solidFill>
                  <a:srgbClr val="C00000"/>
                </a:solidFill>
              </a:rPr>
              <a:t> 12 months before site operations start</a:t>
            </a:r>
            <a:endParaRPr lang="en-GB" sz="22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74448" y="5229200"/>
            <a:ext cx="6835234" cy="590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Site Operations Start Date</a:t>
            </a:r>
            <a:endParaRPr lang="en-GB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" y="6078685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02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2" grpId="0" animBg="1"/>
      <p:bldP spid="3" grpId="0" animBg="1"/>
      <p:bldP spid="5" grpId="0"/>
      <p:bldP spid="1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Environmental monitoring of shale gas operations in the UK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Current status of UK unconventional exploration.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UK regulation.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Baseline </a:t>
            </a:r>
            <a:r>
              <a:rPr lang="en-GB" dirty="0"/>
              <a:t>and operational environmental </a:t>
            </a:r>
            <a:r>
              <a:rPr lang="en-GB" dirty="0" smtClean="0"/>
              <a:t>monitoring UK case study.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Conclusions </a:t>
            </a:r>
            <a:r>
              <a:rPr lang="en-GB" dirty="0"/>
              <a:t>relevant </a:t>
            </a:r>
            <a:r>
              <a:rPr lang="en-GB" dirty="0" smtClean="0"/>
              <a:t>to the whole of Europe.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827584" y="3429000"/>
            <a:ext cx="7488832" cy="1080120"/>
          </a:xfrm>
          <a:prstGeom prst="roundRect">
            <a:avLst/>
          </a:prstGeom>
          <a:solidFill>
            <a:srgbClr val="00566B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258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Existing 168 Licences </a:t>
            </a:r>
            <a:endParaRPr lang="en-GB" b="1" dirty="0">
              <a:solidFill>
                <a:srgbClr val="00566B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11" t="6481" r="12505" b="9523"/>
          <a:stretch/>
        </p:blipFill>
        <p:spPr bwMode="auto">
          <a:xfrm>
            <a:off x="179512" y="188640"/>
            <a:ext cx="4366972" cy="580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1628800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Around 200 conventional oil and gas production wells</a:t>
            </a:r>
          </a:p>
          <a:p>
            <a:endParaRPr lang="en-GB" dirty="0"/>
          </a:p>
          <a:p>
            <a:r>
              <a:rPr lang="en-GB" dirty="0" smtClean="0"/>
              <a:t>Focus is moving to the underlying source rocks</a:t>
            </a:r>
          </a:p>
          <a:p>
            <a:endParaRPr lang="en-GB" dirty="0"/>
          </a:p>
          <a:p>
            <a:r>
              <a:rPr lang="en-GB" dirty="0" smtClean="0"/>
              <a:t>GGS has been involved with 6 sites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1403648" y="148478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75656" y="144878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343633" y="15927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317154" y="147276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691680" y="184482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3563888" y="501317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43608" y="47667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Preese</a:t>
            </a:r>
            <a:r>
              <a:rPr lang="en-GB" sz="1600" b="1" dirty="0" smtClean="0"/>
              <a:t> Hall</a:t>
            </a:r>
            <a:endParaRPr lang="en-GB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1648" y="1375497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Westby</a:t>
            </a:r>
            <a:endParaRPr lang="en-GB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91680" y="125424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Singleton</a:t>
            </a:r>
            <a:endParaRPr lang="en-GB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3800" y="1675547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Banks</a:t>
            </a:r>
            <a:endParaRPr lang="en-GB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5096" y="2060848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Barton Moss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04481" y="4365104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Balcombe</a:t>
            </a:r>
            <a:endParaRPr lang="en-GB" sz="1600" b="1" dirty="0"/>
          </a:p>
        </p:txBody>
      </p:sp>
    </p:spTree>
    <p:extLst>
      <p:ext uri="{BB962C8B-B14F-4D97-AF65-F5344CB8AC3E}">
        <p14:creationId xmlns="" xmlns:p14="http://schemas.microsoft.com/office/powerpoint/2010/main" val="353119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919057"/>
          </a:xfrm>
        </p:spPr>
        <p:txBody>
          <a:bodyPr rtlCol="0">
            <a:normAutofit fontScale="90000"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9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b="1" dirty="0" err="1" smtClean="0">
                <a:solidFill>
                  <a:srgbClr val="00566B"/>
                </a:solidFill>
              </a:rPr>
              <a:t>IGas</a:t>
            </a:r>
            <a:r>
              <a:rPr lang="en-US" b="1" dirty="0" smtClean="0">
                <a:solidFill>
                  <a:srgbClr val="00566B"/>
                </a:solidFill>
              </a:rPr>
              <a:t> - Barton Moss Case Study</a:t>
            </a:r>
            <a:r>
              <a:rPr lang="en-US" b="1" dirty="0">
                <a:solidFill>
                  <a:srgbClr val="80C739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80C739"/>
                </a:solidFill>
                <a:latin typeface="Calibri" pitchFamily="34" charset="0"/>
              </a:rPr>
            </a:b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1"/>
            <a:ext cx="3312368" cy="4703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644" y="1628800"/>
            <a:ext cx="4960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</a:rPr>
              <a:t>http://www.igas-engage.co.uk/our-work-in-barton-moss/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21288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453458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6658" y="5445224"/>
            <a:ext cx="3240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Copyright (Reuters)</a:t>
            </a:r>
            <a:endParaRPr lang="en-GB" sz="900" b="1" dirty="0"/>
          </a:p>
        </p:txBody>
      </p:sp>
    </p:spTree>
    <p:extLst>
      <p:ext uri="{BB962C8B-B14F-4D97-AF65-F5344CB8AC3E}">
        <p14:creationId xmlns="" xmlns:p14="http://schemas.microsoft.com/office/powerpoint/2010/main" val="18164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6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3330" y="116632"/>
            <a:ext cx="8229600" cy="922114"/>
          </a:xfrm>
        </p:spPr>
        <p:txBody>
          <a:bodyPr rtlCol="0">
            <a:normAutofit/>
          </a:bodyPr>
          <a:lstStyle/>
          <a:p>
            <a:pPr algn="l"/>
            <a:r>
              <a:rPr lang="en-GB" sz="4000" b="1" dirty="0" smtClean="0">
                <a:solidFill>
                  <a:srgbClr val="00566B"/>
                </a:solidFill>
              </a:rPr>
              <a:t>Baseline Desk-Study</a:t>
            </a:r>
            <a:endParaRPr lang="en-GB" sz="4000" dirty="0">
              <a:solidFill>
                <a:srgbClr val="00566B"/>
              </a:solidFill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277924" y="836712"/>
            <a:ext cx="8686800" cy="936104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2800" dirty="0" smtClean="0"/>
              <a:t>Use published sources of information &amp; walk over: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GB" sz="2800" dirty="0" smtClean="0"/>
          </a:p>
          <a:p>
            <a:pPr marL="857250" lvl="1" indent="-457200" eaLnBrk="1" hangingPunct="1">
              <a:spcBef>
                <a:spcPts val="600"/>
              </a:spcBef>
              <a:spcAft>
                <a:spcPts val="1200"/>
              </a:spcAft>
            </a:pPr>
            <a:endParaRPr lang="en-GB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906589"/>
              </p:ext>
            </p:extLst>
          </p:nvPr>
        </p:nvGraphicFramePr>
        <p:xfrm>
          <a:off x="23246" y="1340768"/>
          <a:ext cx="9504040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7719"/>
                <a:gridCol w="4926321"/>
              </a:tblGrid>
              <a:tr h="3096344">
                <a:tc>
                  <a:txBody>
                    <a:bodyPr/>
                    <a:lstStyle/>
                    <a:p>
                      <a:pPr marL="857250" lvl="1" indent="-457200" eaLnBrk="1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GB" sz="5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857250" lvl="1" indent="-684213" eaLnBrk="1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dirty="0" smtClean="0">
                          <a:solidFill>
                            <a:schemeClr val="bg1"/>
                          </a:solidFill>
                        </a:rPr>
                        <a:t>Drift geology</a:t>
                      </a:r>
                    </a:p>
                    <a:p>
                      <a:pPr marL="857250" lvl="1" indent="-684213" eaLnBrk="1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dirty="0" smtClean="0">
                          <a:solidFill>
                            <a:schemeClr val="bg1"/>
                          </a:solidFill>
                        </a:rPr>
                        <a:t>Solid geology</a:t>
                      </a:r>
                    </a:p>
                    <a:p>
                      <a:pPr marL="857250" lvl="1" indent="-684213" eaLnBrk="1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dirty="0" smtClean="0">
                          <a:solidFill>
                            <a:schemeClr val="bg1"/>
                          </a:solidFill>
                        </a:rPr>
                        <a:t>Coal mining</a:t>
                      </a:r>
                    </a:p>
                    <a:p>
                      <a:pPr marL="857250" lvl="1" indent="-684213" eaLnBrk="1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dirty="0" smtClean="0">
                          <a:solidFill>
                            <a:schemeClr val="bg1"/>
                          </a:solidFill>
                        </a:rPr>
                        <a:t>Hydrogeology</a:t>
                      </a:r>
                    </a:p>
                    <a:p>
                      <a:pPr marL="857250" lvl="1" indent="-684213" eaLnBrk="1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dirty="0" smtClean="0">
                          <a:solidFill>
                            <a:schemeClr val="bg1"/>
                          </a:solidFill>
                        </a:rPr>
                        <a:t>Groundwater abstractions</a:t>
                      </a:r>
                    </a:p>
                    <a:p>
                      <a:pPr marL="857250" lvl="1" indent="-684213" eaLnBrk="1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dirty="0" smtClean="0">
                          <a:solidFill>
                            <a:schemeClr val="bg1"/>
                          </a:solidFill>
                        </a:rPr>
                        <a:t>Site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0" lvl="1" indent="-457200" algn="l" defTabSz="9144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GB" sz="5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57250" marR="0" lvl="1" indent="-684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dirty="0" smtClean="0">
                          <a:solidFill>
                            <a:schemeClr val="bg1"/>
                          </a:solidFill>
                        </a:rPr>
                        <a:t>Surface</a:t>
                      </a:r>
                      <a:r>
                        <a:rPr lang="en-GB" sz="2700" baseline="0" dirty="0" smtClean="0">
                          <a:solidFill>
                            <a:schemeClr val="bg1"/>
                          </a:solidFill>
                        </a:rPr>
                        <a:t> water features</a:t>
                      </a:r>
                    </a:p>
                    <a:p>
                      <a:pPr marL="857250" marR="0" lvl="1" indent="-684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baseline="0" dirty="0" smtClean="0">
                          <a:solidFill>
                            <a:schemeClr val="bg1"/>
                          </a:solidFill>
                        </a:rPr>
                        <a:t>Landfills</a:t>
                      </a:r>
                      <a:endParaRPr lang="en-GB" sz="2700" dirty="0" smtClean="0"/>
                    </a:p>
                    <a:p>
                      <a:pPr marL="857250" lvl="1" indent="-684213" algn="l" defTabSz="9144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Potential sources of methane</a:t>
                      </a:r>
                    </a:p>
                    <a:p>
                      <a:pPr marL="857250" lvl="1" indent="-684213" algn="l" defTabSz="9144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Air quality</a:t>
                      </a:r>
                    </a:p>
                    <a:p>
                      <a:pPr marL="857250" lvl="1" indent="-684213" algn="l" defTabSz="914400" rtl="0" eaLnBrk="1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7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Existing</a:t>
                      </a:r>
                      <a:r>
                        <a:rPr lang="en-GB" sz="27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sources of emissions</a:t>
                      </a:r>
                      <a:endParaRPr lang="en-GB" sz="27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8086" y="4437112"/>
            <a:ext cx="909845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Identify potential </a:t>
            </a:r>
            <a:r>
              <a:rPr lang="en-GB" sz="2000" b="1" dirty="0"/>
              <a:t>‘Pollutant </a:t>
            </a:r>
            <a:r>
              <a:rPr lang="en-GB" sz="2000" b="1" dirty="0" smtClean="0"/>
              <a:t>Linkages’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000" b="1" dirty="0"/>
              <a:t>	</a:t>
            </a:r>
            <a:r>
              <a:rPr lang="en-GB" sz="2000" b="1" dirty="0" smtClean="0"/>
              <a:t>(</a:t>
            </a:r>
            <a:r>
              <a:rPr lang="en-GB" sz="2000" b="1" dirty="0"/>
              <a:t>Source – Pathway – Receptors)</a:t>
            </a:r>
          </a:p>
          <a:p>
            <a:pPr marL="265113" indent="-2651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Assess sensitivities and risks</a:t>
            </a:r>
            <a:endParaRPr lang="en-GB" sz="2000" b="1" dirty="0"/>
          </a:p>
          <a:p>
            <a:pPr marL="265113" indent="-265113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Create </a:t>
            </a:r>
            <a:r>
              <a:rPr lang="en-GB" sz="2000" b="1" dirty="0" smtClean="0"/>
              <a:t>‘Conceptual Site Model’</a:t>
            </a:r>
            <a:endParaRPr lang="en-GB" sz="20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6532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710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63408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566B"/>
                </a:solidFill>
              </a:rPr>
              <a:t>Baseline Desk Study</a:t>
            </a:r>
            <a:endParaRPr lang="en-GB" dirty="0">
              <a:solidFill>
                <a:srgbClr val="00566B"/>
              </a:solidFill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4348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sz="3400" dirty="0" smtClean="0">
                <a:solidFill>
                  <a:schemeClr val="tx2"/>
                </a:solidFill>
              </a:rPr>
              <a:t>I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57174" cy="4964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6144991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55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</a:rPr>
              <a:t>C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4348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sz="3400" dirty="0" smtClean="0">
                <a:solidFill>
                  <a:schemeClr val="tx2"/>
                </a:solidFill>
              </a:rPr>
              <a:t>I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536"/>
          <a:stretch/>
        </p:blipFill>
        <p:spPr bwMode="auto">
          <a:xfrm>
            <a:off x="0" y="503366"/>
            <a:ext cx="9097206" cy="4941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164" y="44624"/>
            <a:ext cx="861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566B"/>
                </a:solidFill>
              </a:rPr>
              <a:t>Conceptual Site Model – Barton Moss</a:t>
            </a:r>
            <a:endParaRPr lang="en-GB" sz="2800" b="1" dirty="0">
              <a:solidFill>
                <a:srgbClr val="0056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5574169"/>
            <a:ext cx="2893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Courtesy </a:t>
            </a:r>
            <a:r>
              <a:rPr lang="en-GB" sz="1600" b="1" dirty="0" err="1" smtClean="0"/>
              <a:t>IGas</a:t>
            </a:r>
            <a:r>
              <a:rPr lang="en-GB" sz="1600" b="1" dirty="0" smtClean="0"/>
              <a:t> </a:t>
            </a:r>
            <a:endParaRPr lang="en-GB" sz="16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4" y="6021288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96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00566B"/>
                </a:solidFill>
              </a:rPr>
              <a:t>Barton Moss - </a:t>
            </a:r>
            <a:r>
              <a:rPr lang="en-GB" b="1" dirty="0">
                <a:solidFill>
                  <a:srgbClr val="00566B"/>
                </a:solidFill>
              </a:rPr>
              <a:t>Baseline Monitoring</a:t>
            </a:r>
            <a:r>
              <a:rPr lang="en-GB" b="1" dirty="0">
                <a:solidFill>
                  <a:srgbClr val="002060"/>
                </a:solidFill>
              </a:rPr>
              <a:t/>
            </a:r>
            <a:br>
              <a:rPr lang="en-GB" b="1" dirty="0">
                <a:solidFill>
                  <a:srgbClr val="002060"/>
                </a:solidFill>
              </a:rPr>
            </a:b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467544" y="548680"/>
            <a:ext cx="915536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397095"/>
                </a:solidFill>
              </a:rPr>
              <a:t>Surface Soil Samples</a:t>
            </a:r>
          </a:p>
          <a:p>
            <a:pPr marL="990600"/>
            <a:r>
              <a:rPr lang="en-GB" sz="1600" dirty="0"/>
              <a:t>Soil samples taken and analysed 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397095"/>
                </a:solidFill>
              </a:rPr>
              <a:t>Surface Methane Emission Survey</a:t>
            </a:r>
          </a:p>
          <a:p>
            <a:pPr marL="990600"/>
            <a:r>
              <a:rPr lang="en-GB" sz="1600" dirty="0"/>
              <a:t>Whole of pad area and surrounding field</a:t>
            </a:r>
          </a:p>
          <a:p>
            <a:pPr marL="0" indent="0">
              <a:buNone/>
            </a:pPr>
            <a:r>
              <a:rPr lang="en-GB" sz="1800" b="1" dirty="0" smtClean="0">
                <a:solidFill>
                  <a:srgbClr val="397095"/>
                </a:solidFill>
              </a:rPr>
              <a:t>Ground-Gas</a:t>
            </a:r>
            <a:endParaRPr lang="en-GB" sz="1800" dirty="0">
              <a:solidFill>
                <a:srgbClr val="397095"/>
              </a:solidFill>
            </a:endParaRPr>
          </a:p>
          <a:p>
            <a:pPr marL="990600"/>
            <a:r>
              <a:rPr lang="en-GB" sz="1600" dirty="0" smtClean="0"/>
              <a:t>Continuous Monitoring</a:t>
            </a:r>
            <a:endParaRPr lang="en-GB" sz="1600" dirty="0"/>
          </a:p>
          <a:p>
            <a:pPr marL="990600"/>
            <a:r>
              <a:rPr lang="en-GB" sz="1600" dirty="0" smtClean="0"/>
              <a:t>Sampling and laboratory analysis - Composition</a:t>
            </a:r>
            <a:r>
              <a:rPr lang="en-GB" sz="1600" dirty="0"/>
              <a:t>, </a:t>
            </a:r>
            <a:r>
              <a:rPr lang="en-GB" sz="1600" dirty="0" err="1" smtClean="0"/>
              <a:t>Isotopics</a:t>
            </a:r>
            <a:r>
              <a:rPr lang="en-GB" sz="1600" dirty="0" smtClean="0"/>
              <a:t> &amp; VOCs</a:t>
            </a:r>
            <a:endParaRPr lang="en-GB" sz="1600" dirty="0"/>
          </a:p>
          <a:p>
            <a:pPr marL="0" indent="0">
              <a:buNone/>
            </a:pPr>
            <a:r>
              <a:rPr lang="en-GB" sz="1800" b="1" dirty="0" smtClean="0">
                <a:solidFill>
                  <a:srgbClr val="397095"/>
                </a:solidFill>
              </a:rPr>
              <a:t>Groundwater</a:t>
            </a:r>
            <a:endParaRPr lang="en-GB" sz="1800" b="1" dirty="0">
              <a:solidFill>
                <a:srgbClr val="397095"/>
              </a:solidFill>
            </a:endParaRPr>
          </a:p>
          <a:p>
            <a:pPr marL="990600"/>
            <a:r>
              <a:rPr lang="en-GB" sz="1600" dirty="0"/>
              <a:t>Continuous Water Quality Monitoring </a:t>
            </a:r>
          </a:p>
          <a:p>
            <a:pPr marL="990600"/>
            <a:r>
              <a:rPr lang="en-GB" sz="1600" dirty="0" smtClean="0"/>
              <a:t>Sampling </a:t>
            </a:r>
            <a:r>
              <a:rPr lang="en-GB" sz="1600" dirty="0"/>
              <a:t>and laboratory </a:t>
            </a:r>
            <a:r>
              <a:rPr lang="en-GB" sz="1600" dirty="0" smtClean="0"/>
              <a:t>analysis,  </a:t>
            </a:r>
            <a:r>
              <a:rPr lang="en-GB" sz="1600" dirty="0"/>
              <a:t>Dissolved </a:t>
            </a:r>
            <a:r>
              <a:rPr lang="en-GB" sz="1600" dirty="0" smtClean="0"/>
              <a:t>Gases</a:t>
            </a:r>
            <a:endParaRPr lang="en-GB" sz="1600" dirty="0"/>
          </a:p>
          <a:p>
            <a:pPr marL="990600"/>
            <a:r>
              <a:rPr lang="en-GB" sz="1600" dirty="0"/>
              <a:t>Standard </a:t>
            </a:r>
            <a:r>
              <a:rPr lang="en-GB" sz="1600" dirty="0" smtClean="0"/>
              <a:t>suite determinants</a:t>
            </a:r>
            <a:endParaRPr lang="en-GB" sz="1600" dirty="0"/>
          </a:p>
          <a:p>
            <a:pPr marL="0" indent="0">
              <a:buNone/>
            </a:pPr>
            <a:r>
              <a:rPr lang="en-GB" sz="1800" b="1" dirty="0">
                <a:solidFill>
                  <a:srgbClr val="397095"/>
                </a:solidFill>
              </a:rPr>
              <a:t>Surface Water</a:t>
            </a:r>
          </a:p>
          <a:p>
            <a:pPr marL="990600"/>
            <a:r>
              <a:rPr lang="en-GB" sz="1600" dirty="0"/>
              <a:t>Standard suite </a:t>
            </a:r>
            <a:r>
              <a:rPr lang="en-GB" sz="1600" dirty="0" smtClean="0"/>
              <a:t>determinants</a:t>
            </a:r>
          </a:p>
          <a:p>
            <a:pPr marL="0" indent="0">
              <a:buNone/>
            </a:pPr>
            <a:r>
              <a:rPr lang="en-GB" sz="1800" b="1" dirty="0" smtClean="0">
                <a:solidFill>
                  <a:srgbClr val="397095"/>
                </a:solidFill>
              </a:rPr>
              <a:t>Air </a:t>
            </a:r>
            <a:r>
              <a:rPr lang="en-GB" sz="1800" b="1" dirty="0">
                <a:solidFill>
                  <a:srgbClr val="397095"/>
                </a:solidFill>
              </a:rPr>
              <a:t>Quality – On-Site</a:t>
            </a:r>
          </a:p>
          <a:p>
            <a:pPr marL="990600"/>
            <a:r>
              <a:rPr lang="en-GB" sz="1600" dirty="0"/>
              <a:t>Diffusion </a:t>
            </a:r>
            <a:r>
              <a:rPr lang="en-GB" sz="1600" dirty="0" smtClean="0"/>
              <a:t>Tubes – Long-term time averaged sampling and analysis</a:t>
            </a:r>
          </a:p>
          <a:p>
            <a:pPr marL="990600"/>
            <a:r>
              <a:rPr lang="en-GB" sz="1600" dirty="0" smtClean="0"/>
              <a:t>Active Tubes – short time averaged sampling and analysis</a:t>
            </a:r>
          </a:p>
          <a:p>
            <a:pPr marL="990600"/>
            <a:r>
              <a:rPr lang="en-GB" sz="1600" dirty="0" smtClean="0"/>
              <a:t>Dust Monitoring – long term time averaged sampling and analysis</a:t>
            </a:r>
            <a:endParaRPr lang="en-GB" sz="1600" dirty="0"/>
          </a:p>
          <a:p>
            <a:pPr marL="990600"/>
            <a:r>
              <a:rPr lang="en-GB" sz="1600" dirty="0" smtClean="0"/>
              <a:t>Continuous Particulate Matter</a:t>
            </a:r>
            <a:endParaRPr lang="en-GB" sz="1600" dirty="0"/>
          </a:p>
          <a:p>
            <a:pPr marL="0" indent="0">
              <a:buNone/>
            </a:pPr>
            <a:r>
              <a:rPr lang="en-GB" sz="1800" b="1" dirty="0">
                <a:solidFill>
                  <a:srgbClr val="397095"/>
                </a:solidFill>
              </a:rPr>
              <a:t>Air Quality – Off-Site, Nearest Residential Receptors</a:t>
            </a:r>
          </a:p>
          <a:p>
            <a:pPr marL="990600"/>
            <a:r>
              <a:rPr lang="en-GB" sz="1600" dirty="0"/>
              <a:t>Diffusion Tubes – Long-term time averaged sampling and </a:t>
            </a:r>
            <a:r>
              <a:rPr lang="en-GB" sz="1600" dirty="0" smtClean="0"/>
              <a:t>analysis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44991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7498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24" y="1912665"/>
            <a:ext cx="8229600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800" b="1" dirty="0" smtClean="0"/>
              <a:t>Acknowledgements and thanks to:</a:t>
            </a:r>
            <a:endParaRPr lang="en-GB" sz="2800" dirty="0" smtClean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 smtClean="0"/>
              <a:t>The Polish Geological Institute, and the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 smtClean="0"/>
              <a:t>Polish Ministry of Environment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400" b="1" dirty="0" smtClean="0"/>
              <a:t>And for the finance and support from: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 smtClean="0"/>
              <a:t>National Fund for Environmental Protection &amp; Water Management, and the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 smtClean="0"/>
              <a:t>The Geological Surveys of Europe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71" y="2636912"/>
            <a:ext cx="709070" cy="74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5425" y="3511387"/>
            <a:ext cx="1933377" cy="66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71" y="5081379"/>
            <a:ext cx="1906686" cy="61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71" y="5737076"/>
            <a:ext cx="1322835" cy="70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255"/>
          <a:stretch/>
        </p:blipFill>
        <p:spPr bwMode="auto">
          <a:xfrm>
            <a:off x="-2052736" y="-7505"/>
            <a:ext cx="13164015" cy="165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97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994" y="-257935"/>
            <a:ext cx="8229600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566B"/>
                </a:solidFill>
              </a:rPr>
              <a:t>S</a:t>
            </a:r>
            <a:r>
              <a:rPr lang="en-US" b="1" dirty="0" smtClean="0">
                <a:solidFill>
                  <a:srgbClr val="00566B"/>
                </a:solidFill>
              </a:rPr>
              <a:t>ampling location plan</a:t>
            </a:r>
            <a:endParaRPr lang="en-GB" dirty="0">
              <a:solidFill>
                <a:srgbClr val="00566B"/>
              </a:solidFill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4348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sz="3400" dirty="0" smtClean="0">
                <a:solidFill>
                  <a:schemeClr val="tx2"/>
                </a:solidFill>
              </a:rPr>
              <a:t>I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200800" cy="526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13094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38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994" y="0"/>
            <a:ext cx="8229600" cy="79208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00566B"/>
                </a:solidFill>
              </a:rPr>
              <a:t>Baseline groundwater sampling</a:t>
            </a:r>
            <a:endParaRPr lang="en-GB" b="1" dirty="0">
              <a:solidFill>
                <a:srgbClr val="00566B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7" t="337"/>
          <a:stretch/>
        </p:blipFill>
        <p:spPr bwMode="auto">
          <a:xfrm>
            <a:off x="611560" y="764705"/>
            <a:ext cx="6288332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3726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203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88388" cy="764704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566B"/>
                </a:solidFill>
              </a:rPr>
              <a:t>Continuous monitoring</a:t>
            </a:r>
            <a:endParaRPr lang="en-GB" dirty="0">
              <a:solidFill>
                <a:srgbClr val="00566B"/>
              </a:solidFill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4348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sz="3400" dirty="0" smtClean="0">
                <a:solidFill>
                  <a:schemeClr val="tx2"/>
                </a:solidFill>
              </a:rPr>
              <a:t>I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8780"/>
            <a:ext cx="3528392" cy="47050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9" y="1088780"/>
            <a:ext cx="4104238" cy="3077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1288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6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566B"/>
                </a:solidFill>
                <a:latin typeface="+mn-lt"/>
              </a:rPr>
              <a:t>Continuous monitoring data</a:t>
            </a:r>
            <a:endParaRPr lang="en-GB" sz="3600" dirty="0">
              <a:solidFill>
                <a:srgbClr val="00566B"/>
              </a:solidFill>
              <a:latin typeface="+mn-lt"/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4348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sz="3400" dirty="0" smtClean="0">
                <a:solidFill>
                  <a:schemeClr val="tx2"/>
                </a:solidFill>
              </a:rPr>
              <a:t>I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8104" y="836712"/>
            <a:ext cx="33843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546B"/>
                </a:solidFill>
                <a:latin typeface="+mn-lt"/>
              </a:rPr>
              <a:t>Atmospheric pressure &amp; temperature</a:t>
            </a:r>
          </a:p>
          <a:p>
            <a:endParaRPr lang="en-GB" sz="2400" dirty="0">
              <a:solidFill>
                <a:srgbClr val="00546B"/>
              </a:solidFill>
              <a:latin typeface="+mn-lt"/>
            </a:endParaRPr>
          </a:p>
          <a:p>
            <a:endParaRPr lang="en-GB" sz="2400" dirty="0">
              <a:solidFill>
                <a:srgbClr val="00546B"/>
              </a:solidFill>
              <a:latin typeface="+mn-lt"/>
            </a:endParaRPr>
          </a:p>
          <a:p>
            <a:r>
              <a:rPr lang="en-GB" sz="2400" dirty="0" smtClean="0">
                <a:solidFill>
                  <a:srgbClr val="00546B"/>
                </a:solidFill>
                <a:latin typeface="+mn-lt"/>
              </a:rPr>
              <a:t>Bulk gases</a:t>
            </a:r>
          </a:p>
          <a:p>
            <a:endParaRPr lang="en-GB" sz="2400" dirty="0">
              <a:solidFill>
                <a:srgbClr val="00546B"/>
              </a:solidFill>
              <a:latin typeface="+mn-lt"/>
            </a:endParaRPr>
          </a:p>
          <a:p>
            <a:endParaRPr lang="en-GB" sz="2400" dirty="0">
              <a:solidFill>
                <a:srgbClr val="00546B"/>
              </a:solidFill>
              <a:latin typeface="+mn-lt"/>
            </a:endParaRPr>
          </a:p>
          <a:p>
            <a:endParaRPr lang="en-GB" sz="2400" dirty="0" smtClean="0">
              <a:solidFill>
                <a:srgbClr val="00546B"/>
              </a:solidFill>
              <a:latin typeface="+mn-lt"/>
            </a:endParaRPr>
          </a:p>
          <a:p>
            <a:r>
              <a:rPr lang="en-GB" sz="2400" dirty="0" smtClean="0">
                <a:solidFill>
                  <a:srgbClr val="00546B"/>
                </a:solidFill>
                <a:latin typeface="+mn-lt"/>
              </a:rPr>
              <a:t>Trace gases</a:t>
            </a:r>
          </a:p>
          <a:p>
            <a:endParaRPr lang="en-GB" sz="2400" dirty="0">
              <a:solidFill>
                <a:srgbClr val="00546B"/>
              </a:solidFill>
              <a:latin typeface="+mn-lt"/>
            </a:endParaRPr>
          </a:p>
          <a:p>
            <a:r>
              <a:rPr lang="en-GB" sz="2400" dirty="0" smtClean="0">
                <a:solidFill>
                  <a:srgbClr val="00546B"/>
                </a:solidFill>
                <a:latin typeface="+mn-lt"/>
              </a:rPr>
              <a:t>Water temperature and electrical conductivity</a:t>
            </a:r>
          </a:p>
          <a:p>
            <a:endParaRPr lang="en-GB" sz="2400" dirty="0">
              <a:solidFill>
                <a:srgbClr val="00546B"/>
              </a:solidFill>
              <a:latin typeface="+mn-lt"/>
            </a:endParaRPr>
          </a:p>
          <a:p>
            <a:endParaRPr lang="en-GB" sz="2400" dirty="0">
              <a:solidFill>
                <a:srgbClr val="00546B"/>
              </a:solidFill>
              <a:latin typeface="+mn-lt"/>
            </a:endParaRPr>
          </a:p>
          <a:p>
            <a:r>
              <a:rPr lang="en-GB" sz="2400" dirty="0" smtClean="0">
                <a:solidFill>
                  <a:srgbClr val="00546B"/>
                </a:solidFill>
                <a:latin typeface="+mn-lt"/>
              </a:rPr>
              <a:t>Water level</a:t>
            </a:r>
            <a:endParaRPr lang="en-GB" sz="2400" dirty="0">
              <a:solidFill>
                <a:srgbClr val="00546B"/>
              </a:solidFill>
              <a:latin typeface="+mn-lt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744766" cy="6051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67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Environmental monitoring of shale gas operations in the UK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Current status of UK unconventional exploration.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UK regulation.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Baseline </a:t>
            </a:r>
            <a:r>
              <a:rPr lang="en-GB" dirty="0"/>
              <a:t>and operational environmental </a:t>
            </a:r>
            <a:r>
              <a:rPr lang="en-GB" dirty="0" smtClean="0"/>
              <a:t>monitoring UK case study.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Conclusions </a:t>
            </a:r>
            <a:r>
              <a:rPr lang="en-GB" dirty="0"/>
              <a:t>relevant </a:t>
            </a:r>
            <a:r>
              <a:rPr lang="en-GB" dirty="0" smtClean="0"/>
              <a:t>to the whole of Europe.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827584" y="4581128"/>
            <a:ext cx="7488832" cy="1080120"/>
          </a:xfrm>
          <a:prstGeom prst="roundRect">
            <a:avLst/>
          </a:prstGeom>
          <a:solidFill>
            <a:srgbClr val="00566B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258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88"/>
          <a:stretch/>
        </p:blipFill>
        <p:spPr bwMode="auto">
          <a:xfrm>
            <a:off x="395536" y="1244008"/>
            <a:ext cx="7053251" cy="4705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08700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370"/>
          </a:xfrm>
        </p:spPr>
        <p:txBody>
          <a:bodyPr/>
          <a:lstStyle/>
          <a:p>
            <a:pPr algn="l"/>
            <a:r>
              <a:rPr lang="en-GB" sz="4000" b="1" dirty="0" smtClean="0">
                <a:solidFill>
                  <a:srgbClr val="00566B"/>
                </a:solidFill>
              </a:rPr>
              <a:t>Sensational media reporting</a:t>
            </a:r>
            <a:endParaRPr lang="en-GB" sz="4000" b="1" dirty="0">
              <a:solidFill>
                <a:srgbClr val="00566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94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566B"/>
                </a:solidFill>
              </a:rPr>
              <a:t>Fear in local communities</a:t>
            </a:r>
            <a:endParaRPr lang="en-GB" sz="4000" dirty="0">
              <a:solidFill>
                <a:srgbClr val="00566B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35"/>
          <a:stretch/>
        </p:blipFill>
        <p:spPr bwMode="auto">
          <a:xfrm>
            <a:off x="611560" y="832180"/>
            <a:ext cx="6840760" cy="5171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22138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03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362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2979" y="260648"/>
            <a:ext cx="8229600" cy="562074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566B"/>
                </a:solidFill>
              </a:rPr>
              <a:t>Public engagement challenge</a:t>
            </a:r>
            <a:endParaRPr lang="en-GB" sz="4000" dirty="0">
              <a:solidFill>
                <a:srgbClr val="00566B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51920" y="967238"/>
            <a:ext cx="5184576" cy="3181842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en-GB" sz="2800" b="1" dirty="0" smtClean="0"/>
              <a:t>There are genuine local concerns:</a:t>
            </a:r>
          </a:p>
          <a:p>
            <a:pPr eaLnBrk="1" hangingPunct="1">
              <a:spcBef>
                <a:spcPts val="600"/>
              </a:spcBef>
            </a:pPr>
            <a:r>
              <a:rPr lang="en-GB" sz="2800" dirty="0" smtClean="0"/>
              <a:t>Contamination of aquifers</a:t>
            </a:r>
          </a:p>
          <a:p>
            <a:pPr eaLnBrk="1" hangingPunct="1">
              <a:spcBef>
                <a:spcPts val="600"/>
              </a:spcBef>
            </a:pPr>
            <a:r>
              <a:rPr lang="en-GB" sz="2800" dirty="0" smtClean="0"/>
              <a:t>Surface spills </a:t>
            </a:r>
          </a:p>
          <a:p>
            <a:pPr eaLnBrk="1" hangingPunct="1">
              <a:spcBef>
                <a:spcPts val="600"/>
              </a:spcBef>
            </a:pPr>
            <a:r>
              <a:rPr lang="en-GB" sz="2800" dirty="0" smtClean="0"/>
              <a:t>Noise </a:t>
            </a:r>
          </a:p>
          <a:p>
            <a:pPr eaLnBrk="1" hangingPunct="1">
              <a:spcBef>
                <a:spcPts val="600"/>
              </a:spcBef>
            </a:pPr>
            <a:r>
              <a:rPr lang="en-GB" sz="2800" dirty="0" smtClean="0"/>
              <a:t>Traffic</a:t>
            </a:r>
          </a:p>
          <a:p>
            <a:pPr eaLnBrk="1" hangingPunct="1">
              <a:spcBef>
                <a:spcPts val="600"/>
              </a:spcBef>
            </a:pPr>
            <a:r>
              <a:rPr lang="en-GB" sz="2800" dirty="0" smtClean="0"/>
              <a:t>Air pollution</a:t>
            </a:r>
          </a:p>
          <a:p>
            <a:pPr eaLnBrk="1" hangingPunct="1">
              <a:spcBef>
                <a:spcPts val="600"/>
              </a:spcBef>
            </a:pPr>
            <a:endParaRPr lang="en-GB" sz="28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 smtClean="0">
                <a:solidFill>
                  <a:srgbClr val="C00000"/>
                </a:solidFill>
              </a:rPr>
              <a:t>We need to communicate better!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 smtClean="0">
                <a:solidFill>
                  <a:srgbClr val="C00000"/>
                </a:solidFill>
              </a:rPr>
              <a:t>So what are the key messages?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GB" sz="2800" b="1" dirty="0" smtClean="0"/>
          </a:p>
        </p:txBody>
      </p:sp>
      <p:pic>
        <p:nvPicPr>
          <p:cNvPr id="1026" name="Picture 2" descr="JPCT 220612  Public exhibition on Celtique's plans to drill for gas south of Billingshurst. Geoff Davies from Celtique right, talking to Lorraine Dale and Martin Dale. Photo by Derek Mart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99"/>
          <a:stretch/>
        </p:blipFill>
        <p:spPr bwMode="auto">
          <a:xfrm>
            <a:off x="305198" y="911229"/>
            <a:ext cx="3289364" cy="24457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553" y="3364351"/>
            <a:ext cx="4842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Courtesy : Derek Martin, West Sussex Gazette</a:t>
            </a:r>
            <a:endParaRPr lang="en-GB" sz="11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3" y="3641351"/>
            <a:ext cx="3330009" cy="230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6" y="6124104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128" y="5947889"/>
            <a:ext cx="3076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sz="1100" dirty="0"/>
              <a:t>Courtesy: Shropshire Star</a:t>
            </a:r>
          </a:p>
        </p:txBody>
      </p:sp>
    </p:spTree>
    <p:extLst>
      <p:ext uri="{BB962C8B-B14F-4D97-AF65-F5344CB8AC3E}">
        <p14:creationId xmlns="" xmlns:p14="http://schemas.microsoft.com/office/powerpoint/2010/main" val="36421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111403" y="5109203"/>
            <a:ext cx="4236385" cy="432048"/>
          </a:xfrm>
        </p:spPr>
        <p:txBody>
          <a:bodyPr>
            <a:noAutofit/>
          </a:bodyPr>
          <a:lstStyle/>
          <a:p>
            <a:pPr algn="l"/>
            <a:r>
              <a:rPr lang="en-GB" sz="1600" b="1" dirty="0" smtClean="0"/>
              <a:t>UK </a:t>
            </a:r>
            <a:r>
              <a:rPr lang="en-GB" sz="1600" b="1" dirty="0"/>
              <a:t>Energy Flow Chart </a:t>
            </a:r>
            <a:r>
              <a:rPr lang="en-GB" sz="1600" b="1" dirty="0" smtClean="0"/>
              <a:t>2012 - Source DECC</a:t>
            </a:r>
            <a:endParaRPr lang="en-GB" sz="16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" y="764704"/>
            <a:ext cx="6563711" cy="432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909" y="11663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566B"/>
                </a:solidFill>
              </a:rPr>
              <a:t>We need a lot of energy 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12" y="764704"/>
            <a:ext cx="2915816" cy="351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00673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8224" y="409019"/>
            <a:ext cx="255577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Climate change is happening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We need to move to low carbon solutions</a:t>
            </a:r>
          </a:p>
          <a:p>
            <a:endParaRPr lang="en-GB" sz="2000" b="1" dirty="0"/>
          </a:p>
          <a:p>
            <a:r>
              <a:rPr lang="en-GB" sz="2000" b="1" dirty="0" smtClean="0"/>
              <a:t>Renewables and new technologies need to be developed</a:t>
            </a:r>
          </a:p>
          <a:p>
            <a:endParaRPr lang="en-GB" sz="2000" b="1" dirty="0"/>
          </a:p>
          <a:p>
            <a:r>
              <a:rPr lang="en-GB" sz="2000" b="1" dirty="0" smtClean="0"/>
              <a:t>Unconventional hydrocarbons are a necessary interim fuel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907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91880" y="93128"/>
            <a:ext cx="8373616" cy="966974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There are local impacts</a:t>
            </a:r>
            <a:endParaRPr lang="en-GB" b="1" dirty="0">
              <a:solidFill>
                <a:srgbClr val="00566B"/>
              </a:solidFill>
            </a:endParaRPr>
          </a:p>
        </p:txBody>
      </p:sp>
      <p:pic>
        <p:nvPicPr>
          <p:cNvPr id="1026" name="Picture 2" descr="http://i.telegraph.co.uk/multimedia/archive/02282/cow_228239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4" y="126605"/>
            <a:ext cx="3066682" cy="1914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66"/>
          <a:stretch/>
        </p:blipFill>
        <p:spPr bwMode="auto">
          <a:xfrm>
            <a:off x="209174" y="2204864"/>
            <a:ext cx="3066683" cy="1908292"/>
          </a:xfrm>
          <a:prstGeom prst="rect">
            <a:avLst/>
          </a:prstGeom>
          <a:noFill/>
          <a:ln w="9525">
            <a:solidFill>
              <a:srgbClr val="3D0A6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theconstructionindex.co.uk/assets/news_articles/2012/08/1346132893_bathgate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4" y="4293096"/>
            <a:ext cx="3066683" cy="20508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851920" y="1196752"/>
            <a:ext cx="4906888" cy="4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800" b="1" dirty="0" smtClean="0"/>
              <a:t>Traffic</a:t>
            </a:r>
          </a:p>
          <a:p>
            <a:pPr>
              <a:spcBef>
                <a:spcPts val="600"/>
              </a:spcBef>
            </a:pPr>
            <a:r>
              <a:rPr lang="en-GB" sz="2800" b="1" dirty="0" smtClean="0"/>
              <a:t>Noise</a:t>
            </a:r>
          </a:p>
          <a:p>
            <a:pPr>
              <a:spcBef>
                <a:spcPts val="600"/>
              </a:spcBef>
            </a:pPr>
            <a:r>
              <a:rPr lang="en-GB" sz="2800" b="1" dirty="0" smtClean="0"/>
              <a:t>Visual intrusion</a:t>
            </a:r>
          </a:p>
          <a:p>
            <a:pPr>
              <a:spcBef>
                <a:spcPts val="600"/>
              </a:spcBef>
            </a:pPr>
            <a:endParaRPr lang="en-GB" sz="2800" b="1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800" b="1" dirty="0" smtClean="0"/>
              <a:t>But these impacts are similar to other established activities and they will be effectively regulated.</a:t>
            </a:r>
          </a:p>
        </p:txBody>
      </p:sp>
    </p:spTree>
    <p:extLst>
      <p:ext uri="{BB962C8B-B14F-4D97-AF65-F5344CB8AC3E}">
        <p14:creationId xmlns="" xmlns:p14="http://schemas.microsoft.com/office/powerpoint/2010/main" val="39346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Environmental monitoring of shale gas operations in the UK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Current status of UK unconventional exploration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UK regulation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Baseline </a:t>
            </a:r>
            <a:r>
              <a:rPr lang="en-GB" dirty="0"/>
              <a:t>and operational environmental </a:t>
            </a:r>
            <a:r>
              <a:rPr lang="en-GB" dirty="0" smtClean="0"/>
              <a:t>monitoring UK case study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Conclusions </a:t>
            </a:r>
            <a:r>
              <a:rPr lang="en-GB" dirty="0"/>
              <a:t>relevant </a:t>
            </a:r>
            <a:r>
              <a:rPr lang="en-GB" dirty="0" smtClean="0"/>
              <a:t>to the whole of Europe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827584" y="1700808"/>
            <a:ext cx="7488832" cy="1080120"/>
          </a:xfrm>
          <a:prstGeom prst="roundRect">
            <a:avLst/>
          </a:prstGeom>
          <a:solidFill>
            <a:srgbClr val="00566B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777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GS_PowerpointTemplate_Fi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32040" y="260648"/>
            <a:ext cx="4213548" cy="922114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rgbClr val="00566B"/>
                </a:solidFill>
              </a:rPr>
              <a:t>Shale gas operations</a:t>
            </a:r>
            <a:br>
              <a:rPr lang="en-GB" sz="3200" b="1" dirty="0" smtClean="0">
                <a:solidFill>
                  <a:srgbClr val="00566B"/>
                </a:solidFill>
              </a:rPr>
            </a:br>
            <a:r>
              <a:rPr lang="en-GB" sz="3200" b="1" dirty="0" smtClean="0">
                <a:solidFill>
                  <a:srgbClr val="00566B"/>
                </a:solidFill>
              </a:rPr>
              <a:t>can be done safely</a:t>
            </a:r>
            <a:endParaRPr lang="en-GB" sz="3200" b="1" dirty="0">
              <a:solidFill>
                <a:srgbClr val="00566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15417"/>
            <a:ext cx="4888192" cy="691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43403"/>
            <a:ext cx="3030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1741458"/>
            <a:ext cx="33123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 smtClean="0"/>
              <a:t>They will </a:t>
            </a:r>
            <a:r>
              <a:rPr lang="en-GB" sz="2400" b="1" u="sng" dirty="0" smtClean="0">
                <a:solidFill>
                  <a:srgbClr val="C00000"/>
                </a:solidFill>
              </a:rPr>
              <a:t>not</a:t>
            </a:r>
            <a:r>
              <a:rPr lang="en-GB" sz="2400" b="1" dirty="0" smtClean="0"/>
              <a:t> cause widespread: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/>
              <a:t>Earthquakes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/>
              <a:t>Water pollution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/>
              <a:t>Subsidence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/>
              <a:t>Accelerated climate change </a:t>
            </a:r>
            <a:endParaRPr lang="en-GB" sz="2400" b="1" dirty="0"/>
          </a:p>
        </p:txBody>
      </p:sp>
    </p:spTree>
    <p:extLst>
      <p:ext uri="{BB962C8B-B14F-4D97-AF65-F5344CB8AC3E}">
        <p14:creationId xmlns="" xmlns:p14="http://schemas.microsoft.com/office/powerpoint/2010/main" val="26179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Unconventional Hydrocarbons are an essential element of Europe's energy future 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7544" y="4293096"/>
            <a:ext cx="8229600" cy="2049091"/>
          </a:xfrm>
        </p:spPr>
        <p:txBody>
          <a:bodyPr/>
          <a:lstStyle/>
          <a:p>
            <a:pPr marL="0" indent="0" algn="ctr">
              <a:buNone/>
            </a:pPr>
            <a:r>
              <a:rPr lang="en-GB" sz="4400" b="1" dirty="0" smtClean="0"/>
              <a:t>Thank you </a:t>
            </a:r>
            <a:endParaRPr lang="en-GB" sz="4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9876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696" y="270892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“I want to see unconventional </a:t>
            </a:r>
            <a:r>
              <a:rPr lang="en-GB" dirty="0" smtClean="0"/>
              <a:t>gas </a:t>
            </a:r>
            <a:r>
              <a:rPr lang="en-GB" dirty="0"/>
              <a:t>properly exploited in our </a:t>
            </a:r>
            <a:r>
              <a:rPr lang="en-GB" dirty="0" smtClean="0"/>
              <a:t>country. We </a:t>
            </a:r>
            <a:r>
              <a:rPr lang="en-GB" dirty="0"/>
              <a:t>want to have greater energy security, we want to keep prices down, we also want to tackle climate change</a:t>
            </a:r>
            <a:r>
              <a:rPr lang="en-GB" dirty="0" smtClean="0"/>
              <a:t>.”  </a:t>
            </a:r>
            <a:r>
              <a:rPr lang="en-GB" b="1" dirty="0" smtClean="0"/>
              <a:t>PM, David Cameron - 26 January 2015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35662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008112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rgbClr val="00566B"/>
                </a:solidFill>
              </a:rPr>
              <a:t>Current status of UK unconventional hydrocarbon </a:t>
            </a:r>
            <a:r>
              <a:rPr lang="en-GB" sz="4000" b="1" dirty="0" smtClean="0">
                <a:solidFill>
                  <a:srgbClr val="00566B"/>
                </a:solidFill>
              </a:rPr>
              <a:t>exploration</a:t>
            </a:r>
            <a:endParaRPr lang="en-GB" sz="4800" b="1" dirty="0">
              <a:solidFill>
                <a:srgbClr val="00566B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72921" cy="9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3321" y="1340767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“I want to see unconventional </a:t>
            </a:r>
            <a:r>
              <a:rPr lang="en-GB" sz="1600" dirty="0" smtClean="0"/>
              <a:t>gas </a:t>
            </a:r>
            <a:r>
              <a:rPr lang="en-GB" sz="1600" dirty="0"/>
              <a:t>properly exploited in our </a:t>
            </a:r>
            <a:r>
              <a:rPr lang="en-GB" sz="1600" dirty="0" smtClean="0"/>
              <a:t>country. We </a:t>
            </a:r>
            <a:r>
              <a:rPr lang="en-GB" sz="1600" dirty="0"/>
              <a:t>want to have greater energy security, we want to keep prices down, we also want to tackle climate change</a:t>
            </a:r>
            <a:r>
              <a:rPr lang="en-GB" sz="1600" dirty="0" smtClean="0"/>
              <a:t>.”  </a:t>
            </a:r>
            <a:r>
              <a:rPr lang="en-GB" sz="1600" b="1" dirty="0" smtClean="0"/>
              <a:t>PM, David Cameron - 26 January 2015</a:t>
            </a:r>
            <a:endParaRPr lang="en-GB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93" r="34532"/>
          <a:stretch/>
        </p:blipFill>
        <p:spPr bwMode="auto">
          <a:xfrm>
            <a:off x="528936" y="2417986"/>
            <a:ext cx="783537" cy="88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3321" y="2566279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“We should get on with the safe, environmentally protected exploration of our shale gas </a:t>
            </a:r>
            <a:r>
              <a:rPr lang="en-GB" sz="1600" dirty="0" smtClean="0"/>
              <a:t>resources.” </a:t>
            </a:r>
            <a:r>
              <a:rPr lang="en-GB" sz="1600" b="1" dirty="0" smtClean="0"/>
              <a:t>Chancellor, George Osborn – 17 June 2015</a:t>
            </a:r>
            <a:endParaRPr lang="en-GB" sz="1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05" t="3965" r="55341" b="48977"/>
          <a:stretch/>
        </p:blipFill>
        <p:spPr bwMode="auto">
          <a:xfrm>
            <a:off x="528936" y="3492780"/>
            <a:ext cx="783537" cy="10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3321" y="3715028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“This </a:t>
            </a:r>
            <a:r>
              <a:rPr lang="en-GB" sz="1600" dirty="0"/>
              <a:t>Government is clear that we have a national need to explore shale </a:t>
            </a:r>
            <a:r>
              <a:rPr lang="en-GB" sz="1600" dirty="0" smtClean="0"/>
              <a:t>gas.” </a:t>
            </a:r>
            <a:r>
              <a:rPr lang="en-GB" sz="1600" b="1" dirty="0" smtClean="0"/>
              <a:t>Secretary of State for Energy, Amber Rudd – 10 August 2015</a:t>
            </a:r>
            <a:endParaRPr lang="en-GB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03" r="36827" b="23154"/>
          <a:stretch/>
        </p:blipFill>
        <p:spPr bwMode="auto">
          <a:xfrm>
            <a:off x="528936" y="4683669"/>
            <a:ext cx="78353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3321" y="4591941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"We are going to be using gas for a long </a:t>
            </a:r>
            <a:r>
              <a:rPr lang="en-GB" sz="1600" dirty="0" smtClean="0"/>
              <a:t>time. The </a:t>
            </a:r>
            <a:r>
              <a:rPr lang="en-GB" sz="1600" dirty="0"/>
              <a:t>important thing is to minimize the carbon emissions from gas. That means if we can get our own fracked </a:t>
            </a:r>
            <a:r>
              <a:rPr lang="en-GB" sz="1600" dirty="0" smtClean="0"/>
              <a:t>gas, its better to use that than imported gas.” </a:t>
            </a:r>
            <a:r>
              <a:rPr lang="en-GB" sz="1600" b="1" dirty="0" smtClean="0"/>
              <a:t>Labour Shadow Energy Minister, Bryony Worthington – 10 September 2015</a:t>
            </a:r>
            <a:endParaRPr lang="en-GB" sz="1600" b="1" dirty="0"/>
          </a:p>
        </p:txBody>
      </p:sp>
    </p:spTree>
    <p:extLst>
      <p:ext uri="{BB962C8B-B14F-4D97-AF65-F5344CB8AC3E}">
        <p14:creationId xmlns="" xmlns:p14="http://schemas.microsoft.com/office/powerpoint/2010/main" val="302006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008112"/>
          </a:xfrm>
        </p:spPr>
        <p:txBody>
          <a:bodyPr/>
          <a:lstStyle/>
          <a:p>
            <a:pPr algn="l"/>
            <a:r>
              <a:rPr lang="en-GB" sz="4000" b="1" dirty="0">
                <a:solidFill>
                  <a:srgbClr val="00566B"/>
                </a:solidFill>
              </a:rPr>
              <a:t>Current status of UK unconventional hydrocarbon </a:t>
            </a:r>
            <a:r>
              <a:rPr lang="en-GB" sz="4000" b="1" dirty="0" smtClean="0">
                <a:solidFill>
                  <a:srgbClr val="00566B"/>
                </a:solidFill>
              </a:rPr>
              <a:t>exploration</a:t>
            </a:r>
            <a:endParaRPr lang="en-GB" sz="4800" b="1" dirty="0">
              <a:solidFill>
                <a:srgbClr val="00566B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3" y="1196752"/>
            <a:ext cx="4487528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5"/>
            <a:ext cx="429704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0072" y="1412776"/>
            <a:ext cx="3672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Current</a:t>
            </a:r>
          </a:p>
          <a:p>
            <a:r>
              <a:rPr lang="en-GB" dirty="0" smtClean="0"/>
              <a:t>168 Existing onshore petroleum licences 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b="1" dirty="0" smtClean="0"/>
              <a:t>14</a:t>
            </a:r>
            <a:r>
              <a:rPr lang="en-GB" b="1" baseline="30000" dirty="0" smtClean="0"/>
              <a:t>th</a:t>
            </a:r>
            <a:r>
              <a:rPr lang="en-GB" b="1" dirty="0" smtClean="0"/>
              <a:t> Licencing Round (2014)</a:t>
            </a:r>
          </a:p>
          <a:p>
            <a:r>
              <a:rPr lang="en-GB" dirty="0" smtClean="0"/>
              <a:t>95 Applications for 295 blocks</a:t>
            </a:r>
            <a:endParaRPr lang="en-GB" b="1" dirty="0"/>
          </a:p>
          <a:p>
            <a:endParaRPr lang="en-GB" b="1" dirty="0" smtClean="0"/>
          </a:p>
          <a:p>
            <a:endParaRPr lang="en-GB" dirty="0" smtClean="0"/>
          </a:p>
          <a:p>
            <a:r>
              <a:rPr lang="en-GB" b="1" dirty="0" smtClean="0"/>
              <a:t>August 2015</a:t>
            </a:r>
            <a:endParaRPr lang="en-GB" b="1" dirty="0"/>
          </a:p>
          <a:p>
            <a:r>
              <a:rPr lang="en-GB" dirty="0" smtClean="0"/>
              <a:t>27 New blocks to be offered</a:t>
            </a:r>
          </a:p>
          <a:p>
            <a:r>
              <a:rPr lang="en-GB" dirty="0" smtClean="0"/>
              <a:t>132 blocks subject to further assessment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8244408" y="4293096"/>
            <a:ext cx="360040" cy="144016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696236" y="4797152"/>
            <a:ext cx="360040" cy="144016"/>
          </a:xfrm>
          <a:prstGeom prst="rect">
            <a:avLst/>
          </a:prstGeom>
          <a:solidFill>
            <a:srgbClr val="0099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454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14</a:t>
            </a:r>
            <a:r>
              <a:rPr lang="en-GB" b="1" baseline="30000" dirty="0" smtClean="0">
                <a:solidFill>
                  <a:srgbClr val="00566B"/>
                </a:solidFill>
              </a:rPr>
              <a:t>th</a:t>
            </a:r>
            <a:r>
              <a:rPr lang="en-GB" b="1" dirty="0" smtClean="0">
                <a:solidFill>
                  <a:srgbClr val="00566B"/>
                </a:solidFill>
              </a:rPr>
              <a:t> Licencing Round</a:t>
            </a:r>
            <a:endParaRPr lang="en-GB" b="1" dirty="0">
              <a:solidFill>
                <a:srgbClr val="00566B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820784" cy="46085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16" y="4293096"/>
            <a:ext cx="4248472" cy="14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3016" y="1484784"/>
            <a:ext cx="4319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Appropriate </a:t>
            </a:r>
            <a:r>
              <a:rPr lang="en-GB" sz="2400" dirty="0"/>
              <a:t>Assessment being carried out </a:t>
            </a:r>
            <a:r>
              <a:rPr lang="en-GB" sz="2400" dirty="0" smtClean="0"/>
              <a:t>on 132 licence areas as </a:t>
            </a:r>
            <a:r>
              <a:rPr lang="en-GB" sz="2400" dirty="0"/>
              <a:t>required by the Habitats Directive (92/43/EEC)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="" xmlns:p14="http://schemas.microsoft.com/office/powerpoint/2010/main" val="14888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Environmental monitoring of shale gas operations in the UK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Current status of UK unconventional exploration.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UK regulation.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Baseline </a:t>
            </a:r>
            <a:r>
              <a:rPr lang="en-GB" dirty="0"/>
              <a:t>and operational environmental </a:t>
            </a:r>
            <a:r>
              <a:rPr lang="en-GB" dirty="0" smtClean="0"/>
              <a:t>monitoring UK case study.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/>
              <a:t>Conclusions </a:t>
            </a:r>
            <a:r>
              <a:rPr lang="en-GB" dirty="0"/>
              <a:t>relevant </a:t>
            </a:r>
            <a:r>
              <a:rPr lang="en-GB" dirty="0" smtClean="0"/>
              <a:t>to the whole of Europe.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858378" y="2564904"/>
            <a:ext cx="7488832" cy="1080120"/>
          </a:xfrm>
          <a:prstGeom prst="roundRect">
            <a:avLst/>
          </a:prstGeom>
          <a:solidFill>
            <a:srgbClr val="00566B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258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1560" y="3356992"/>
            <a:ext cx="7920880" cy="1080120"/>
          </a:xfrm>
          <a:prstGeom prst="roundRect">
            <a:avLst/>
          </a:prstGeom>
          <a:solidFill>
            <a:srgbClr val="00566B">
              <a:alpha val="22000"/>
            </a:srgbClr>
          </a:solidFill>
          <a:ln>
            <a:solidFill>
              <a:srgbClr val="0056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UK Regulation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 smtClean="0"/>
              <a:t>Four fold Regulation: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tx2"/>
                </a:solidFill>
              </a:rPr>
              <a:t>Licences issued by the </a:t>
            </a:r>
            <a:r>
              <a:rPr lang="en-GB" sz="2400" b="1" dirty="0" smtClean="0">
                <a:solidFill>
                  <a:schemeClr val="tx2"/>
                </a:solidFill>
              </a:rPr>
              <a:t>Government (DECC)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tx2"/>
                </a:solidFill>
              </a:rPr>
              <a:t>Ensure operators have technical expertise and the resources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Planning Permission granted by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Local Authority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Ensure that local impacts (traffic, noise, visual intrusion) are managed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Environmental Protection regulated by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Environment Agency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Ensure operations do not cause harm to the environment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rgbClr val="C00000"/>
                </a:solidFill>
              </a:rPr>
              <a:t>Well Integrity regulated by </a:t>
            </a:r>
            <a:r>
              <a:rPr lang="en-GB" sz="2400" b="1" dirty="0" smtClean="0">
                <a:solidFill>
                  <a:srgbClr val="C00000"/>
                </a:solidFill>
              </a:rPr>
              <a:t>Health &amp; Safety Executive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rgbClr val="C00000"/>
                </a:solidFill>
              </a:rPr>
              <a:t>Check well design and installation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45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09710"/>
            <a:ext cx="3024336" cy="7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00566B"/>
                </a:solidFill>
              </a:rPr>
              <a:t>UK Environmental Regulation</a:t>
            </a:r>
            <a:endParaRPr lang="en-GB" b="1" dirty="0">
              <a:solidFill>
                <a:srgbClr val="00566B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7544" y="1196752"/>
            <a:ext cx="8424936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Site specific and risk based</a:t>
            </a:r>
          </a:p>
          <a:p>
            <a:r>
              <a:rPr lang="en-GB" sz="2400" dirty="0" smtClean="0"/>
              <a:t>Based on:</a:t>
            </a:r>
          </a:p>
          <a:p>
            <a:pPr marL="0" indent="0">
              <a:buNone/>
            </a:pPr>
            <a:endParaRPr lang="en-GB" sz="1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C00000"/>
                </a:solidFill>
              </a:rPr>
              <a:t>	Source – Pathway – Receptor (Pollutant Linkage)</a:t>
            </a:r>
          </a:p>
          <a:p>
            <a:pPr marL="0" indent="0" algn="ctr">
              <a:buNone/>
            </a:pPr>
            <a:endParaRPr lang="en-GB" sz="9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400" b="1" dirty="0" smtClean="0"/>
              <a:t>Practical approach that:</a:t>
            </a:r>
          </a:p>
          <a:p>
            <a:r>
              <a:rPr lang="en-GB" sz="2400" dirty="0" smtClean="0"/>
              <a:t>Establishes what is at a site before operations begin</a:t>
            </a:r>
          </a:p>
          <a:p>
            <a:r>
              <a:rPr lang="en-GB" sz="2400" dirty="0" smtClean="0"/>
              <a:t>Ensures that no pollution occurs</a:t>
            </a:r>
          </a:p>
          <a:p>
            <a:r>
              <a:rPr lang="en-GB" sz="2400" dirty="0" smtClean="0"/>
              <a:t>Demonstrates that the site is returned to its original condition</a:t>
            </a:r>
          </a:p>
          <a:p>
            <a:pPr marL="0" indent="0">
              <a:buNone/>
            </a:pPr>
            <a:r>
              <a:rPr lang="en-GB" sz="1400" b="1" dirty="0">
                <a:solidFill>
                  <a:srgbClr val="C00000"/>
                </a:solidFill>
              </a:rPr>
              <a:t>	</a:t>
            </a:r>
            <a:endParaRPr lang="en-GB" sz="1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C00000"/>
                </a:solidFill>
              </a:rPr>
              <a:t>	</a:t>
            </a:r>
            <a:r>
              <a:rPr lang="en-GB" sz="2400" b="1" dirty="0" smtClean="0">
                <a:solidFill>
                  <a:srgbClr val="C00000"/>
                </a:solidFill>
              </a:rPr>
              <a:t>Site Monitoring:  Before – During – After 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44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28435</TotalTime>
  <Words>1625</Words>
  <Application>Microsoft Office PowerPoint</Application>
  <PresentationFormat>On-screen Show (4:3)</PresentationFormat>
  <Paragraphs>308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2_Default Design</vt:lpstr>
      <vt:lpstr>Slide 1</vt:lpstr>
      <vt:lpstr>Slide 2</vt:lpstr>
      <vt:lpstr>Environmental monitoring of shale gas operations in the UK</vt:lpstr>
      <vt:lpstr>Current status of UK unconventional hydrocarbon exploration</vt:lpstr>
      <vt:lpstr>Current status of UK unconventional hydrocarbon exploration</vt:lpstr>
      <vt:lpstr>14th Licencing Round</vt:lpstr>
      <vt:lpstr>Environmental monitoring of shale gas operations in the UK</vt:lpstr>
      <vt:lpstr>UK Regulation</vt:lpstr>
      <vt:lpstr>UK Environmental Regulation</vt:lpstr>
      <vt:lpstr>UK environmental protection in practice</vt:lpstr>
      <vt:lpstr>UK Best practice to Baseline Monitoring</vt:lpstr>
      <vt:lpstr>Baseline Monitoring</vt:lpstr>
      <vt:lpstr>Environmental monitoring of shale gas operations in the UK</vt:lpstr>
      <vt:lpstr>Existing 168 Licences </vt:lpstr>
      <vt:lpstr> IGas - Barton Moss Case Study </vt:lpstr>
      <vt:lpstr>Baseline Desk-Study</vt:lpstr>
      <vt:lpstr>Baseline Desk Study</vt:lpstr>
      <vt:lpstr>C</vt:lpstr>
      <vt:lpstr>Barton Moss - Baseline Monitoring </vt:lpstr>
      <vt:lpstr>Sampling location plan</vt:lpstr>
      <vt:lpstr>Baseline groundwater sampling</vt:lpstr>
      <vt:lpstr>Continuous monitoring</vt:lpstr>
      <vt:lpstr>Continuous monitoring data</vt:lpstr>
      <vt:lpstr>Environmental monitoring of shale gas operations in the UK</vt:lpstr>
      <vt:lpstr>Sensational media reporting</vt:lpstr>
      <vt:lpstr>Fear in local communities</vt:lpstr>
      <vt:lpstr>Public engagement challenge</vt:lpstr>
      <vt:lpstr>UK Energy Flow Chart 2012 - Source DECC</vt:lpstr>
      <vt:lpstr>There are local impacts</vt:lpstr>
      <vt:lpstr>Shale gas operations can be done safely</vt:lpstr>
      <vt:lpstr>Unconventional Hydrocarbons are an essential element of Europe's energy future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Ground-Gas Solutions Limited</dc:title>
  <dc:creator>Simon</dc:creator>
  <cp:lastModifiedBy>Eleanor Chappell</cp:lastModifiedBy>
  <cp:revision>1031</cp:revision>
  <dcterms:created xsi:type="dcterms:W3CDTF">2009-06-07T19:14:14Z</dcterms:created>
  <dcterms:modified xsi:type="dcterms:W3CDTF">2015-09-14T10:19:16Z</dcterms:modified>
</cp:coreProperties>
</file>