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386" r:id="rId2"/>
    <p:sldId id="393" r:id="rId3"/>
    <p:sldId id="439" r:id="rId4"/>
    <p:sldId id="441" r:id="rId5"/>
    <p:sldId id="401" r:id="rId6"/>
    <p:sldId id="404" r:id="rId7"/>
    <p:sldId id="436" r:id="rId8"/>
    <p:sldId id="447" r:id="rId9"/>
    <p:sldId id="450" r:id="rId10"/>
    <p:sldId id="449" r:id="rId11"/>
    <p:sldId id="448" r:id="rId12"/>
    <p:sldId id="435" r:id="rId13"/>
    <p:sldId id="457" r:id="rId14"/>
    <p:sldId id="442" r:id="rId15"/>
    <p:sldId id="459" r:id="rId16"/>
    <p:sldId id="443" r:id="rId17"/>
    <p:sldId id="425" r:id="rId18"/>
    <p:sldId id="427" r:id="rId19"/>
    <p:sldId id="430" r:id="rId20"/>
    <p:sldId id="407" r:id="rId21"/>
    <p:sldId id="453" r:id="rId22"/>
    <p:sldId id="454" r:id="rId23"/>
    <p:sldId id="455" r:id="rId24"/>
    <p:sldId id="456" r:id="rId25"/>
    <p:sldId id="419" r:id="rId26"/>
    <p:sldId id="421" r:id="rId27"/>
    <p:sldId id="451" r:id="rId28"/>
  </p:sldIdLst>
  <p:sldSz cx="9144000" cy="6858000" type="screen4x3"/>
  <p:notesSz cx="6669088" cy="9926638"/>
  <p:defaultTextStyle>
    <a:defPPr>
      <a:defRPr lang="pl-PL"/>
    </a:defPPr>
    <a:lvl1pPr algn="l" rtl="0" fontAlgn="base">
      <a:spcBef>
        <a:spcPct val="50000"/>
      </a:spcBef>
      <a:spcAft>
        <a:spcPct val="0"/>
      </a:spcAft>
      <a:defRPr sz="1200" b="1" kern="1200">
        <a:solidFill>
          <a:schemeClr val="tx1"/>
        </a:solidFill>
        <a:latin typeface="Tahoma" pitchFamily="34" charset="0"/>
        <a:ea typeface="+mn-ea"/>
        <a:cs typeface="+mn-cs"/>
      </a:defRPr>
    </a:lvl1pPr>
    <a:lvl2pPr marL="457200" algn="l" rtl="0" fontAlgn="base">
      <a:spcBef>
        <a:spcPct val="50000"/>
      </a:spcBef>
      <a:spcAft>
        <a:spcPct val="0"/>
      </a:spcAft>
      <a:defRPr sz="1200" b="1" kern="1200">
        <a:solidFill>
          <a:schemeClr val="tx1"/>
        </a:solidFill>
        <a:latin typeface="Tahoma" pitchFamily="34" charset="0"/>
        <a:ea typeface="+mn-ea"/>
        <a:cs typeface="+mn-cs"/>
      </a:defRPr>
    </a:lvl2pPr>
    <a:lvl3pPr marL="914400" algn="l" rtl="0" fontAlgn="base">
      <a:spcBef>
        <a:spcPct val="50000"/>
      </a:spcBef>
      <a:spcAft>
        <a:spcPct val="0"/>
      </a:spcAft>
      <a:defRPr sz="1200" b="1" kern="1200">
        <a:solidFill>
          <a:schemeClr val="tx1"/>
        </a:solidFill>
        <a:latin typeface="Tahoma" pitchFamily="34" charset="0"/>
        <a:ea typeface="+mn-ea"/>
        <a:cs typeface="+mn-cs"/>
      </a:defRPr>
    </a:lvl3pPr>
    <a:lvl4pPr marL="1371600" algn="l" rtl="0" fontAlgn="base">
      <a:spcBef>
        <a:spcPct val="50000"/>
      </a:spcBef>
      <a:spcAft>
        <a:spcPct val="0"/>
      </a:spcAft>
      <a:defRPr sz="1200" b="1" kern="1200">
        <a:solidFill>
          <a:schemeClr val="tx1"/>
        </a:solidFill>
        <a:latin typeface="Tahoma" pitchFamily="34" charset="0"/>
        <a:ea typeface="+mn-ea"/>
        <a:cs typeface="+mn-cs"/>
      </a:defRPr>
    </a:lvl4pPr>
    <a:lvl5pPr marL="1828800" algn="l" rtl="0" fontAlgn="base">
      <a:spcBef>
        <a:spcPct val="50000"/>
      </a:spcBef>
      <a:spcAft>
        <a:spcPct val="0"/>
      </a:spcAft>
      <a:defRPr sz="1200" b="1" kern="1200">
        <a:solidFill>
          <a:schemeClr val="tx1"/>
        </a:solidFill>
        <a:latin typeface="Tahoma" pitchFamily="34" charset="0"/>
        <a:ea typeface="+mn-ea"/>
        <a:cs typeface="+mn-cs"/>
      </a:defRPr>
    </a:lvl5pPr>
    <a:lvl6pPr marL="2286000" algn="l" defTabSz="914400" rtl="0" eaLnBrk="1" latinLnBrk="0" hangingPunct="1">
      <a:defRPr sz="1200" b="1" kern="1200">
        <a:solidFill>
          <a:schemeClr val="tx1"/>
        </a:solidFill>
        <a:latin typeface="Tahoma" pitchFamily="34" charset="0"/>
        <a:ea typeface="+mn-ea"/>
        <a:cs typeface="+mn-cs"/>
      </a:defRPr>
    </a:lvl6pPr>
    <a:lvl7pPr marL="2743200" algn="l" defTabSz="914400" rtl="0" eaLnBrk="1" latinLnBrk="0" hangingPunct="1">
      <a:defRPr sz="1200" b="1" kern="1200">
        <a:solidFill>
          <a:schemeClr val="tx1"/>
        </a:solidFill>
        <a:latin typeface="Tahoma" pitchFamily="34" charset="0"/>
        <a:ea typeface="+mn-ea"/>
        <a:cs typeface="+mn-cs"/>
      </a:defRPr>
    </a:lvl7pPr>
    <a:lvl8pPr marL="3200400" algn="l" defTabSz="914400" rtl="0" eaLnBrk="1" latinLnBrk="0" hangingPunct="1">
      <a:defRPr sz="1200" b="1" kern="1200">
        <a:solidFill>
          <a:schemeClr val="tx1"/>
        </a:solidFill>
        <a:latin typeface="Tahoma" pitchFamily="34" charset="0"/>
        <a:ea typeface="+mn-ea"/>
        <a:cs typeface="+mn-cs"/>
      </a:defRPr>
    </a:lvl8pPr>
    <a:lvl9pPr marL="3657600" algn="l" defTabSz="914400" rtl="0" eaLnBrk="1" latinLnBrk="0" hangingPunct="1">
      <a:defRPr sz="1200" b="1"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DCB9"/>
    <a:srgbClr val="1BB522"/>
    <a:srgbClr val="7F7F7F"/>
    <a:srgbClr val="EFEFEF"/>
    <a:srgbClr val="CC3300"/>
    <a:srgbClr val="4C3767"/>
    <a:srgbClr val="3399FF"/>
    <a:srgbClr val="FF9900"/>
    <a:srgbClr val="CC9900"/>
  </p:clrMru>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872" autoAdjust="0"/>
    <p:restoredTop sz="80758" autoAdjust="0"/>
  </p:normalViewPr>
  <p:slideViewPr>
    <p:cSldViewPr snapToGrid="0">
      <p:cViewPr varScale="1">
        <p:scale>
          <a:sx n="107" d="100"/>
          <a:sy n="107" d="100"/>
        </p:scale>
        <p:origin x="-414" y="-90"/>
      </p:cViewPr>
      <p:guideLst>
        <p:guide orient="horz" pos="3067"/>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3" d="100"/>
          <a:sy n="93" d="100"/>
        </p:scale>
        <p:origin x="-3684" y="-120"/>
      </p:cViewPr>
      <p:guideLst>
        <p:guide orient="horz" pos="3126"/>
        <p:guide pos="2100"/>
      </p:guideLst>
    </p:cSldViewPr>
  </p:notesViewPr>
  <p:gridSpacing cx="46085125" cy="4608512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D44EBD-4829-43D0-BCA8-5721D1302113}" type="doc">
      <dgm:prSet loTypeId="urn:microsoft.com/office/officeart/2005/8/layout/hChevron3" loCatId="process" qsTypeId="urn:microsoft.com/office/officeart/2005/8/quickstyle/simple3" qsCatId="simple" csTypeId="urn:microsoft.com/office/officeart/2005/8/colors/accent0_1" csCatId="mainScheme" phldr="1"/>
      <dgm:spPr/>
      <dgm:t>
        <a:bodyPr/>
        <a:lstStyle/>
        <a:p>
          <a:endParaRPr lang="pl-PL"/>
        </a:p>
      </dgm:t>
    </dgm:pt>
    <dgm:pt modelId="{757B8A67-2CE0-4312-848B-64A083E1021E}">
      <dgm:prSet phldrT="[Tekst]" custT="1"/>
      <dgm:spPr>
        <a:ln>
          <a:solidFill>
            <a:srgbClr val="00B050"/>
          </a:solidFill>
        </a:ln>
      </dgm:spPr>
      <dgm:t>
        <a:bodyPr/>
        <a:lstStyle/>
        <a:p>
          <a:r>
            <a:rPr lang="pl-PL" sz="1400" dirty="0" err="1">
              <a:latin typeface="Tahoma" pitchFamily="34" charset="0"/>
              <a:cs typeface="Tahoma" pitchFamily="34" charset="0"/>
            </a:rPr>
            <a:t>identification</a:t>
          </a:r>
          <a:r>
            <a:rPr lang="pl-PL" sz="1400" dirty="0">
              <a:latin typeface="Tahoma" pitchFamily="34" charset="0"/>
              <a:cs typeface="Tahoma" pitchFamily="34" charset="0"/>
            </a:rPr>
            <a:t> </a:t>
          </a:r>
          <a:r>
            <a:rPr lang="pl-PL" sz="1400" dirty="0" smtClean="0">
              <a:latin typeface="Tahoma" pitchFamily="34" charset="0"/>
              <a:cs typeface="Tahoma" pitchFamily="34" charset="0"/>
            </a:rPr>
            <a:t>of </a:t>
          </a:r>
          <a:r>
            <a:rPr lang="pl-PL" sz="1400" dirty="0" err="1">
              <a:latin typeface="Tahoma" pitchFamily="34" charset="0"/>
              <a:cs typeface="Tahoma" pitchFamily="34" charset="0"/>
            </a:rPr>
            <a:t>potential</a:t>
          </a:r>
          <a:r>
            <a:rPr lang="pl-PL" sz="1400" dirty="0">
              <a:latin typeface="Tahoma" pitchFamily="34" charset="0"/>
              <a:cs typeface="Tahoma" pitchFamily="34" charset="0"/>
            </a:rPr>
            <a:t> </a:t>
          </a:r>
          <a:r>
            <a:rPr lang="pl-PL" sz="1400" dirty="0" err="1">
              <a:latin typeface="Tahoma" pitchFamily="34" charset="0"/>
              <a:cs typeface="Tahoma" pitchFamily="34" charset="0"/>
            </a:rPr>
            <a:t>impacts</a:t>
          </a:r>
          <a:endParaRPr lang="pl-PL" sz="1400" dirty="0">
            <a:latin typeface="Tahoma" pitchFamily="34" charset="0"/>
            <a:cs typeface="Tahoma" pitchFamily="34" charset="0"/>
          </a:endParaRPr>
        </a:p>
      </dgm:t>
    </dgm:pt>
    <dgm:pt modelId="{42CA1541-9574-43B6-84A2-204CD6465CAF}" type="parTrans" cxnId="{065F0AB0-CFC6-42D1-A805-08A1B1AE128A}">
      <dgm:prSet/>
      <dgm:spPr/>
      <dgm:t>
        <a:bodyPr/>
        <a:lstStyle/>
        <a:p>
          <a:endParaRPr lang="pl-PL" sz="1400">
            <a:latin typeface="Tahoma" pitchFamily="34" charset="0"/>
            <a:cs typeface="Tahoma" pitchFamily="34" charset="0"/>
          </a:endParaRPr>
        </a:p>
      </dgm:t>
    </dgm:pt>
    <dgm:pt modelId="{821226F5-E642-4161-92DA-1452BC21AFBC}" type="sibTrans" cxnId="{065F0AB0-CFC6-42D1-A805-08A1B1AE128A}">
      <dgm:prSet/>
      <dgm:spPr/>
      <dgm:t>
        <a:bodyPr/>
        <a:lstStyle/>
        <a:p>
          <a:endParaRPr lang="pl-PL" sz="1400">
            <a:latin typeface="Tahoma" pitchFamily="34" charset="0"/>
            <a:cs typeface="Tahoma" pitchFamily="34" charset="0"/>
          </a:endParaRPr>
        </a:p>
      </dgm:t>
    </dgm:pt>
    <dgm:pt modelId="{7A27029F-300C-4257-AC32-A6A4734A0AAC}">
      <dgm:prSet phldrT="[Tekst]" custT="1"/>
      <dgm:spPr>
        <a:ln>
          <a:solidFill>
            <a:srgbClr val="00B050"/>
          </a:solidFill>
        </a:ln>
      </dgm:spPr>
      <dgm:t>
        <a:bodyPr/>
        <a:lstStyle/>
        <a:p>
          <a:r>
            <a:rPr lang="pl-PL" sz="1400">
              <a:latin typeface="Tahoma" pitchFamily="34" charset="0"/>
              <a:cs typeface="Tahoma" pitchFamily="34" charset="0"/>
            </a:rPr>
            <a:t>tests and measurements</a:t>
          </a:r>
        </a:p>
      </dgm:t>
    </dgm:pt>
    <dgm:pt modelId="{E05AF0BA-C229-4736-8A14-0040A98F7315}" type="parTrans" cxnId="{DDA4C9CE-1B63-4004-816A-2032F09D07EF}">
      <dgm:prSet/>
      <dgm:spPr/>
      <dgm:t>
        <a:bodyPr/>
        <a:lstStyle/>
        <a:p>
          <a:endParaRPr lang="pl-PL" sz="1400">
            <a:latin typeface="Tahoma" pitchFamily="34" charset="0"/>
            <a:cs typeface="Tahoma" pitchFamily="34" charset="0"/>
          </a:endParaRPr>
        </a:p>
      </dgm:t>
    </dgm:pt>
    <dgm:pt modelId="{852DB357-21F8-470A-8E1B-8ECEA8E9244A}" type="sibTrans" cxnId="{DDA4C9CE-1B63-4004-816A-2032F09D07EF}">
      <dgm:prSet/>
      <dgm:spPr/>
      <dgm:t>
        <a:bodyPr/>
        <a:lstStyle/>
        <a:p>
          <a:endParaRPr lang="pl-PL" sz="1400">
            <a:latin typeface="Tahoma" pitchFamily="34" charset="0"/>
            <a:cs typeface="Tahoma" pitchFamily="34" charset="0"/>
          </a:endParaRPr>
        </a:p>
      </dgm:t>
    </dgm:pt>
    <dgm:pt modelId="{B71B7248-58DD-4496-9064-AD0C0BF66460}">
      <dgm:prSet phldrT="[Tekst]" custT="1"/>
      <dgm:spPr>
        <a:ln>
          <a:solidFill>
            <a:srgbClr val="00B050"/>
          </a:solidFill>
        </a:ln>
      </dgm:spPr>
      <dgm:t>
        <a:bodyPr/>
        <a:lstStyle/>
        <a:p>
          <a:r>
            <a:rPr lang="pl-PL" sz="1400" dirty="0" err="1">
              <a:latin typeface="Tahoma" pitchFamily="34" charset="0"/>
              <a:cs typeface="Tahoma" pitchFamily="34" charset="0"/>
            </a:rPr>
            <a:t>determination</a:t>
          </a:r>
          <a:r>
            <a:rPr lang="pl-PL" sz="1400" dirty="0">
              <a:latin typeface="Tahoma" pitchFamily="34" charset="0"/>
              <a:cs typeface="Tahoma" pitchFamily="34" charset="0"/>
            </a:rPr>
            <a:t> of </a:t>
          </a:r>
          <a:r>
            <a:rPr lang="pl-PL" sz="1400" dirty="0" err="1">
              <a:latin typeface="Tahoma" pitchFamily="34" charset="0"/>
              <a:cs typeface="Tahoma" pitchFamily="34" charset="0"/>
            </a:rPr>
            <a:t>actual</a:t>
          </a:r>
          <a:r>
            <a:rPr lang="pl-PL" sz="1400" dirty="0">
              <a:latin typeface="Tahoma" pitchFamily="34" charset="0"/>
              <a:cs typeface="Tahoma" pitchFamily="34" charset="0"/>
            </a:rPr>
            <a:t> </a:t>
          </a:r>
          <a:r>
            <a:rPr lang="pl-PL" sz="1400" dirty="0" err="1">
              <a:latin typeface="Tahoma" pitchFamily="34" charset="0"/>
              <a:cs typeface="Tahoma" pitchFamily="34" charset="0"/>
            </a:rPr>
            <a:t>impacts</a:t>
          </a:r>
          <a:endParaRPr lang="pl-PL" sz="1400" dirty="0">
            <a:latin typeface="Tahoma" pitchFamily="34" charset="0"/>
            <a:cs typeface="Tahoma" pitchFamily="34" charset="0"/>
          </a:endParaRPr>
        </a:p>
      </dgm:t>
    </dgm:pt>
    <dgm:pt modelId="{AB6C1DE0-C995-4261-B726-D9A1FAFABAD7}" type="parTrans" cxnId="{2BA550F2-DBFB-4673-ABDA-C9677A5B353B}">
      <dgm:prSet/>
      <dgm:spPr/>
      <dgm:t>
        <a:bodyPr/>
        <a:lstStyle/>
        <a:p>
          <a:endParaRPr lang="pl-PL" sz="1400">
            <a:latin typeface="Tahoma" pitchFamily="34" charset="0"/>
            <a:cs typeface="Tahoma" pitchFamily="34" charset="0"/>
          </a:endParaRPr>
        </a:p>
      </dgm:t>
    </dgm:pt>
    <dgm:pt modelId="{9A3E6E80-2184-4DC1-B5DD-ABC9BC5AC367}" type="sibTrans" cxnId="{2BA550F2-DBFB-4673-ABDA-C9677A5B353B}">
      <dgm:prSet/>
      <dgm:spPr/>
      <dgm:t>
        <a:bodyPr/>
        <a:lstStyle/>
        <a:p>
          <a:endParaRPr lang="pl-PL" sz="1400">
            <a:latin typeface="Tahoma" pitchFamily="34" charset="0"/>
            <a:cs typeface="Tahoma" pitchFamily="34" charset="0"/>
          </a:endParaRPr>
        </a:p>
      </dgm:t>
    </dgm:pt>
    <dgm:pt modelId="{FBD6DF21-228B-4491-971D-C2BDD93CA923}">
      <dgm:prSet custT="1"/>
      <dgm:spPr>
        <a:ln>
          <a:solidFill>
            <a:srgbClr val="00B050"/>
          </a:solidFill>
        </a:ln>
      </dgm:spPr>
      <dgm:t>
        <a:bodyPr/>
        <a:lstStyle/>
        <a:p>
          <a:r>
            <a:rPr lang="pl-PL" sz="1400">
              <a:latin typeface="Tahoma" pitchFamily="34" charset="0"/>
              <a:cs typeface="Tahoma" pitchFamily="34" charset="0"/>
            </a:rPr>
            <a:t>development of long-term monitoring programme</a:t>
          </a:r>
        </a:p>
      </dgm:t>
    </dgm:pt>
    <dgm:pt modelId="{EF1DD23D-6059-4920-9FAF-61A3F73E29DC}" type="parTrans" cxnId="{FA59A0EF-39DA-4BD8-B77C-70767588780B}">
      <dgm:prSet/>
      <dgm:spPr/>
      <dgm:t>
        <a:bodyPr/>
        <a:lstStyle/>
        <a:p>
          <a:endParaRPr lang="pl-PL" sz="1400">
            <a:latin typeface="Tahoma" pitchFamily="34" charset="0"/>
            <a:cs typeface="Tahoma" pitchFamily="34" charset="0"/>
          </a:endParaRPr>
        </a:p>
      </dgm:t>
    </dgm:pt>
    <dgm:pt modelId="{61B851DE-2932-4246-82B8-0A3430FF0E8E}" type="sibTrans" cxnId="{FA59A0EF-39DA-4BD8-B77C-70767588780B}">
      <dgm:prSet/>
      <dgm:spPr/>
      <dgm:t>
        <a:bodyPr/>
        <a:lstStyle/>
        <a:p>
          <a:endParaRPr lang="pl-PL" sz="1400">
            <a:latin typeface="Tahoma" pitchFamily="34" charset="0"/>
            <a:cs typeface="Tahoma" pitchFamily="34" charset="0"/>
          </a:endParaRPr>
        </a:p>
      </dgm:t>
    </dgm:pt>
    <dgm:pt modelId="{5BF7DDC2-5344-407D-9EB9-E29151A7FD5C}" type="pres">
      <dgm:prSet presAssocID="{B1D44EBD-4829-43D0-BCA8-5721D1302113}" presName="Name0" presStyleCnt="0">
        <dgm:presLayoutVars>
          <dgm:dir/>
          <dgm:resizeHandles val="exact"/>
        </dgm:presLayoutVars>
      </dgm:prSet>
      <dgm:spPr/>
      <dgm:t>
        <a:bodyPr/>
        <a:lstStyle/>
        <a:p>
          <a:endParaRPr lang="pl-PL"/>
        </a:p>
      </dgm:t>
    </dgm:pt>
    <dgm:pt modelId="{9F064E5A-0B7B-44B6-A7B2-28C0D29FE0AE}" type="pres">
      <dgm:prSet presAssocID="{757B8A67-2CE0-4312-848B-64A083E1021E}" presName="parTxOnly" presStyleLbl="node1" presStyleIdx="0" presStyleCnt="4">
        <dgm:presLayoutVars>
          <dgm:bulletEnabled val="1"/>
        </dgm:presLayoutVars>
      </dgm:prSet>
      <dgm:spPr/>
      <dgm:t>
        <a:bodyPr/>
        <a:lstStyle/>
        <a:p>
          <a:endParaRPr lang="pl-PL"/>
        </a:p>
      </dgm:t>
    </dgm:pt>
    <dgm:pt modelId="{6C7CE698-EBA2-4C15-A71D-AB98F006B951}" type="pres">
      <dgm:prSet presAssocID="{821226F5-E642-4161-92DA-1452BC21AFBC}" presName="parSpace" presStyleCnt="0"/>
      <dgm:spPr/>
      <dgm:t>
        <a:bodyPr/>
        <a:lstStyle/>
        <a:p>
          <a:endParaRPr lang="pl-PL"/>
        </a:p>
      </dgm:t>
    </dgm:pt>
    <dgm:pt modelId="{16055E12-C311-481F-AE25-EDBA43491C7D}" type="pres">
      <dgm:prSet presAssocID="{7A27029F-300C-4257-AC32-A6A4734A0AAC}" presName="parTxOnly" presStyleLbl="node1" presStyleIdx="1" presStyleCnt="4">
        <dgm:presLayoutVars>
          <dgm:bulletEnabled val="1"/>
        </dgm:presLayoutVars>
      </dgm:prSet>
      <dgm:spPr/>
      <dgm:t>
        <a:bodyPr/>
        <a:lstStyle/>
        <a:p>
          <a:endParaRPr lang="pl-PL"/>
        </a:p>
      </dgm:t>
    </dgm:pt>
    <dgm:pt modelId="{8EF427EC-0822-4F86-9444-2EFBFF17A02F}" type="pres">
      <dgm:prSet presAssocID="{852DB357-21F8-470A-8E1B-8ECEA8E9244A}" presName="parSpace" presStyleCnt="0"/>
      <dgm:spPr/>
      <dgm:t>
        <a:bodyPr/>
        <a:lstStyle/>
        <a:p>
          <a:endParaRPr lang="pl-PL"/>
        </a:p>
      </dgm:t>
    </dgm:pt>
    <dgm:pt modelId="{BB764C92-F630-41F0-A090-7B5C8576938F}" type="pres">
      <dgm:prSet presAssocID="{B71B7248-58DD-4496-9064-AD0C0BF66460}" presName="parTxOnly" presStyleLbl="node1" presStyleIdx="2" presStyleCnt="4" custLinFactNeighborX="-4280">
        <dgm:presLayoutVars>
          <dgm:bulletEnabled val="1"/>
        </dgm:presLayoutVars>
      </dgm:prSet>
      <dgm:spPr/>
      <dgm:t>
        <a:bodyPr/>
        <a:lstStyle/>
        <a:p>
          <a:endParaRPr lang="pl-PL"/>
        </a:p>
      </dgm:t>
    </dgm:pt>
    <dgm:pt modelId="{11350660-9462-4C89-AEC2-A0E76C5A501F}" type="pres">
      <dgm:prSet presAssocID="{9A3E6E80-2184-4DC1-B5DD-ABC9BC5AC367}" presName="parSpace" presStyleCnt="0"/>
      <dgm:spPr/>
      <dgm:t>
        <a:bodyPr/>
        <a:lstStyle/>
        <a:p>
          <a:endParaRPr lang="pl-PL"/>
        </a:p>
      </dgm:t>
    </dgm:pt>
    <dgm:pt modelId="{C0CFA1AE-B71C-4407-8F25-1018EAE935DF}" type="pres">
      <dgm:prSet presAssocID="{FBD6DF21-228B-4491-971D-C2BDD93CA923}" presName="parTxOnly" presStyleLbl="node1" presStyleIdx="3" presStyleCnt="4">
        <dgm:presLayoutVars>
          <dgm:bulletEnabled val="1"/>
        </dgm:presLayoutVars>
      </dgm:prSet>
      <dgm:spPr/>
      <dgm:t>
        <a:bodyPr/>
        <a:lstStyle/>
        <a:p>
          <a:endParaRPr lang="pl-PL"/>
        </a:p>
      </dgm:t>
    </dgm:pt>
  </dgm:ptLst>
  <dgm:cxnLst>
    <dgm:cxn modelId="{2BA550F2-DBFB-4673-ABDA-C9677A5B353B}" srcId="{B1D44EBD-4829-43D0-BCA8-5721D1302113}" destId="{B71B7248-58DD-4496-9064-AD0C0BF66460}" srcOrd="2" destOrd="0" parTransId="{AB6C1DE0-C995-4261-B726-D9A1FAFABAD7}" sibTransId="{9A3E6E80-2184-4DC1-B5DD-ABC9BC5AC367}"/>
    <dgm:cxn modelId="{065F0AB0-CFC6-42D1-A805-08A1B1AE128A}" srcId="{B1D44EBD-4829-43D0-BCA8-5721D1302113}" destId="{757B8A67-2CE0-4312-848B-64A083E1021E}" srcOrd="0" destOrd="0" parTransId="{42CA1541-9574-43B6-84A2-204CD6465CAF}" sibTransId="{821226F5-E642-4161-92DA-1452BC21AFBC}"/>
    <dgm:cxn modelId="{0F89AD4F-FBDF-491C-849E-A3D7D0E7C179}" type="presOf" srcId="{B1D44EBD-4829-43D0-BCA8-5721D1302113}" destId="{5BF7DDC2-5344-407D-9EB9-E29151A7FD5C}" srcOrd="0" destOrd="0" presId="urn:microsoft.com/office/officeart/2005/8/layout/hChevron3"/>
    <dgm:cxn modelId="{560A4CB2-E989-461D-AEE9-88DEEEF3A0D7}" type="presOf" srcId="{FBD6DF21-228B-4491-971D-C2BDD93CA923}" destId="{C0CFA1AE-B71C-4407-8F25-1018EAE935DF}" srcOrd="0" destOrd="0" presId="urn:microsoft.com/office/officeart/2005/8/layout/hChevron3"/>
    <dgm:cxn modelId="{FA59A0EF-39DA-4BD8-B77C-70767588780B}" srcId="{B1D44EBD-4829-43D0-BCA8-5721D1302113}" destId="{FBD6DF21-228B-4491-971D-C2BDD93CA923}" srcOrd="3" destOrd="0" parTransId="{EF1DD23D-6059-4920-9FAF-61A3F73E29DC}" sibTransId="{61B851DE-2932-4246-82B8-0A3430FF0E8E}"/>
    <dgm:cxn modelId="{36EE03FA-DBA6-4EBF-AB78-309221097C8F}" type="presOf" srcId="{7A27029F-300C-4257-AC32-A6A4734A0AAC}" destId="{16055E12-C311-481F-AE25-EDBA43491C7D}" srcOrd="0" destOrd="0" presId="urn:microsoft.com/office/officeart/2005/8/layout/hChevron3"/>
    <dgm:cxn modelId="{DDA4C9CE-1B63-4004-816A-2032F09D07EF}" srcId="{B1D44EBD-4829-43D0-BCA8-5721D1302113}" destId="{7A27029F-300C-4257-AC32-A6A4734A0AAC}" srcOrd="1" destOrd="0" parTransId="{E05AF0BA-C229-4736-8A14-0040A98F7315}" sibTransId="{852DB357-21F8-470A-8E1B-8ECEA8E9244A}"/>
    <dgm:cxn modelId="{18951BE2-F0FD-42D0-ABC8-04085A9F2F1E}" type="presOf" srcId="{757B8A67-2CE0-4312-848B-64A083E1021E}" destId="{9F064E5A-0B7B-44B6-A7B2-28C0D29FE0AE}" srcOrd="0" destOrd="0" presId="urn:microsoft.com/office/officeart/2005/8/layout/hChevron3"/>
    <dgm:cxn modelId="{534BC171-AEE2-49DD-B56C-E3B96FAA27F9}" type="presOf" srcId="{B71B7248-58DD-4496-9064-AD0C0BF66460}" destId="{BB764C92-F630-41F0-A090-7B5C8576938F}" srcOrd="0" destOrd="0" presId="urn:microsoft.com/office/officeart/2005/8/layout/hChevron3"/>
    <dgm:cxn modelId="{3D2DEF8C-6CE6-41BD-9D72-FECAA157FBED}" type="presParOf" srcId="{5BF7DDC2-5344-407D-9EB9-E29151A7FD5C}" destId="{9F064E5A-0B7B-44B6-A7B2-28C0D29FE0AE}" srcOrd="0" destOrd="0" presId="urn:microsoft.com/office/officeart/2005/8/layout/hChevron3"/>
    <dgm:cxn modelId="{EE171F21-23E4-4444-B809-F2FF6CE3417A}" type="presParOf" srcId="{5BF7DDC2-5344-407D-9EB9-E29151A7FD5C}" destId="{6C7CE698-EBA2-4C15-A71D-AB98F006B951}" srcOrd="1" destOrd="0" presId="urn:microsoft.com/office/officeart/2005/8/layout/hChevron3"/>
    <dgm:cxn modelId="{05357F48-D0CB-4324-B9BA-90D2A50F457E}" type="presParOf" srcId="{5BF7DDC2-5344-407D-9EB9-E29151A7FD5C}" destId="{16055E12-C311-481F-AE25-EDBA43491C7D}" srcOrd="2" destOrd="0" presId="urn:microsoft.com/office/officeart/2005/8/layout/hChevron3"/>
    <dgm:cxn modelId="{021BA3AE-F25B-48F9-842A-70833133C3D9}" type="presParOf" srcId="{5BF7DDC2-5344-407D-9EB9-E29151A7FD5C}" destId="{8EF427EC-0822-4F86-9444-2EFBFF17A02F}" srcOrd="3" destOrd="0" presId="urn:microsoft.com/office/officeart/2005/8/layout/hChevron3"/>
    <dgm:cxn modelId="{CB782C4D-9D3D-482C-A12F-3D6E756AD7B5}" type="presParOf" srcId="{5BF7DDC2-5344-407D-9EB9-E29151A7FD5C}" destId="{BB764C92-F630-41F0-A090-7B5C8576938F}" srcOrd="4" destOrd="0" presId="urn:microsoft.com/office/officeart/2005/8/layout/hChevron3"/>
    <dgm:cxn modelId="{E402457E-0659-4E18-B0BA-31535BA83116}" type="presParOf" srcId="{5BF7DDC2-5344-407D-9EB9-E29151A7FD5C}" destId="{11350660-9462-4C89-AEC2-A0E76C5A501F}" srcOrd="5" destOrd="0" presId="urn:microsoft.com/office/officeart/2005/8/layout/hChevron3"/>
    <dgm:cxn modelId="{0C8216B7-B3E6-44CB-BC1B-9DEAA8D77535}" type="presParOf" srcId="{5BF7DDC2-5344-407D-9EB9-E29151A7FD5C}" destId="{C0CFA1AE-B71C-4407-8F25-1018EAE935DF}" srcOrd="6" destOrd="0" presId="urn:microsoft.com/office/officeart/2005/8/layout/hChevron3"/>
  </dgm:cxnLst>
  <dgm:bg/>
  <dgm:whole>
    <a:ln>
      <a:no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DCCC56-240E-4663-BB00-25D812D35D66}"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37BE2B58-82F6-49BD-8025-2A5724C63593}">
      <dgm:prSet phldrT="[Tekst]"/>
      <dgm:spPr/>
      <dgm:t>
        <a:bodyPr/>
        <a:lstStyle/>
        <a:p>
          <a:r>
            <a:rPr lang="pl-PL" b="1" dirty="0" smtClean="0">
              <a:solidFill>
                <a:srgbClr val="00B050"/>
              </a:solidFill>
              <a:effectLst/>
            </a:rPr>
            <a:t>PRESSURE</a:t>
          </a:r>
          <a:endParaRPr lang="en-US" b="1" dirty="0">
            <a:solidFill>
              <a:srgbClr val="00B050"/>
            </a:solidFill>
            <a:effectLst/>
          </a:endParaRPr>
        </a:p>
      </dgm:t>
    </dgm:pt>
    <dgm:pt modelId="{42DF04DD-0044-46BF-9D7F-303567CE5E1F}" type="parTrans" cxnId="{336B1AAB-181A-41BE-A860-79D3752E87BB}">
      <dgm:prSet/>
      <dgm:spPr/>
      <dgm:t>
        <a:bodyPr/>
        <a:lstStyle/>
        <a:p>
          <a:endParaRPr lang="en-US"/>
        </a:p>
      </dgm:t>
    </dgm:pt>
    <dgm:pt modelId="{BAC9C84E-9811-49F9-AF7A-A673666364DD}" type="sibTrans" cxnId="{336B1AAB-181A-41BE-A860-79D3752E87BB}">
      <dgm:prSet/>
      <dgm:spPr/>
      <dgm:t>
        <a:bodyPr/>
        <a:lstStyle/>
        <a:p>
          <a:endParaRPr lang="en-US"/>
        </a:p>
      </dgm:t>
    </dgm:pt>
    <dgm:pt modelId="{8862E8D2-D570-4204-AF6D-398B22EA4520}">
      <dgm:prSet phldrT="[Tekst]"/>
      <dgm:spPr/>
      <dgm:t>
        <a:bodyPr/>
        <a:lstStyle/>
        <a:p>
          <a:r>
            <a:rPr lang="pl-PL" b="1" dirty="0" smtClean="0">
              <a:solidFill>
                <a:srgbClr val="00B050"/>
              </a:solidFill>
            </a:rPr>
            <a:t>RESPONSE</a:t>
          </a:r>
          <a:endParaRPr lang="en-US" b="1" dirty="0">
            <a:solidFill>
              <a:srgbClr val="00B050"/>
            </a:solidFill>
          </a:endParaRPr>
        </a:p>
      </dgm:t>
    </dgm:pt>
    <dgm:pt modelId="{559B01E5-E26D-4720-B2CE-78F72546520B}" type="parTrans" cxnId="{4962CC10-6CED-4E7C-BB80-43334EED055C}">
      <dgm:prSet/>
      <dgm:spPr/>
      <dgm:t>
        <a:bodyPr/>
        <a:lstStyle/>
        <a:p>
          <a:endParaRPr lang="en-US"/>
        </a:p>
      </dgm:t>
    </dgm:pt>
    <dgm:pt modelId="{E17D7688-92E7-45A7-8F77-BFB184CDF513}" type="sibTrans" cxnId="{4962CC10-6CED-4E7C-BB80-43334EED055C}">
      <dgm:prSet/>
      <dgm:spPr/>
      <dgm:t>
        <a:bodyPr/>
        <a:lstStyle/>
        <a:p>
          <a:endParaRPr lang="en-US"/>
        </a:p>
      </dgm:t>
    </dgm:pt>
    <dgm:pt modelId="{F05F181C-FF5D-41CE-89E4-DC3407541D69}" type="pres">
      <dgm:prSet presAssocID="{DBDCCC56-240E-4663-BB00-25D812D35D66}" presName="compositeShape" presStyleCnt="0">
        <dgm:presLayoutVars>
          <dgm:chMax val="2"/>
          <dgm:dir/>
          <dgm:resizeHandles val="exact"/>
        </dgm:presLayoutVars>
      </dgm:prSet>
      <dgm:spPr/>
      <dgm:t>
        <a:bodyPr/>
        <a:lstStyle/>
        <a:p>
          <a:endParaRPr lang="pl-PL"/>
        </a:p>
      </dgm:t>
    </dgm:pt>
    <dgm:pt modelId="{F14A53CA-4FF0-43B8-B9B0-A0DC15D8F626}" type="pres">
      <dgm:prSet presAssocID="{DBDCCC56-240E-4663-BB00-25D812D35D66}" presName="ribbon" presStyleLbl="node1" presStyleIdx="0" presStyleCnt="1" custScaleX="123009" custLinFactNeighborX="6159" custLinFactNeighborY="29439"/>
      <dgm:spPr>
        <a:solidFill>
          <a:schemeClr val="bg1">
            <a:lumMod val="85000"/>
          </a:schemeClr>
        </a:solidFill>
        <a:ln w="9525">
          <a:solidFill>
            <a:srgbClr val="00B050"/>
          </a:solidFill>
        </a:ln>
      </dgm:spPr>
      <dgm:t>
        <a:bodyPr/>
        <a:lstStyle/>
        <a:p>
          <a:endParaRPr lang="en-US"/>
        </a:p>
      </dgm:t>
    </dgm:pt>
    <dgm:pt modelId="{3A1BD387-FF84-4E9F-B681-3B45B7A8DB07}" type="pres">
      <dgm:prSet presAssocID="{DBDCCC56-240E-4663-BB00-25D812D35D66}" presName="leftArrowText" presStyleLbl="node1" presStyleIdx="0" presStyleCnt="1" custLinFactNeighborX="11668" custLinFactNeighborY="334">
        <dgm:presLayoutVars>
          <dgm:chMax val="0"/>
          <dgm:bulletEnabled val="1"/>
        </dgm:presLayoutVars>
      </dgm:prSet>
      <dgm:spPr/>
      <dgm:t>
        <a:bodyPr/>
        <a:lstStyle/>
        <a:p>
          <a:endParaRPr lang="pl-PL"/>
        </a:p>
      </dgm:t>
    </dgm:pt>
    <dgm:pt modelId="{FB6747F5-C6CD-409E-AD32-0499948921A5}" type="pres">
      <dgm:prSet presAssocID="{DBDCCC56-240E-4663-BB00-25D812D35D66}" presName="rightArrowText" presStyleLbl="node1" presStyleIdx="0" presStyleCnt="1" custLinFactNeighborX="22314" custLinFactNeighborY="3729">
        <dgm:presLayoutVars>
          <dgm:chMax val="0"/>
          <dgm:bulletEnabled val="1"/>
        </dgm:presLayoutVars>
      </dgm:prSet>
      <dgm:spPr/>
      <dgm:t>
        <a:bodyPr/>
        <a:lstStyle/>
        <a:p>
          <a:endParaRPr lang="pl-PL"/>
        </a:p>
      </dgm:t>
    </dgm:pt>
  </dgm:ptLst>
  <dgm:cxnLst>
    <dgm:cxn modelId="{A39B76F6-6A3A-4470-8895-05828762663C}" type="presOf" srcId="{37BE2B58-82F6-49BD-8025-2A5724C63593}" destId="{3A1BD387-FF84-4E9F-B681-3B45B7A8DB07}" srcOrd="0" destOrd="0" presId="urn:microsoft.com/office/officeart/2005/8/layout/arrow6"/>
    <dgm:cxn modelId="{4C4E6BC6-1DA1-47BD-A913-DCE09B5A298E}" type="presOf" srcId="{DBDCCC56-240E-4663-BB00-25D812D35D66}" destId="{F05F181C-FF5D-41CE-89E4-DC3407541D69}" srcOrd="0" destOrd="0" presId="urn:microsoft.com/office/officeart/2005/8/layout/arrow6"/>
    <dgm:cxn modelId="{4962CC10-6CED-4E7C-BB80-43334EED055C}" srcId="{DBDCCC56-240E-4663-BB00-25D812D35D66}" destId="{8862E8D2-D570-4204-AF6D-398B22EA4520}" srcOrd="1" destOrd="0" parTransId="{559B01E5-E26D-4720-B2CE-78F72546520B}" sibTransId="{E17D7688-92E7-45A7-8F77-BFB184CDF513}"/>
    <dgm:cxn modelId="{336B1AAB-181A-41BE-A860-79D3752E87BB}" srcId="{DBDCCC56-240E-4663-BB00-25D812D35D66}" destId="{37BE2B58-82F6-49BD-8025-2A5724C63593}" srcOrd="0" destOrd="0" parTransId="{42DF04DD-0044-46BF-9D7F-303567CE5E1F}" sibTransId="{BAC9C84E-9811-49F9-AF7A-A673666364DD}"/>
    <dgm:cxn modelId="{B1536D92-2B72-45FD-9027-C0052B8DD351}" type="presOf" srcId="{8862E8D2-D570-4204-AF6D-398B22EA4520}" destId="{FB6747F5-C6CD-409E-AD32-0499948921A5}" srcOrd="0" destOrd="0" presId="urn:microsoft.com/office/officeart/2005/8/layout/arrow6"/>
    <dgm:cxn modelId="{02DB6BE5-C480-43F8-B478-EA1E0E849F26}" type="presParOf" srcId="{F05F181C-FF5D-41CE-89E4-DC3407541D69}" destId="{F14A53CA-4FF0-43B8-B9B0-A0DC15D8F626}" srcOrd="0" destOrd="0" presId="urn:microsoft.com/office/officeart/2005/8/layout/arrow6"/>
    <dgm:cxn modelId="{8A2C9442-3F06-4C32-A8B5-DAB556C1B07C}" type="presParOf" srcId="{F05F181C-FF5D-41CE-89E4-DC3407541D69}" destId="{3A1BD387-FF84-4E9F-B681-3B45B7A8DB07}" srcOrd="1" destOrd="0" presId="urn:microsoft.com/office/officeart/2005/8/layout/arrow6"/>
    <dgm:cxn modelId="{F1FF3C53-09EC-41C5-9BFE-BB75EF161E3E}" type="presParOf" srcId="{F05F181C-FF5D-41CE-89E4-DC3407541D69}" destId="{FB6747F5-C6CD-409E-AD32-0499948921A5}" srcOrd="2" destOrd="0" presId="urn:microsoft.com/office/officeart/2005/8/layout/arrow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CA64A6-23F6-4E6D-985C-C6F392F0BEBA}"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pl-PL"/>
        </a:p>
      </dgm:t>
    </dgm:pt>
    <dgm:pt modelId="{029C5191-A0BF-47A2-8F7E-6D90DB7BBE03}">
      <dgm:prSet phldrT="[Tekst]"/>
      <dgm:spPr>
        <a:solidFill>
          <a:srgbClr val="08A823">
            <a:alpha val="48000"/>
          </a:srgbClr>
        </a:solidFill>
        <a:ln>
          <a:solidFill>
            <a:schemeClr val="bg1"/>
          </a:solidFill>
        </a:ln>
      </dgm:spPr>
      <dgm:t>
        <a:bodyPr/>
        <a:lstStyle/>
        <a:p>
          <a:r>
            <a:rPr lang="en-US" dirty="0" smtClean="0">
              <a:latin typeface="Tahoma" pitchFamily="34" charset="0"/>
              <a:cs typeface="Tahoma" pitchFamily="34" charset="0"/>
            </a:rPr>
            <a:t>Assessment of </a:t>
          </a:r>
          <a:r>
            <a:rPr lang="en-US" dirty="0" err="1" smtClean="0">
              <a:latin typeface="Tahoma" pitchFamily="34" charset="0"/>
              <a:cs typeface="Tahoma" pitchFamily="34" charset="0"/>
            </a:rPr>
            <a:t>hydrogeological</a:t>
          </a:r>
          <a:r>
            <a:rPr lang="en-US" dirty="0" smtClean="0">
              <a:latin typeface="Tahoma" pitchFamily="34" charset="0"/>
              <a:cs typeface="Tahoma" pitchFamily="34" charset="0"/>
            </a:rPr>
            <a:t> conditions</a:t>
          </a:r>
          <a:endParaRPr lang="en-US" dirty="0">
            <a:latin typeface="Tahoma" pitchFamily="34" charset="0"/>
            <a:cs typeface="Tahoma" pitchFamily="34" charset="0"/>
          </a:endParaRPr>
        </a:p>
      </dgm:t>
    </dgm:pt>
    <dgm:pt modelId="{5D9C0C39-A580-466F-9374-9F75F091B075}" type="parTrans" cxnId="{D33F9168-ECE2-4D26-855E-B1F221557001}">
      <dgm:prSet/>
      <dgm:spPr/>
      <dgm:t>
        <a:bodyPr/>
        <a:lstStyle/>
        <a:p>
          <a:endParaRPr lang="en-US"/>
        </a:p>
      </dgm:t>
    </dgm:pt>
    <dgm:pt modelId="{EDC2FE41-7724-4AAC-8B3D-A336CF0F81C7}" type="sibTrans" cxnId="{D33F9168-ECE2-4D26-855E-B1F221557001}">
      <dgm:prSet/>
      <dgm:spPr/>
      <dgm:t>
        <a:bodyPr/>
        <a:lstStyle/>
        <a:p>
          <a:endParaRPr lang="en-US"/>
        </a:p>
      </dgm:t>
    </dgm:pt>
    <dgm:pt modelId="{9FF2A1A3-1C84-49F5-9617-B3AFEB21EF68}">
      <dgm:prSet phldrT="[Tekst]"/>
      <dgm:spPr/>
      <dgm:t>
        <a:bodyPr/>
        <a:lstStyle/>
        <a:p>
          <a:r>
            <a:rPr lang="en-US" noProof="0" dirty="0" err="1" smtClean="0">
              <a:latin typeface="Tahoma" pitchFamily="34" charset="0"/>
              <a:cs typeface="Tahoma" pitchFamily="34" charset="0"/>
            </a:rPr>
            <a:t>Hydrogeological</a:t>
          </a:r>
          <a:r>
            <a:rPr lang="en-US" dirty="0" smtClean="0">
              <a:latin typeface="Tahoma" pitchFamily="34" charset="0"/>
              <a:cs typeface="Tahoma" pitchFamily="34" charset="0"/>
            </a:rPr>
            <a:t> </a:t>
          </a:r>
          <a:r>
            <a:rPr lang="en-US" noProof="0" dirty="0" smtClean="0">
              <a:latin typeface="Tahoma" pitchFamily="34" charset="0"/>
              <a:cs typeface="Tahoma" pitchFamily="34" charset="0"/>
            </a:rPr>
            <a:t>mapping</a:t>
          </a:r>
          <a:endParaRPr lang="en-US" noProof="0" dirty="0">
            <a:latin typeface="Tahoma" pitchFamily="34" charset="0"/>
            <a:cs typeface="Tahoma" pitchFamily="34" charset="0"/>
          </a:endParaRPr>
        </a:p>
      </dgm:t>
    </dgm:pt>
    <dgm:pt modelId="{FDDCD280-C5E3-4AEE-B25E-40A43BD28596}" type="parTrans" cxnId="{D1E21C37-1197-4BF2-BC69-A311C20B10C6}">
      <dgm:prSet/>
      <dgm:spPr/>
      <dgm:t>
        <a:bodyPr/>
        <a:lstStyle/>
        <a:p>
          <a:endParaRPr lang="en-US"/>
        </a:p>
      </dgm:t>
    </dgm:pt>
    <dgm:pt modelId="{27EA36FA-47A7-4B98-B066-A83D12734063}" type="sibTrans" cxnId="{D1E21C37-1197-4BF2-BC69-A311C20B10C6}">
      <dgm:prSet/>
      <dgm:spPr/>
      <dgm:t>
        <a:bodyPr/>
        <a:lstStyle/>
        <a:p>
          <a:endParaRPr lang="en-US"/>
        </a:p>
      </dgm:t>
    </dgm:pt>
    <dgm:pt modelId="{8C9954B6-9170-4D2D-99CE-B310F7031B78}">
      <dgm:prSet phldrT="[Tekst]"/>
      <dgm:spPr/>
      <dgm:t>
        <a:bodyPr/>
        <a:lstStyle/>
        <a:p>
          <a:r>
            <a:rPr lang="en-US" noProof="0" dirty="0" smtClean="0">
              <a:latin typeface="Tahoma" pitchFamily="34" charset="0"/>
              <a:cs typeface="Tahoma" pitchFamily="34" charset="0"/>
            </a:rPr>
            <a:t>Hydrodynamic</a:t>
          </a:r>
          <a:r>
            <a:rPr lang="en-US" dirty="0" smtClean="0">
              <a:latin typeface="Tahoma" pitchFamily="34" charset="0"/>
              <a:cs typeface="Tahoma" pitchFamily="34" charset="0"/>
            </a:rPr>
            <a:t> </a:t>
          </a:r>
          <a:r>
            <a:rPr lang="en-US" noProof="0" dirty="0" smtClean="0">
              <a:latin typeface="Tahoma" pitchFamily="34" charset="0"/>
              <a:cs typeface="Tahoma" pitchFamily="34" charset="0"/>
            </a:rPr>
            <a:t>modeling</a:t>
          </a:r>
          <a:endParaRPr lang="en-US" noProof="0" dirty="0">
            <a:latin typeface="Tahoma" pitchFamily="34" charset="0"/>
            <a:cs typeface="Tahoma" pitchFamily="34" charset="0"/>
          </a:endParaRPr>
        </a:p>
      </dgm:t>
    </dgm:pt>
    <dgm:pt modelId="{56958952-A8FC-46B1-810F-D3D92BFE9269}" type="parTrans" cxnId="{A001FA5E-D895-4C34-87D1-4F045B249E7D}">
      <dgm:prSet/>
      <dgm:spPr/>
      <dgm:t>
        <a:bodyPr/>
        <a:lstStyle/>
        <a:p>
          <a:endParaRPr lang="en-US"/>
        </a:p>
      </dgm:t>
    </dgm:pt>
    <dgm:pt modelId="{0C79707D-3133-4928-A6F0-4F3C8F7C9A1C}" type="sibTrans" cxnId="{A001FA5E-D895-4C34-87D1-4F045B249E7D}">
      <dgm:prSet/>
      <dgm:spPr/>
      <dgm:t>
        <a:bodyPr/>
        <a:lstStyle/>
        <a:p>
          <a:endParaRPr lang="en-US"/>
        </a:p>
      </dgm:t>
    </dgm:pt>
    <dgm:pt modelId="{89905125-38EE-4C2C-B9AC-7991CFA788F8}">
      <dgm:prSet phldrT="[Tekst]"/>
      <dgm:spPr>
        <a:solidFill>
          <a:srgbClr val="08A823">
            <a:alpha val="52000"/>
          </a:srgbClr>
        </a:solidFill>
        <a:ln>
          <a:solidFill>
            <a:schemeClr val="bg1"/>
          </a:solidFill>
        </a:ln>
      </dgm:spPr>
      <dgm:t>
        <a:bodyPr/>
        <a:lstStyle/>
        <a:p>
          <a:r>
            <a:rPr lang="en-US" noProof="0" dirty="0" smtClean="0">
              <a:latin typeface="Tahoma" pitchFamily="34" charset="0"/>
              <a:cs typeface="Tahoma" pitchFamily="34" charset="0"/>
            </a:rPr>
            <a:t>Assessment</a:t>
          </a:r>
          <a:r>
            <a:rPr lang="en-US" dirty="0" smtClean="0">
              <a:latin typeface="Tahoma" pitchFamily="34" charset="0"/>
              <a:cs typeface="Tahoma" pitchFamily="34" charset="0"/>
            </a:rPr>
            <a:t> of chemical water status</a:t>
          </a:r>
          <a:endParaRPr lang="en-US" dirty="0">
            <a:latin typeface="Tahoma" pitchFamily="34" charset="0"/>
            <a:cs typeface="Tahoma" pitchFamily="34" charset="0"/>
          </a:endParaRPr>
        </a:p>
      </dgm:t>
    </dgm:pt>
    <dgm:pt modelId="{E3A4304E-3961-4952-A1C9-3C5A450203E7}" type="parTrans" cxnId="{CC594395-113B-448D-BECE-DD5B9FCE5BFD}">
      <dgm:prSet/>
      <dgm:spPr/>
      <dgm:t>
        <a:bodyPr/>
        <a:lstStyle/>
        <a:p>
          <a:endParaRPr lang="en-US"/>
        </a:p>
      </dgm:t>
    </dgm:pt>
    <dgm:pt modelId="{B28BE565-51BB-4573-BC75-D4CBEFCC51EA}" type="sibTrans" cxnId="{CC594395-113B-448D-BECE-DD5B9FCE5BFD}">
      <dgm:prSet/>
      <dgm:spPr/>
      <dgm:t>
        <a:bodyPr/>
        <a:lstStyle/>
        <a:p>
          <a:endParaRPr lang="en-US"/>
        </a:p>
      </dgm:t>
    </dgm:pt>
    <dgm:pt modelId="{656720E5-6C68-4555-9056-2D1C1D041217}">
      <dgm:prSet phldrT="[Tekst]"/>
      <dgm:spPr/>
      <dgm:t>
        <a:bodyPr/>
        <a:lstStyle/>
        <a:p>
          <a:r>
            <a:rPr lang="en-US" dirty="0" smtClean="0">
              <a:latin typeface="Tahoma" pitchFamily="34" charset="0"/>
              <a:cs typeface="Tahoma" pitchFamily="34" charset="0"/>
            </a:rPr>
            <a:t>Natural resistance to contamination</a:t>
          </a:r>
          <a:endParaRPr lang="en-US" dirty="0">
            <a:latin typeface="Tahoma" pitchFamily="34" charset="0"/>
            <a:cs typeface="Tahoma" pitchFamily="34" charset="0"/>
          </a:endParaRPr>
        </a:p>
      </dgm:t>
    </dgm:pt>
    <dgm:pt modelId="{067F4FCF-0A71-452E-A116-34039A9DD45E}" type="parTrans" cxnId="{13791DCE-7089-46E8-AD72-2B58E0CDE23E}">
      <dgm:prSet/>
      <dgm:spPr/>
      <dgm:t>
        <a:bodyPr/>
        <a:lstStyle/>
        <a:p>
          <a:endParaRPr lang="en-US"/>
        </a:p>
      </dgm:t>
    </dgm:pt>
    <dgm:pt modelId="{262565DB-3BDC-4432-BCC2-CB180F1699F7}" type="sibTrans" cxnId="{13791DCE-7089-46E8-AD72-2B58E0CDE23E}">
      <dgm:prSet/>
      <dgm:spPr/>
      <dgm:t>
        <a:bodyPr/>
        <a:lstStyle/>
        <a:p>
          <a:endParaRPr lang="en-US"/>
        </a:p>
      </dgm:t>
    </dgm:pt>
    <dgm:pt modelId="{8CCE6081-37D0-448E-8B8D-39B09F787924}">
      <dgm:prSet phldrT="[Tekst]"/>
      <dgm:spPr/>
      <dgm:t>
        <a:bodyPr/>
        <a:lstStyle/>
        <a:p>
          <a:r>
            <a:rPr lang="en-US" noProof="0" dirty="0" smtClean="0">
              <a:latin typeface="Tahoma" pitchFamily="34" charset="0"/>
              <a:cs typeface="Tahoma" pitchFamily="34" charset="0"/>
            </a:rPr>
            <a:t>Sampling and laboratory tests</a:t>
          </a:r>
          <a:endParaRPr lang="en-US" noProof="0" dirty="0">
            <a:latin typeface="Tahoma" pitchFamily="34" charset="0"/>
            <a:cs typeface="Tahoma" pitchFamily="34" charset="0"/>
          </a:endParaRPr>
        </a:p>
      </dgm:t>
    </dgm:pt>
    <dgm:pt modelId="{08400DEF-EA9E-49A4-8EC6-6D10D2352CA9}" type="parTrans" cxnId="{F99AC120-0038-4E0A-AA4F-04F7C095DB84}">
      <dgm:prSet/>
      <dgm:spPr/>
      <dgm:t>
        <a:bodyPr/>
        <a:lstStyle/>
        <a:p>
          <a:endParaRPr lang="en-US"/>
        </a:p>
      </dgm:t>
    </dgm:pt>
    <dgm:pt modelId="{1A8900F4-97C4-4E5A-8093-072A255965EF}" type="sibTrans" cxnId="{F99AC120-0038-4E0A-AA4F-04F7C095DB84}">
      <dgm:prSet/>
      <dgm:spPr/>
      <dgm:t>
        <a:bodyPr/>
        <a:lstStyle/>
        <a:p>
          <a:endParaRPr lang="en-US"/>
        </a:p>
      </dgm:t>
    </dgm:pt>
    <dgm:pt modelId="{A228AB42-697E-465D-BF2E-B9A639AA57F1}">
      <dgm:prSet phldrT="[Tekst]"/>
      <dgm:spPr>
        <a:solidFill>
          <a:srgbClr val="08A823">
            <a:alpha val="92000"/>
          </a:srgbClr>
        </a:solidFill>
        <a:ln>
          <a:solidFill>
            <a:schemeClr val="bg1"/>
          </a:solidFill>
        </a:ln>
      </dgm:spPr>
      <dgm:t>
        <a:bodyPr/>
        <a:lstStyle/>
        <a:p>
          <a:r>
            <a:rPr lang="en-US" dirty="0" smtClean="0">
              <a:latin typeface="Tahoma" pitchFamily="34" charset="0"/>
              <a:cs typeface="Tahoma" pitchFamily="34" charset="0"/>
            </a:rPr>
            <a:t>Long-term research monitoring</a:t>
          </a:r>
          <a:endParaRPr lang="en-US" dirty="0">
            <a:latin typeface="Tahoma" pitchFamily="34" charset="0"/>
            <a:cs typeface="Tahoma" pitchFamily="34" charset="0"/>
          </a:endParaRPr>
        </a:p>
      </dgm:t>
    </dgm:pt>
    <dgm:pt modelId="{7D9A83EB-1CDF-492E-9EC8-1BFC5F6EC22B}" type="parTrans" cxnId="{AC631555-AFCE-4824-91BC-B356E5B5DFD3}">
      <dgm:prSet/>
      <dgm:spPr/>
      <dgm:t>
        <a:bodyPr/>
        <a:lstStyle/>
        <a:p>
          <a:endParaRPr lang="en-US"/>
        </a:p>
      </dgm:t>
    </dgm:pt>
    <dgm:pt modelId="{8113077C-185F-447F-BAF9-DB7DAFB80183}" type="sibTrans" cxnId="{AC631555-AFCE-4824-91BC-B356E5B5DFD3}">
      <dgm:prSet/>
      <dgm:spPr/>
      <dgm:t>
        <a:bodyPr/>
        <a:lstStyle/>
        <a:p>
          <a:endParaRPr lang="en-US"/>
        </a:p>
      </dgm:t>
    </dgm:pt>
    <dgm:pt modelId="{7E252B29-803E-485D-A881-6FFDC5A08139}">
      <dgm:prSet phldrT="[Tekst]"/>
      <dgm:spPr/>
      <dgm:t>
        <a:bodyPr/>
        <a:lstStyle/>
        <a:p>
          <a:r>
            <a:rPr lang="en-US" dirty="0" smtClean="0">
              <a:latin typeface="Tahoma" pitchFamily="34" charset="0"/>
              <a:cs typeface="Tahoma" pitchFamily="34" charset="0"/>
            </a:rPr>
            <a:t>Sampling of control monitoring </a:t>
          </a:r>
          <a:r>
            <a:rPr lang="pl-PL" dirty="0" err="1" smtClean="0">
              <a:latin typeface="Tahoma" pitchFamily="34" charset="0"/>
              <a:cs typeface="Tahoma" pitchFamily="34" charset="0"/>
            </a:rPr>
            <a:t>sites</a:t>
          </a:r>
          <a:endParaRPr lang="en-US" dirty="0">
            <a:latin typeface="Tahoma" pitchFamily="34" charset="0"/>
            <a:cs typeface="Tahoma" pitchFamily="34" charset="0"/>
          </a:endParaRPr>
        </a:p>
      </dgm:t>
    </dgm:pt>
    <dgm:pt modelId="{C9D302BF-CB0B-4D98-A6E3-79F60BFC69BE}" type="parTrans" cxnId="{3F3B330F-2012-4165-9ACE-D8A0C7B1CBFD}">
      <dgm:prSet/>
      <dgm:spPr/>
      <dgm:t>
        <a:bodyPr/>
        <a:lstStyle/>
        <a:p>
          <a:endParaRPr lang="en-US"/>
        </a:p>
      </dgm:t>
    </dgm:pt>
    <dgm:pt modelId="{FE474D8E-199C-46F6-A31C-34EA18E59DEE}" type="sibTrans" cxnId="{3F3B330F-2012-4165-9ACE-D8A0C7B1CBFD}">
      <dgm:prSet/>
      <dgm:spPr/>
      <dgm:t>
        <a:bodyPr/>
        <a:lstStyle/>
        <a:p>
          <a:endParaRPr lang="en-US"/>
        </a:p>
      </dgm:t>
    </dgm:pt>
    <dgm:pt modelId="{33DCB1A6-CE4B-42FD-889D-A8A1445A86C6}">
      <dgm:prSet phldrT="[Tekst]"/>
      <dgm:spPr/>
      <dgm:t>
        <a:bodyPr/>
        <a:lstStyle/>
        <a:p>
          <a:r>
            <a:rPr lang="en-US" noProof="0" dirty="0" smtClean="0">
              <a:latin typeface="Tahoma" pitchFamily="34" charset="0"/>
              <a:cs typeface="Tahoma" pitchFamily="34" charset="0"/>
            </a:rPr>
            <a:t>Additional</a:t>
          </a:r>
          <a:r>
            <a:rPr lang="en-US" dirty="0" smtClean="0">
              <a:latin typeface="Tahoma" pitchFamily="34" charset="0"/>
              <a:cs typeface="Tahoma" pitchFamily="34" charset="0"/>
            </a:rPr>
            <a:t> studies</a:t>
          </a:r>
          <a:endParaRPr lang="en-US" dirty="0">
            <a:latin typeface="Tahoma" pitchFamily="34" charset="0"/>
            <a:cs typeface="Tahoma" pitchFamily="34" charset="0"/>
          </a:endParaRPr>
        </a:p>
      </dgm:t>
    </dgm:pt>
    <dgm:pt modelId="{925E0965-8EB5-45C2-ABFB-A60B11B776E5}" type="parTrans" cxnId="{23394A5D-8ECF-453C-B341-4F1BD7891F03}">
      <dgm:prSet/>
      <dgm:spPr/>
      <dgm:t>
        <a:bodyPr/>
        <a:lstStyle/>
        <a:p>
          <a:endParaRPr lang="en-US"/>
        </a:p>
      </dgm:t>
    </dgm:pt>
    <dgm:pt modelId="{001B682B-B1AD-40C7-BC47-D45C68D7FF02}" type="sibTrans" cxnId="{23394A5D-8ECF-453C-B341-4F1BD7891F03}">
      <dgm:prSet/>
      <dgm:spPr/>
      <dgm:t>
        <a:bodyPr/>
        <a:lstStyle/>
        <a:p>
          <a:endParaRPr lang="en-US"/>
        </a:p>
      </dgm:t>
    </dgm:pt>
    <dgm:pt modelId="{C5B00F92-11E2-4807-B0C1-9EC1999FD3B2}">
      <dgm:prSet/>
      <dgm:spPr/>
      <dgm:t>
        <a:bodyPr/>
        <a:lstStyle/>
        <a:p>
          <a:r>
            <a:rPr lang="en-US" noProof="0" dirty="0" smtClean="0">
              <a:latin typeface="Tahoma" pitchFamily="34" charset="0"/>
              <a:cs typeface="Tahoma" pitchFamily="34" charset="0"/>
            </a:rPr>
            <a:t>Analyzing</a:t>
          </a:r>
          <a:r>
            <a:rPr lang="en-US" dirty="0" smtClean="0">
              <a:latin typeface="Tahoma" pitchFamily="34" charset="0"/>
              <a:cs typeface="Tahoma" pitchFamily="34" charset="0"/>
            </a:rPr>
            <a:t> of </a:t>
          </a:r>
          <a:r>
            <a:rPr lang="en-US" noProof="0" dirty="0" smtClean="0">
              <a:latin typeface="Tahoma" pitchFamily="34" charset="0"/>
              <a:cs typeface="Tahoma" pitchFamily="34" charset="0"/>
            </a:rPr>
            <a:t>available</a:t>
          </a:r>
          <a:r>
            <a:rPr lang="en-US" dirty="0" smtClean="0">
              <a:latin typeface="Tahoma" pitchFamily="34" charset="0"/>
              <a:cs typeface="Tahoma" pitchFamily="34" charset="0"/>
            </a:rPr>
            <a:t> water resources </a:t>
          </a:r>
          <a:endParaRPr lang="en-US" dirty="0">
            <a:latin typeface="Tahoma" pitchFamily="34" charset="0"/>
            <a:cs typeface="Tahoma" pitchFamily="34" charset="0"/>
          </a:endParaRPr>
        </a:p>
      </dgm:t>
    </dgm:pt>
    <dgm:pt modelId="{2A8D4241-7919-4D49-AF72-073AC186DE1E}" type="parTrans" cxnId="{5E583E0F-AF39-4246-B576-92C753EB92F8}">
      <dgm:prSet/>
      <dgm:spPr/>
      <dgm:t>
        <a:bodyPr/>
        <a:lstStyle/>
        <a:p>
          <a:endParaRPr lang="en-US"/>
        </a:p>
      </dgm:t>
    </dgm:pt>
    <dgm:pt modelId="{F825193F-FEFC-4A66-864F-7D20BDC894B9}" type="sibTrans" cxnId="{5E583E0F-AF39-4246-B576-92C753EB92F8}">
      <dgm:prSet/>
      <dgm:spPr/>
      <dgm:t>
        <a:bodyPr/>
        <a:lstStyle/>
        <a:p>
          <a:endParaRPr lang="en-US"/>
        </a:p>
      </dgm:t>
    </dgm:pt>
    <dgm:pt modelId="{A091B55A-8B84-4B5A-A61B-5A3C65B26C58}">
      <dgm:prSet/>
      <dgm:spPr>
        <a:solidFill>
          <a:srgbClr val="08A823">
            <a:alpha val="72000"/>
          </a:srgbClr>
        </a:solidFill>
        <a:ln>
          <a:solidFill>
            <a:schemeClr val="bg1"/>
          </a:solidFill>
        </a:ln>
      </dgm:spPr>
      <dgm:t>
        <a:bodyPr/>
        <a:lstStyle/>
        <a:p>
          <a:r>
            <a:rPr lang="en-US" dirty="0" smtClean="0">
              <a:latin typeface="Tahoma" pitchFamily="34" charset="0"/>
              <a:cs typeface="Tahoma" pitchFamily="34" charset="0"/>
            </a:rPr>
            <a:t>Assessment of quantitative water status</a:t>
          </a:r>
          <a:endParaRPr lang="en-US" dirty="0">
            <a:latin typeface="Tahoma" pitchFamily="34" charset="0"/>
            <a:cs typeface="Tahoma" pitchFamily="34" charset="0"/>
          </a:endParaRPr>
        </a:p>
      </dgm:t>
    </dgm:pt>
    <dgm:pt modelId="{AFB2B0B3-2519-4862-8F71-867559CA5B6F}" type="parTrans" cxnId="{6A429128-1EF8-4219-B889-BC9FD0598E50}">
      <dgm:prSet/>
      <dgm:spPr/>
      <dgm:t>
        <a:bodyPr/>
        <a:lstStyle/>
        <a:p>
          <a:endParaRPr lang="en-US"/>
        </a:p>
      </dgm:t>
    </dgm:pt>
    <dgm:pt modelId="{9F25E034-80C6-4186-9261-E16B60D5E250}" type="sibTrans" cxnId="{6A429128-1EF8-4219-B889-BC9FD0598E50}">
      <dgm:prSet/>
      <dgm:spPr/>
      <dgm:t>
        <a:bodyPr/>
        <a:lstStyle/>
        <a:p>
          <a:endParaRPr lang="en-US"/>
        </a:p>
      </dgm:t>
    </dgm:pt>
    <dgm:pt modelId="{3A01F390-5FA8-4449-AAFD-849AB8D38BD2}">
      <dgm:prSet/>
      <dgm:spPr/>
      <dgm:t>
        <a:bodyPr/>
        <a:lstStyle/>
        <a:p>
          <a:r>
            <a:rPr lang="en-US" dirty="0" smtClean="0">
              <a:latin typeface="Tahoma" pitchFamily="34" charset="0"/>
              <a:cs typeface="Tahoma" pitchFamily="34" charset="0"/>
            </a:rPr>
            <a:t>Water </a:t>
          </a:r>
          <a:r>
            <a:rPr lang="en-US" dirty="0" err="1" smtClean="0">
              <a:latin typeface="Tahoma" pitchFamily="34" charset="0"/>
              <a:cs typeface="Tahoma" pitchFamily="34" charset="0"/>
            </a:rPr>
            <a:t>balan</a:t>
          </a:r>
          <a:r>
            <a:rPr lang="pl-PL" dirty="0" err="1" smtClean="0">
              <a:latin typeface="Tahoma" pitchFamily="34" charset="0"/>
              <a:cs typeface="Tahoma" pitchFamily="34" charset="0"/>
            </a:rPr>
            <a:t>ce</a:t>
          </a:r>
          <a:endParaRPr lang="en-US" dirty="0">
            <a:latin typeface="Tahoma" pitchFamily="34" charset="0"/>
            <a:cs typeface="Tahoma" pitchFamily="34" charset="0"/>
          </a:endParaRPr>
        </a:p>
      </dgm:t>
    </dgm:pt>
    <dgm:pt modelId="{E6CE6DA6-8DD1-4FF6-852B-1058E17B5CD0}" type="parTrans" cxnId="{BE0BE2E5-2E78-4682-8FCB-76726DC7AE70}">
      <dgm:prSet/>
      <dgm:spPr/>
      <dgm:t>
        <a:bodyPr/>
        <a:lstStyle/>
        <a:p>
          <a:endParaRPr lang="en-US"/>
        </a:p>
      </dgm:t>
    </dgm:pt>
    <dgm:pt modelId="{0D7212A8-AEFE-48F1-A292-89716F648571}" type="sibTrans" cxnId="{BE0BE2E5-2E78-4682-8FCB-76726DC7AE70}">
      <dgm:prSet/>
      <dgm:spPr/>
      <dgm:t>
        <a:bodyPr/>
        <a:lstStyle/>
        <a:p>
          <a:endParaRPr lang="en-US"/>
        </a:p>
      </dgm:t>
    </dgm:pt>
    <dgm:pt modelId="{0BC63111-91EE-4B12-BA6F-A9DF2197C3F2}" type="pres">
      <dgm:prSet presAssocID="{DBCA64A6-23F6-4E6D-985C-C6F392F0BEBA}" presName="Name0" presStyleCnt="0">
        <dgm:presLayoutVars>
          <dgm:dir/>
          <dgm:animLvl val="lvl"/>
          <dgm:resizeHandles val="exact"/>
        </dgm:presLayoutVars>
      </dgm:prSet>
      <dgm:spPr/>
      <dgm:t>
        <a:bodyPr/>
        <a:lstStyle/>
        <a:p>
          <a:endParaRPr lang="pl-PL"/>
        </a:p>
      </dgm:t>
    </dgm:pt>
    <dgm:pt modelId="{67010F38-CA11-461B-ACE6-3607DA6FDDAB}" type="pres">
      <dgm:prSet presAssocID="{A228AB42-697E-465D-BF2E-B9A639AA57F1}" presName="boxAndChildren" presStyleCnt="0"/>
      <dgm:spPr/>
      <dgm:t>
        <a:bodyPr/>
        <a:lstStyle/>
        <a:p>
          <a:endParaRPr lang="pl-PL"/>
        </a:p>
      </dgm:t>
    </dgm:pt>
    <dgm:pt modelId="{7EAFF227-3E0F-490C-ADE2-2280867C6D97}" type="pres">
      <dgm:prSet presAssocID="{A228AB42-697E-465D-BF2E-B9A639AA57F1}" presName="parentTextBox" presStyleLbl="node1" presStyleIdx="0" presStyleCnt="4"/>
      <dgm:spPr/>
      <dgm:t>
        <a:bodyPr/>
        <a:lstStyle/>
        <a:p>
          <a:endParaRPr lang="pl-PL"/>
        </a:p>
      </dgm:t>
    </dgm:pt>
    <dgm:pt modelId="{14611550-E9C1-41BF-98A3-114812EE1B59}" type="pres">
      <dgm:prSet presAssocID="{A228AB42-697E-465D-BF2E-B9A639AA57F1}" presName="entireBox" presStyleLbl="node1" presStyleIdx="0" presStyleCnt="4"/>
      <dgm:spPr/>
      <dgm:t>
        <a:bodyPr/>
        <a:lstStyle/>
        <a:p>
          <a:endParaRPr lang="pl-PL"/>
        </a:p>
      </dgm:t>
    </dgm:pt>
    <dgm:pt modelId="{DFEB9D26-DFF2-4B2C-AA46-2D96AAA25BA3}" type="pres">
      <dgm:prSet presAssocID="{A228AB42-697E-465D-BF2E-B9A639AA57F1}" presName="descendantBox" presStyleCnt="0"/>
      <dgm:spPr/>
      <dgm:t>
        <a:bodyPr/>
        <a:lstStyle/>
        <a:p>
          <a:endParaRPr lang="pl-PL"/>
        </a:p>
      </dgm:t>
    </dgm:pt>
    <dgm:pt modelId="{81F97612-F42C-4060-894B-5C199792A526}" type="pres">
      <dgm:prSet presAssocID="{7E252B29-803E-485D-A881-6FFDC5A08139}" presName="childTextBox" presStyleLbl="fgAccFollowNode1" presStyleIdx="0" presStyleCnt="8" custLinFactNeighborY="4760">
        <dgm:presLayoutVars>
          <dgm:bulletEnabled val="1"/>
        </dgm:presLayoutVars>
      </dgm:prSet>
      <dgm:spPr/>
      <dgm:t>
        <a:bodyPr/>
        <a:lstStyle/>
        <a:p>
          <a:endParaRPr lang="pl-PL"/>
        </a:p>
      </dgm:t>
    </dgm:pt>
    <dgm:pt modelId="{E7D6172E-450D-45B1-817B-C98607B2CB2A}" type="pres">
      <dgm:prSet presAssocID="{33DCB1A6-CE4B-42FD-889D-A8A1445A86C6}" presName="childTextBox" presStyleLbl="fgAccFollowNode1" presStyleIdx="1" presStyleCnt="8" custLinFactNeighborX="350" custLinFactNeighborY="11569">
        <dgm:presLayoutVars>
          <dgm:bulletEnabled val="1"/>
        </dgm:presLayoutVars>
      </dgm:prSet>
      <dgm:spPr/>
      <dgm:t>
        <a:bodyPr/>
        <a:lstStyle/>
        <a:p>
          <a:endParaRPr lang="pl-PL"/>
        </a:p>
      </dgm:t>
    </dgm:pt>
    <dgm:pt modelId="{765D873C-4CB5-4066-8913-A824CF5DCE8A}" type="pres">
      <dgm:prSet presAssocID="{9F25E034-80C6-4186-9261-E16B60D5E250}" presName="sp" presStyleCnt="0"/>
      <dgm:spPr/>
      <dgm:t>
        <a:bodyPr/>
        <a:lstStyle/>
        <a:p>
          <a:endParaRPr lang="pl-PL"/>
        </a:p>
      </dgm:t>
    </dgm:pt>
    <dgm:pt modelId="{CB0B2999-1746-4C2D-8341-CD04DA988B19}" type="pres">
      <dgm:prSet presAssocID="{A091B55A-8B84-4B5A-A61B-5A3C65B26C58}" presName="arrowAndChildren" presStyleCnt="0"/>
      <dgm:spPr/>
      <dgm:t>
        <a:bodyPr/>
        <a:lstStyle/>
        <a:p>
          <a:endParaRPr lang="pl-PL"/>
        </a:p>
      </dgm:t>
    </dgm:pt>
    <dgm:pt modelId="{40A74CD1-49E8-4364-B5C5-4B4A6A4C3338}" type="pres">
      <dgm:prSet presAssocID="{A091B55A-8B84-4B5A-A61B-5A3C65B26C58}" presName="parentTextArrow" presStyleLbl="node1" presStyleIdx="0" presStyleCnt="4"/>
      <dgm:spPr/>
      <dgm:t>
        <a:bodyPr/>
        <a:lstStyle/>
        <a:p>
          <a:endParaRPr lang="pl-PL"/>
        </a:p>
      </dgm:t>
    </dgm:pt>
    <dgm:pt modelId="{085A2AF5-B59D-4195-ACB4-A84AC254F15A}" type="pres">
      <dgm:prSet presAssocID="{A091B55A-8B84-4B5A-A61B-5A3C65B26C58}" presName="arrow" presStyleLbl="node1" presStyleIdx="1" presStyleCnt="4"/>
      <dgm:spPr/>
      <dgm:t>
        <a:bodyPr/>
        <a:lstStyle/>
        <a:p>
          <a:endParaRPr lang="pl-PL"/>
        </a:p>
      </dgm:t>
    </dgm:pt>
    <dgm:pt modelId="{DF79DA2B-E921-4CD4-BF6A-0B8FB919B143}" type="pres">
      <dgm:prSet presAssocID="{A091B55A-8B84-4B5A-A61B-5A3C65B26C58}" presName="descendantArrow" presStyleCnt="0"/>
      <dgm:spPr/>
      <dgm:t>
        <a:bodyPr/>
        <a:lstStyle/>
        <a:p>
          <a:endParaRPr lang="pl-PL"/>
        </a:p>
      </dgm:t>
    </dgm:pt>
    <dgm:pt modelId="{5D95BE2A-4DAA-42A8-AC6E-845BF1C16636}" type="pres">
      <dgm:prSet presAssocID="{C5B00F92-11E2-4807-B0C1-9EC1999FD3B2}" presName="childTextArrow" presStyleLbl="fgAccFollowNode1" presStyleIdx="2" presStyleCnt="8">
        <dgm:presLayoutVars>
          <dgm:bulletEnabled val="1"/>
        </dgm:presLayoutVars>
      </dgm:prSet>
      <dgm:spPr/>
      <dgm:t>
        <a:bodyPr/>
        <a:lstStyle/>
        <a:p>
          <a:endParaRPr lang="pl-PL"/>
        </a:p>
      </dgm:t>
    </dgm:pt>
    <dgm:pt modelId="{6A4E1724-C692-44CE-94F1-1C4D598BF192}" type="pres">
      <dgm:prSet presAssocID="{3A01F390-5FA8-4449-AAFD-849AB8D38BD2}" presName="childTextArrow" presStyleLbl="fgAccFollowNode1" presStyleIdx="3" presStyleCnt="8" custLinFactNeighborX="1124" custLinFactNeighborY="264">
        <dgm:presLayoutVars>
          <dgm:bulletEnabled val="1"/>
        </dgm:presLayoutVars>
      </dgm:prSet>
      <dgm:spPr/>
      <dgm:t>
        <a:bodyPr/>
        <a:lstStyle/>
        <a:p>
          <a:endParaRPr lang="pl-PL"/>
        </a:p>
      </dgm:t>
    </dgm:pt>
    <dgm:pt modelId="{25DAF666-BBF1-43D5-B585-DD5DEDA0BA24}" type="pres">
      <dgm:prSet presAssocID="{B28BE565-51BB-4573-BC75-D4CBEFCC51EA}" presName="sp" presStyleCnt="0"/>
      <dgm:spPr/>
      <dgm:t>
        <a:bodyPr/>
        <a:lstStyle/>
        <a:p>
          <a:endParaRPr lang="pl-PL"/>
        </a:p>
      </dgm:t>
    </dgm:pt>
    <dgm:pt modelId="{EEDC79FE-3CB1-4C8F-9723-2A521D977CD3}" type="pres">
      <dgm:prSet presAssocID="{89905125-38EE-4C2C-B9AC-7991CFA788F8}" presName="arrowAndChildren" presStyleCnt="0"/>
      <dgm:spPr/>
      <dgm:t>
        <a:bodyPr/>
        <a:lstStyle/>
        <a:p>
          <a:endParaRPr lang="pl-PL"/>
        </a:p>
      </dgm:t>
    </dgm:pt>
    <dgm:pt modelId="{115E65F1-DF0F-42C7-9398-4DD354675AFB}" type="pres">
      <dgm:prSet presAssocID="{89905125-38EE-4C2C-B9AC-7991CFA788F8}" presName="parentTextArrow" presStyleLbl="node1" presStyleIdx="1" presStyleCnt="4"/>
      <dgm:spPr/>
      <dgm:t>
        <a:bodyPr/>
        <a:lstStyle/>
        <a:p>
          <a:endParaRPr lang="pl-PL"/>
        </a:p>
      </dgm:t>
    </dgm:pt>
    <dgm:pt modelId="{9662E08F-ACAA-48B5-9F64-BD08860F0EE4}" type="pres">
      <dgm:prSet presAssocID="{89905125-38EE-4C2C-B9AC-7991CFA788F8}" presName="arrow" presStyleLbl="node1" presStyleIdx="2" presStyleCnt="4"/>
      <dgm:spPr/>
      <dgm:t>
        <a:bodyPr/>
        <a:lstStyle/>
        <a:p>
          <a:endParaRPr lang="pl-PL"/>
        </a:p>
      </dgm:t>
    </dgm:pt>
    <dgm:pt modelId="{9163B658-B735-4577-A336-8AB26D00BADC}" type="pres">
      <dgm:prSet presAssocID="{89905125-38EE-4C2C-B9AC-7991CFA788F8}" presName="descendantArrow" presStyleCnt="0"/>
      <dgm:spPr/>
      <dgm:t>
        <a:bodyPr/>
        <a:lstStyle/>
        <a:p>
          <a:endParaRPr lang="pl-PL"/>
        </a:p>
      </dgm:t>
    </dgm:pt>
    <dgm:pt modelId="{1569F366-2FA0-4C41-8241-009BB734059E}" type="pres">
      <dgm:prSet presAssocID="{656720E5-6C68-4555-9056-2D1C1D041217}" presName="childTextArrow" presStyleLbl="fgAccFollowNode1" presStyleIdx="4" presStyleCnt="8">
        <dgm:presLayoutVars>
          <dgm:bulletEnabled val="1"/>
        </dgm:presLayoutVars>
      </dgm:prSet>
      <dgm:spPr/>
      <dgm:t>
        <a:bodyPr/>
        <a:lstStyle/>
        <a:p>
          <a:endParaRPr lang="pl-PL"/>
        </a:p>
      </dgm:t>
    </dgm:pt>
    <dgm:pt modelId="{77152372-7EBC-40C7-9223-606B1A238547}" type="pres">
      <dgm:prSet presAssocID="{8CCE6081-37D0-448E-8B8D-39B09F787924}" presName="childTextArrow" presStyleLbl="fgAccFollowNode1" presStyleIdx="5" presStyleCnt="8">
        <dgm:presLayoutVars>
          <dgm:bulletEnabled val="1"/>
        </dgm:presLayoutVars>
      </dgm:prSet>
      <dgm:spPr/>
      <dgm:t>
        <a:bodyPr/>
        <a:lstStyle/>
        <a:p>
          <a:endParaRPr lang="pl-PL"/>
        </a:p>
      </dgm:t>
    </dgm:pt>
    <dgm:pt modelId="{DB093CB0-4FE8-4460-82E9-4F23B120A949}" type="pres">
      <dgm:prSet presAssocID="{EDC2FE41-7724-4AAC-8B3D-A336CF0F81C7}" presName="sp" presStyleCnt="0"/>
      <dgm:spPr/>
      <dgm:t>
        <a:bodyPr/>
        <a:lstStyle/>
        <a:p>
          <a:endParaRPr lang="pl-PL"/>
        </a:p>
      </dgm:t>
    </dgm:pt>
    <dgm:pt modelId="{DB456F49-48E9-417B-ABDD-07126FC66EF5}" type="pres">
      <dgm:prSet presAssocID="{029C5191-A0BF-47A2-8F7E-6D90DB7BBE03}" presName="arrowAndChildren" presStyleCnt="0"/>
      <dgm:spPr/>
      <dgm:t>
        <a:bodyPr/>
        <a:lstStyle/>
        <a:p>
          <a:endParaRPr lang="pl-PL"/>
        </a:p>
      </dgm:t>
    </dgm:pt>
    <dgm:pt modelId="{A4127F91-203D-492C-AEC4-F072CF75109D}" type="pres">
      <dgm:prSet presAssocID="{029C5191-A0BF-47A2-8F7E-6D90DB7BBE03}" presName="parentTextArrow" presStyleLbl="node1" presStyleIdx="2" presStyleCnt="4"/>
      <dgm:spPr/>
      <dgm:t>
        <a:bodyPr/>
        <a:lstStyle/>
        <a:p>
          <a:endParaRPr lang="pl-PL"/>
        </a:p>
      </dgm:t>
    </dgm:pt>
    <dgm:pt modelId="{A7E7B42D-B05A-432A-8143-04147475B772}" type="pres">
      <dgm:prSet presAssocID="{029C5191-A0BF-47A2-8F7E-6D90DB7BBE03}" presName="arrow" presStyleLbl="node1" presStyleIdx="3" presStyleCnt="4"/>
      <dgm:spPr/>
      <dgm:t>
        <a:bodyPr/>
        <a:lstStyle/>
        <a:p>
          <a:endParaRPr lang="pl-PL"/>
        </a:p>
      </dgm:t>
    </dgm:pt>
    <dgm:pt modelId="{73F4D7BE-8E98-4C6B-93CA-CCA773D07EB1}" type="pres">
      <dgm:prSet presAssocID="{029C5191-A0BF-47A2-8F7E-6D90DB7BBE03}" presName="descendantArrow" presStyleCnt="0"/>
      <dgm:spPr/>
      <dgm:t>
        <a:bodyPr/>
        <a:lstStyle/>
        <a:p>
          <a:endParaRPr lang="pl-PL"/>
        </a:p>
      </dgm:t>
    </dgm:pt>
    <dgm:pt modelId="{67207712-2E72-4C3E-B74E-FAFC5FF8538E}" type="pres">
      <dgm:prSet presAssocID="{9FF2A1A3-1C84-49F5-9617-B3AFEB21EF68}" presName="childTextArrow" presStyleLbl="fgAccFollowNode1" presStyleIdx="6" presStyleCnt="8">
        <dgm:presLayoutVars>
          <dgm:bulletEnabled val="1"/>
        </dgm:presLayoutVars>
      </dgm:prSet>
      <dgm:spPr/>
      <dgm:t>
        <a:bodyPr/>
        <a:lstStyle/>
        <a:p>
          <a:endParaRPr lang="pl-PL"/>
        </a:p>
      </dgm:t>
    </dgm:pt>
    <dgm:pt modelId="{58FD4F78-CDB7-44F0-9B2A-DA9267ACEB27}" type="pres">
      <dgm:prSet presAssocID="{8C9954B6-9170-4D2D-99CE-B310F7031B78}" presName="childTextArrow" presStyleLbl="fgAccFollowNode1" presStyleIdx="7" presStyleCnt="8" custLinFactNeighborY="-528">
        <dgm:presLayoutVars>
          <dgm:bulletEnabled val="1"/>
        </dgm:presLayoutVars>
      </dgm:prSet>
      <dgm:spPr/>
      <dgm:t>
        <a:bodyPr/>
        <a:lstStyle/>
        <a:p>
          <a:endParaRPr lang="pl-PL"/>
        </a:p>
      </dgm:t>
    </dgm:pt>
  </dgm:ptLst>
  <dgm:cxnLst>
    <dgm:cxn modelId="{A001FA5E-D895-4C34-87D1-4F045B249E7D}" srcId="{029C5191-A0BF-47A2-8F7E-6D90DB7BBE03}" destId="{8C9954B6-9170-4D2D-99CE-B310F7031B78}" srcOrd="1" destOrd="0" parTransId="{56958952-A8FC-46B1-810F-D3D92BFE9269}" sibTransId="{0C79707D-3133-4928-A6F0-4F3C8F7C9A1C}"/>
    <dgm:cxn modelId="{E6906B04-36C2-4732-A84C-66092DCBE386}" type="presOf" srcId="{C5B00F92-11E2-4807-B0C1-9EC1999FD3B2}" destId="{5D95BE2A-4DAA-42A8-AC6E-845BF1C16636}" srcOrd="0" destOrd="0" presId="urn:microsoft.com/office/officeart/2005/8/layout/process4"/>
    <dgm:cxn modelId="{DA62D456-54F8-4AD3-A708-B4F6A262642A}" type="presOf" srcId="{A091B55A-8B84-4B5A-A61B-5A3C65B26C58}" destId="{40A74CD1-49E8-4364-B5C5-4B4A6A4C3338}" srcOrd="0" destOrd="0" presId="urn:microsoft.com/office/officeart/2005/8/layout/process4"/>
    <dgm:cxn modelId="{0D0A603C-C369-412A-865B-697666EC2063}" type="presOf" srcId="{33DCB1A6-CE4B-42FD-889D-A8A1445A86C6}" destId="{E7D6172E-450D-45B1-817B-C98607B2CB2A}" srcOrd="0" destOrd="0" presId="urn:microsoft.com/office/officeart/2005/8/layout/process4"/>
    <dgm:cxn modelId="{6A429128-1EF8-4219-B889-BC9FD0598E50}" srcId="{DBCA64A6-23F6-4E6D-985C-C6F392F0BEBA}" destId="{A091B55A-8B84-4B5A-A61B-5A3C65B26C58}" srcOrd="2" destOrd="0" parTransId="{AFB2B0B3-2519-4862-8F71-867559CA5B6F}" sibTransId="{9F25E034-80C6-4186-9261-E16B60D5E250}"/>
    <dgm:cxn modelId="{D33F9168-ECE2-4D26-855E-B1F221557001}" srcId="{DBCA64A6-23F6-4E6D-985C-C6F392F0BEBA}" destId="{029C5191-A0BF-47A2-8F7E-6D90DB7BBE03}" srcOrd="0" destOrd="0" parTransId="{5D9C0C39-A580-466F-9374-9F75F091B075}" sibTransId="{EDC2FE41-7724-4AAC-8B3D-A336CF0F81C7}"/>
    <dgm:cxn modelId="{CA6E8088-87FF-40BF-97AC-D18518144943}" type="presOf" srcId="{8C9954B6-9170-4D2D-99CE-B310F7031B78}" destId="{58FD4F78-CDB7-44F0-9B2A-DA9267ACEB27}" srcOrd="0" destOrd="0" presId="urn:microsoft.com/office/officeart/2005/8/layout/process4"/>
    <dgm:cxn modelId="{064E74E1-6E44-4D0E-AB9B-F6F7EC7B2E7C}" type="presOf" srcId="{A091B55A-8B84-4B5A-A61B-5A3C65B26C58}" destId="{085A2AF5-B59D-4195-ACB4-A84AC254F15A}" srcOrd="1" destOrd="0" presId="urn:microsoft.com/office/officeart/2005/8/layout/process4"/>
    <dgm:cxn modelId="{EDFF5CE7-494D-4F7B-AE22-A73938A1831F}" type="presOf" srcId="{7E252B29-803E-485D-A881-6FFDC5A08139}" destId="{81F97612-F42C-4060-894B-5C199792A526}" srcOrd="0" destOrd="0" presId="urn:microsoft.com/office/officeart/2005/8/layout/process4"/>
    <dgm:cxn modelId="{4C6AAF94-33A8-46B5-9F1B-4DB7B8C5724A}" type="presOf" srcId="{029C5191-A0BF-47A2-8F7E-6D90DB7BBE03}" destId="{A7E7B42D-B05A-432A-8143-04147475B772}" srcOrd="1" destOrd="0" presId="urn:microsoft.com/office/officeart/2005/8/layout/process4"/>
    <dgm:cxn modelId="{52BD8891-0333-4BB4-982D-1B1C6739A41B}" type="presOf" srcId="{DBCA64A6-23F6-4E6D-985C-C6F392F0BEBA}" destId="{0BC63111-91EE-4B12-BA6F-A9DF2197C3F2}" srcOrd="0" destOrd="0" presId="urn:microsoft.com/office/officeart/2005/8/layout/process4"/>
    <dgm:cxn modelId="{0DB8C4EB-15AF-4E63-B803-F482B511AFC6}" type="presOf" srcId="{3A01F390-5FA8-4449-AAFD-849AB8D38BD2}" destId="{6A4E1724-C692-44CE-94F1-1C4D598BF192}" srcOrd="0" destOrd="0" presId="urn:microsoft.com/office/officeart/2005/8/layout/process4"/>
    <dgm:cxn modelId="{0202D228-D2DB-40F9-A5C5-B143E0859DF3}" type="presOf" srcId="{A228AB42-697E-465D-BF2E-B9A639AA57F1}" destId="{14611550-E9C1-41BF-98A3-114812EE1B59}" srcOrd="1" destOrd="0" presId="urn:microsoft.com/office/officeart/2005/8/layout/process4"/>
    <dgm:cxn modelId="{D1E21C37-1197-4BF2-BC69-A311C20B10C6}" srcId="{029C5191-A0BF-47A2-8F7E-6D90DB7BBE03}" destId="{9FF2A1A3-1C84-49F5-9617-B3AFEB21EF68}" srcOrd="0" destOrd="0" parTransId="{FDDCD280-C5E3-4AEE-B25E-40A43BD28596}" sibTransId="{27EA36FA-47A7-4B98-B066-A83D12734063}"/>
    <dgm:cxn modelId="{CC594395-113B-448D-BECE-DD5B9FCE5BFD}" srcId="{DBCA64A6-23F6-4E6D-985C-C6F392F0BEBA}" destId="{89905125-38EE-4C2C-B9AC-7991CFA788F8}" srcOrd="1" destOrd="0" parTransId="{E3A4304E-3961-4952-A1C9-3C5A450203E7}" sibTransId="{B28BE565-51BB-4573-BC75-D4CBEFCC51EA}"/>
    <dgm:cxn modelId="{5E583E0F-AF39-4246-B576-92C753EB92F8}" srcId="{A091B55A-8B84-4B5A-A61B-5A3C65B26C58}" destId="{C5B00F92-11E2-4807-B0C1-9EC1999FD3B2}" srcOrd="0" destOrd="0" parTransId="{2A8D4241-7919-4D49-AF72-073AC186DE1E}" sibTransId="{F825193F-FEFC-4A66-864F-7D20BDC894B9}"/>
    <dgm:cxn modelId="{1A44B780-5B01-4712-AACD-7FEEC6E1F763}" type="presOf" srcId="{A228AB42-697E-465D-BF2E-B9A639AA57F1}" destId="{7EAFF227-3E0F-490C-ADE2-2280867C6D97}" srcOrd="0" destOrd="0" presId="urn:microsoft.com/office/officeart/2005/8/layout/process4"/>
    <dgm:cxn modelId="{EF1DC21F-5BF3-4608-88BE-514A9DD9755D}" type="presOf" srcId="{89905125-38EE-4C2C-B9AC-7991CFA788F8}" destId="{115E65F1-DF0F-42C7-9398-4DD354675AFB}" srcOrd="0" destOrd="0" presId="urn:microsoft.com/office/officeart/2005/8/layout/process4"/>
    <dgm:cxn modelId="{0EAA386F-571E-46F8-81F0-1061A5E5EAAC}" type="presOf" srcId="{029C5191-A0BF-47A2-8F7E-6D90DB7BBE03}" destId="{A4127F91-203D-492C-AEC4-F072CF75109D}" srcOrd="0" destOrd="0" presId="urn:microsoft.com/office/officeart/2005/8/layout/process4"/>
    <dgm:cxn modelId="{F99AC120-0038-4E0A-AA4F-04F7C095DB84}" srcId="{89905125-38EE-4C2C-B9AC-7991CFA788F8}" destId="{8CCE6081-37D0-448E-8B8D-39B09F787924}" srcOrd="1" destOrd="0" parTransId="{08400DEF-EA9E-49A4-8EC6-6D10D2352CA9}" sibTransId="{1A8900F4-97C4-4E5A-8093-072A255965EF}"/>
    <dgm:cxn modelId="{051B8FC2-B7CA-4150-A79C-9327A02B8071}" type="presOf" srcId="{8CCE6081-37D0-448E-8B8D-39B09F787924}" destId="{77152372-7EBC-40C7-9223-606B1A238547}" srcOrd="0" destOrd="0" presId="urn:microsoft.com/office/officeart/2005/8/layout/process4"/>
    <dgm:cxn modelId="{AC631555-AFCE-4824-91BC-B356E5B5DFD3}" srcId="{DBCA64A6-23F6-4E6D-985C-C6F392F0BEBA}" destId="{A228AB42-697E-465D-BF2E-B9A639AA57F1}" srcOrd="3" destOrd="0" parTransId="{7D9A83EB-1CDF-492E-9EC8-1BFC5F6EC22B}" sibTransId="{8113077C-185F-447F-BAF9-DB7DAFB80183}"/>
    <dgm:cxn modelId="{BE0BE2E5-2E78-4682-8FCB-76726DC7AE70}" srcId="{A091B55A-8B84-4B5A-A61B-5A3C65B26C58}" destId="{3A01F390-5FA8-4449-AAFD-849AB8D38BD2}" srcOrd="1" destOrd="0" parTransId="{E6CE6DA6-8DD1-4FF6-852B-1058E17B5CD0}" sibTransId="{0D7212A8-AEFE-48F1-A292-89716F648571}"/>
    <dgm:cxn modelId="{00977256-A03D-4C07-AD7B-CA6720968490}" type="presOf" srcId="{9FF2A1A3-1C84-49F5-9617-B3AFEB21EF68}" destId="{67207712-2E72-4C3E-B74E-FAFC5FF8538E}" srcOrd="0" destOrd="0" presId="urn:microsoft.com/office/officeart/2005/8/layout/process4"/>
    <dgm:cxn modelId="{23394A5D-8ECF-453C-B341-4F1BD7891F03}" srcId="{A228AB42-697E-465D-BF2E-B9A639AA57F1}" destId="{33DCB1A6-CE4B-42FD-889D-A8A1445A86C6}" srcOrd="1" destOrd="0" parTransId="{925E0965-8EB5-45C2-ABFB-A60B11B776E5}" sibTransId="{001B682B-B1AD-40C7-BC47-D45C68D7FF02}"/>
    <dgm:cxn modelId="{A3CEF7E3-0DFF-4D69-BFE0-07AA6FBC4C91}" type="presOf" srcId="{656720E5-6C68-4555-9056-2D1C1D041217}" destId="{1569F366-2FA0-4C41-8241-009BB734059E}" srcOrd="0" destOrd="0" presId="urn:microsoft.com/office/officeart/2005/8/layout/process4"/>
    <dgm:cxn modelId="{3F3B330F-2012-4165-9ACE-D8A0C7B1CBFD}" srcId="{A228AB42-697E-465D-BF2E-B9A639AA57F1}" destId="{7E252B29-803E-485D-A881-6FFDC5A08139}" srcOrd="0" destOrd="0" parTransId="{C9D302BF-CB0B-4D98-A6E3-79F60BFC69BE}" sibTransId="{FE474D8E-199C-46F6-A31C-34EA18E59DEE}"/>
    <dgm:cxn modelId="{13791DCE-7089-46E8-AD72-2B58E0CDE23E}" srcId="{89905125-38EE-4C2C-B9AC-7991CFA788F8}" destId="{656720E5-6C68-4555-9056-2D1C1D041217}" srcOrd="0" destOrd="0" parTransId="{067F4FCF-0A71-452E-A116-34039A9DD45E}" sibTransId="{262565DB-3BDC-4432-BCC2-CB180F1699F7}"/>
    <dgm:cxn modelId="{2AC8E37F-5970-4EF9-AD2F-897DAAA34B8E}" type="presOf" srcId="{89905125-38EE-4C2C-B9AC-7991CFA788F8}" destId="{9662E08F-ACAA-48B5-9F64-BD08860F0EE4}" srcOrd="1" destOrd="0" presId="urn:microsoft.com/office/officeart/2005/8/layout/process4"/>
    <dgm:cxn modelId="{AAD173ED-7E29-4601-B0E3-BD04DF16BD17}" type="presParOf" srcId="{0BC63111-91EE-4B12-BA6F-A9DF2197C3F2}" destId="{67010F38-CA11-461B-ACE6-3607DA6FDDAB}" srcOrd="0" destOrd="0" presId="urn:microsoft.com/office/officeart/2005/8/layout/process4"/>
    <dgm:cxn modelId="{F3458A9D-F84B-42B3-9A97-7BD47291DB26}" type="presParOf" srcId="{67010F38-CA11-461B-ACE6-3607DA6FDDAB}" destId="{7EAFF227-3E0F-490C-ADE2-2280867C6D97}" srcOrd="0" destOrd="0" presId="urn:microsoft.com/office/officeart/2005/8/layout/process4"/>
    <dgm:cxn modelId="{AAC5B474-BA20-4A18-9DF3-9A5BF1ED85BD}" type="presParOf" srcId="{67010F38-CA11-461B-ACE6-3607DA6FDDAB}" destId="{14611550-E9C1-41BF-98A3-114812EE1B59}" srcOrd="1" destOrd="0" presId="urn:microsoft.com/office/officeart/2005/8/layout/process4"/>
    <dgm:cxn modelId="{7649422F-910B-4B1E-BE31-33F8B24D6373}" type="presParOf" srcId="{67010F38-CA11-461B-ACE6-3607DA6FDDAB}" destId="{DFEB9D26-DFF2-4B2C-AA46-2D96AAA25BA3}" srcOrd="2" destOrd="0" presId="urn:microsoft.com/office/officeart/2005/8/layout/process4"/>
    <dgm:cxn modelId="{A0DB8AB2-AF31-4B60-9E1A-6C8F9534D141}" type="presParOf" srcId="{DFEB9D26-DFF2-4B2C-AA46-2D96AAA25BA3}" destId="{81F97612-F42C-4060-894B-5C199792A526}" srcOrd="0" destOrd="0" presId="urn:microsoft.com/office/officeart/2005/8/layout/process4"/>
    <dgm:cxn modelId="{BB0CDED0-0A26-4ACC-8390-42C65A5CB6FD}" type="presParOf" srcId="{DFEB9D26-DFF2-4B2C-AA46-2D96AAA25BA3}" destId="{E7D6172E-450D-45B1-817B-C98607B2CB2A}" srcOrd="1" destOrd="0" presId="urn:microsoft.com/office/officeart/2005/8/layout/process4"/>
    <dgm:cxn modelId="{B4E2129D-5D9E-44AB-836A-EF060F0FFFAD}" type="presParOf" srcId="{0BC63111-91EE-4B12-BA6F-A9DF2197C3F2}" destId="{765D873C-4CB5-4066-8913-A824CF5DCE8A}" srcOrd="1" destOrd="0" presId="urn:microsoft.com/office/officeart/2005/8/layout/process4"/>
    <dgm:cxn modelId="{F1E40AB9-B8CC-4D45-B232-4AA32287990E}" type="presParOf" srcId="{0BC63111-91EE-4B12-BA6F-A9DF2197C3F2}" destId="{CB0B2999-1746-4C2D-8341-CD04DA988B19}" srcOrd="2" destOrd="0" presId="urn:microsoft.com/office/officeart/2005/8/layout/process4"/>
    <dgm:cxn modelId="{97A247DB-0617-41DC-8929-4D654127FE8F}" type="presParOf" srcId="{CB0B2999-1746-4C2D-8341-CD04DA988B19}" destId="{40A74CD1-49E8-4364-B5C5-4B4A6A4C3338}" srcOrd="0" destOrd="0" presId="urn:microsoft.com/office/officeart/2005/8/layout/process4"/>
    <dgm:cxn modelId="{E25ED7F4-7569-4DDA-AF42-95D5D26B785C}" type="presParOf" srcId="{CB0B2999-1746-4C2D-8341-CD04DA988B19}" destId="{085A2AF5-B59D-4195-ACB4-A84AC254F15A}" srcOrd="1" destOrd="0" presId="urn:microsoft.com/office/officeart/2005/8/layout/process4"/>
    <dgm:cxn modelId="{3CD9BF38-DD93-49F3-884C-B3741D8F412C}" type="presParOf" srcId="{CB0B2999-1746-4C2D-8341-CD04DA988B19}" destId="{DF79DA2B-E921-4CD4-BF6A-0B8FB919B143}" srcOrd="2" destOrd="0" presId="urn:microsoft.com/office/officeart/2005/8/layout/process4"/>
    <dgm:cxn modelId="{FA5E7AD2-0423-4B0D-8833-2FCE1F69A93E}" type="presParOf" srcId="{DF79DA2B-E921-4CD4-BF6A-0B8FB919B143}" destId="{5D95BE2A-4DAA-42A8-AC6E-845BF1C16636}" srcOrd="0" destOrd="0" presId="urn:microsoft.com/office/officeart/2005/8/layout/process4"/>
    <dgm:cxn modelId="{4CB4965B-69E0-44F3-8491-28A8B7B4128E}" type="presParOf" srcId="{DF79DA2B-E921-4CD4-BF6A-0B8FB919B143}" destId="{6A4E1724-C692-44CE-94F1-1C4D598BF192}" srcOrd="1" destOrd="0" presId="urn:microsoft.com/office/officeart/2005/8/layout/process4"/>
    <dgm:cxn modelId="{189B4B1F-FA0A-428B-9786-04600CD74737}" type="presParOf" srcId="{0BC63111-91EE-4B12-BA6F-A9DF2197C3F2}" destId="{25DAF666-BBF1-43D5-B585-DD5DEDA0BA24}" srcOrd="3" destOrd="0" presId="urn:microsoft.com/office/officeart/2005/8/layout/process4"/>
    <dgm:cxn modelId="{3C21DE2A-8217-46A8-9A07-F4207E432D26}" type="presParOf" srcId="{0BC63111-91EE-4B12-BA6F-A9DF2197C3F2}" destId="{EEDC79FE-3CB1-4C8F-9723-2A521D977CD3}" srcOrd="4" destOrd="0" presId="urn:microsoft.com/office/officeart/2005/8/layout/process4"/>
    <dgm:cxn modelId="{52A76934-6F3F-45DA-A8B0-3CDB5B43BC7F}" type="presParOf" srcId="{EEDC79FE-3CB1-4C8F-9723-2A521D977CD3}" destId="{115E65F1-DF0F-42C7-9398-4DD354675AFB}" srcOrd="0" destOrd="0" presId="urn:microsoft.com/office/officeart/2005/8/layout/process4"/>
    <dgm:cxn modelId="{250952F2-B7C0-4320-9844-60A01E046B44}" type="presParOf" srcId="{EEDC79FE-3CB1-4C8F-9723-2A521D977CD3}" destId="{9662E08F-ACAA-48B5-9F64-BD08860F0EE4}" srcOrd="1" destOrd="0" presId="urn:microsoft.com/office/officeart/2005/8/layout/process4"/>
    <dgm:cxn modelId="{8EB27063-C5F0-47E3-92F3-F597EE801A58}" type="presParOf" srcId="{EEDC79FE-3CB1-4C8F-9723-2A521D977CD3}" destId="{9163B658-B735-4577-A336-8AB26D00BADC}" srcOrd="2" destOrd="0" presId="urn:microsoft.com/office/officeart/2005/8/layout/process4"/>
    <dgm:cxn modelId="{C4F684ED-6D33-40CB-A2F7-D31A525BEF68}" type="presParOf" srcId="{9163B658-B735-4577-A336-8AB26D00BADC}" destId="{1569F366-2FA0-4C41-8241-009BB734059E}" srcOrd="0" destOrd="0" presId="urn:microsoft.com/office/officeart/2005/8/layout/process4"/>
    <dgm:cxn modelId="{FC7D7498-0A21-47B7-8972-53023F476AE0}" type="presParOf" srcId="{9163B658-B735-4577-A336-8AB26D00BADC}" destId="{77152372-7EBC-40C7-9223-606B1A238547}" srcOrd="1" destOrd="0" presId="urn:microsoft.com/office/officeart/2005/8/layout/process4"/>
    <dgm:cxn modelId="{88D4E03B-4969-4017-8A39-9BDCCAEBE268}" type="presParOf" srcId="{0BC63111-91EE-4B12-BA6F-A9DF2197C3F2}" destId="{DB093CB0-4FE8-4460-82E9-4F23B120A949}" srcOrd="5" destOrd="0" presId="urn:microsoft.com/office/officeart/2005/8/layout/process4"/>
    <dgm:cxn modelId="{5A51D244-01AE-4754-AB66-425A3ED36776}" type="presParOf" srcId="{0BC63111-91EE-4B12-BA6F-A9DF2197C3F2}" destId="{DB456F49-48E9-417B-ABDD-07126FC66EF5}" srcOrd="6" destOrd="0" presId="urn:microsoft.com/office/officeart/2005/8/layout/process4"/>
    <dgm:cxn modelId="{007F0A5C-6EE8-4889-BDDF-12DED8E8DD9E}" type="presParOf" srcId="{DB456F49-48E9-417B-ABDD-07126FC66EF5}" destId="{A4127F91-203D-492C-AEC4-F072CF75109D}" srcOrd="0" destOrd="0" presId="urn:microsoft.com/office/officeart/2005/8/layout/process4"/>
    <dgm:cxn modelId="{D32E5F6C-1232-4F97-81FE-1A93E2E6DC72}" type="presParOf" srcId="{DB456F49-48E9-417B-ABDD-07126FC66EF5}" destId="{A7E7B42D-B05A-432A-8143-04147475B772}" srcOrd="1" destOrd="0" presId="urn:microsoft.com/office/officeart/2005/8/layout/process4"/>
    <dgm:cxn modelId="{439DB1B0-1982-4253-94D4-3F228C66599F}" type="presParOf" srcId="{DB456F49-48E9-417B-ABDD-07126FC66EF5}" destId="{73F4D7BE-8E98-4C6B-93CA-CCA773D07EB1}" srcOrd="2" destOrd="0" presId="urn:microsoft.com/office/officeart/2005/8/layout/process4"/>
    <dgm:cxn modelId="{982C923A-99AD-415E-91B3-3E02DF64FD21}" type="presParOf" srcId="{73F4D7BE-8E98-4C6B-93CA-CCA773D07EB1}" destId="{67207712-2E72-4C3E-B74E-FAFC5FF8538E}" srcOrd="0" destOrd="0" presId="urn:microsoft.com/office/officeart/2005/8/layout/process4"/>
    <dgm:cxn modelId="{9B7D17C5-0823-42A3-9AFE-B0C2B1F96235}" type="presParOf" srcId="{73F4D7BE-8E98-4C6B-93CA-CCA773D07EB1}" destId="{58FD4F78-CDB7-44F0-9B2A-DA9267ACEB27}" srcOrd="1" destOrd="0" presId="urn:microsoft.com/office/officeart/2005/8/layout/process4"/>
  </dgm:cxnLst>
  <dgm:bg>
    <a:noFill/>
  </dgm:bg>
  <dgm:whole>
    <a:ln>
      <a:solidFill>
        <a:schemeClr val="bg1"/>
      </a:solid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F064E5A-0B7B-44B6-A7B2-28C0D29FE0AE}">
      <dsp:nvSpPr>
        <dsp:cNvPr id="0" name=""/>
        <dsp:cNvSpPr/>
      </dsp:nvSpPr>
      <dsp:spPr>
        <a:xfrm>
          <a:off x="2067" y="269214"/>
          <a:ext cx="2074308" cy="829723"/>
        </a:xfrm>
        <a:prstGeom prst="homePlat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solidFill>
            <a:srgbClr val="00B05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pl-PL" sz="1400" kern="1200" dirty="0" err="1">
              <a:latin typeface="Tahoma" pitchFamily="34" charset="0"/>
              <a:cs typeface="Tahoma" pitchFamily="34" charset="0"/>
            </a:rPr>
            <a:t>identification</a:t>
          </a:r>
          <a:r>
            <a:rPr lang="pl-PL" sz="1400" kern="1200" dirty="0">
              <a:latin typeface="Tahoma" pitchFamily="34" charset="0"/>
              <a:cs typeface="Tahoma" pitchFamily="34" charset="0"/>
            </a:rPr>
            <a:t> </a:t>
          </a:r>
          <a:r>
            <a:rPr lang="pl-PL" sz="1400" kern="1200" dirty="0" smtClean="0">
              <a:latin typeface="Tahoma" pitchFamily="34" charset="0"/>
              <a:cs typeface="Tahoma" pitchFamily="34" charset="0"/>
            </a:rPr>
            <a:t>of </a:t>
          </a:r>
          <a:r>
            <a:rPr lang="pl-PL" sz="1400" kern="1200" dirty="0" err="1">
              <a:latin typeface="Tahoma" pitchFamily="34" charset="0"/>
              <a:cs typeface="Tahoma" pitchFamily="34" charset="0"/>
            </a:rPr>
            <a:t>potential</a:t>
          </a:r>
          <a:r>
            <a:rPr lang="pl-PL" sz="1400" kern="1200" dirty="0">
              <a:latin typeface="Tahoma" pitchFamily="34" charset="0"/>
              <a:cs typeface="Tahoma" pitchFamily="34" charset="0"/>
            </a:rPr>
            <a:t> </a:t>
          </a:r>
          <a:r>
            <a:rPr lang="pl-PL" sz="1400" kern="1200" dirty="0" err="1">
              <a:latin typeface="Tahoma" pitchFamily="34" charset="0"/>
              <a:cs typeface="Tahoma" pitchFamily="34" charset="0"/>
            </a:rPr>
            <a:t>impacts</a:t>
          </a:r>
          <a:endParaRPr lang="pl-PL" sz="1400" kern="1200" dirty="0">
            <a:latin typeface="Tahoma" pitchFamily="34" charset="0"/>
            <a:cs typeface="Tahoma" pitchFamily="34" charset="0"/>
          </a:endParaRPr>
        </a:p>
      </dsp:txBody>
      <dsp:txXfrm>
        <a:off x="2067" y="269214"/>
        <a:ext cx="2074308" cy="829723"/>
      </dsp:txXfrm>
    </dsp:sp>
    <dsp:sp modelId="{16055E12-C311-481F-AE25-EDBA43491C7D}">
      <dsp:nvSpPr>
        <dsp:cNvPr id="0" name=""/>
        <dsp:cNvSpPr/>
      </dsp:nvSpPr>
      <dsp:spPr>
        <a:xfrm>
          <a:off x="1661514" y="269214"/>
          <a:ext cx="2074308" cy="829723"/>
        </a:xfrm>
        <a:prstGeom prst="chevron">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solidFill>
            <a:srgbClr val="00B05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pl-PL" sz="1400" kern="1200">
              <a:latin typeface="Tahoma" pitchFamily="34" charset="0"/>
              <a:cs typeface="Tahoma" pitchFamily="34" charset="0"/>
            </a:rPr>
            <a:t>tests and measurements</a:t>
          </a:r>
        </a:p>
      </dsp:txBody>
      <dsp:txXfrm>
        <a:off x="1661514" y="269214"/>
        <a:ext cx="2074308" cy="829723"/>
      </dsp:txXfrm>
    </dsp:sp>
    <dsp:sp modelId="{BB764C92-F630-41F0-A090-7B5C8576938F}">
      <dsp:nvSpPr>
        <dsp:cNvPr id="0" name=""/>
        <dsp:cNvSpPr/>
      </dsp:nvSpPr>
      <dsp:spPr>
        <a:xfrm>
          <a:off x="3303205" y="269214"/>
          <a:ext cx="2074308" cy="829723"/>
        </a:xfrm>
        <a:prstGeom prst="chevron">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solidFill>
            <a:srgbClr val="00B05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pl-PL" sz="1400" kern="1200" dirty="0" err="1">
              <a:latin typeface="Tahoma" pitchFamily="34" charset="0"/>
              <a:cs typeface="Tahoma" pitchFamily="34" charset="0"/>
            </a:rPr>
            <a:t>determination</a:t>
          </a:r>
          <a:r>
            <a:rPr lang="pl-PL" sz="1400" kern="1200" dirty="0">
              <a:latin typeface="Tahoma" pitchFamily="34" charset="0"/>
              <a:cs typeface="Tahoma" pitchFamily="34" charset="0"/>
            </a:rPr>
            <a:t> of </a:t>
          </a:r>
          <a:r>
            <a:rPr lang="pl-PL" sz="1400" kern="1200" dirty="0" err="1">
              <a:latin typeface="Tahoma" pitchFamily="34" charset="0"/>
              <a:cs typeface="Tahoma" pitchFamily="34" charset="0"/>
            </a:rPr>
            <a:t>actual</a:t>
          </a:r>
          <a:r>
            <a:rPr lang="pl-PL" sz="1400" kern="1200" dirty="0">
              <a:latin typeface="Tahoma" pitchFamily="34" charset="0"/>
              <a:cs typeface="Tahoma" pitchFamily="34" charset="0"/>
            </a:rPr>
            <a:t> </a:t>
          </a:r>
          <a:r>
            <a:rPr lang="pl-PL" sz="1400" kern="1200" dirty="0" err="1">
              <a:latin typeface="Tahoma" pitchFamily="34" charset="0"/>
              <a:cs typeface="Tahoma" pitchFamily="34" charset="0"/>
            </a:rPr>
            <a:t>impacts</a:t>
          </a:r>
          <a:endParaRPr lang="pl-PL" sz="1400" kern="1200" dirty="0">
            <a:latin typeface="Tahoma" pitchFamily="34" charset="0"/>
            <a:cs typeface="Tahoma" pitchFamily="34" charset="0"/>
          </a:endParaRPr>
        </a:p>
      </dsp:txBody>
      <dsp:txXfrm>
        <a:off x="3303205" y="269214"/>
        <a:ext cx="2074308" cy="829723"/>
      </dsp:txXfrm>
    </dsp:sp>
    <dsp:sp modelId="{C0CFA1AE-B71C-4407-8F25-1018EAE935DF}">
      <dsp:nvSpPr>
        <dsp:cNvPr id="0" name=""/>
        <dsp:cNvSpPr/>
      </dsp:nvSpPr>
      <dsp:spPr>
        <a:xfrm>
          <a:off x="4980408" y="269214"/>
          <a:ext cx="2074308" cy="829723"/>
        </a:xfrm>
        <a:prstGeom prst="chevron">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solidFill>
            <a:srgbClr val="00B05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pl-PL" sz="1400" kern="1200">
              <a:latin typeface="Tahoma" pitchFamily="34" charset="0"/>
              <a:cs typeface="Tahoma" pitchFamily="34" charset="0"/>
            </a:rPr>
            <a:t>development of long-term monitoring programme</a:t>
          </a:r>
        </a:p>
      </dsp:txBody>
      <dsp:txXfrm>
        <a:off x="4980408" y="269214"/>
        <a:ext cx="2074308" cy="82972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4A53CA-4FF0-43B8-B9B0-A0DC15D8F626}">
      <dsp:nvSpPr>
        <dsp:cNvPr id="0" name=""/>
        <dsp:cNvSpPr/>
      </dsp:nvSpPr>
      <dsp:spPr>
        <a:xfrm>
          <a:off x="490415" y="0"/>
          <a:ext cx="3659566" cy="1190015"/>
        </a:xfrm>
        <a:prstGeom prst="leftRightRibbon">
          <a:avLst/>
        </a:prstGeom>
        <a:solidFill>
          <a:schemeClr val="bg1">
            <a:lumMod val="85000"/>
          </a:schemeClr>
        </a:solidFill>
        <a:ln w="9525"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sp>
    <dsp:sp modelId="{3A1BD387-FF84-4E9F-B681-3B45B7A8DB07}">
      <dsp:nvSpPr>
        <dsp:cNvPr id="0" name=""/>
        <dsp:cNvSpPr/>
      </dsp:nvSpPr>
      <dsp:spPr>
        <a:xfrm>
          <a:off x="1121003" y="210200"/>
          <a:ext cx="981763" cy="58310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9784" rIns="0" bIns="53340" numCol="1" spcCol="1270" anchor="ctr" anchorCtr="0">
          <a:noAutofit/>
        </a:bodyPr>
        <a:lstStyle/>
        <a:p>
          <a:pPr lvl="0" algn="ctr" defTabSz="622300">
            <a:lnSpc>
              <a:spcPct val="90000"/>
            </a:lnSpc>
            <a:spcBef>
              <a:spcPct val="0"/>
            </a:spcBef>
            <a:spcAft>
              <a:spcPct val="35000"/>
            </a:spcAft>
          </a:pPr>
          <a:r>
            <a:rPr lang="pl-PL" sz="1400" b="1" kern="1200" dirty="0" smtClean="0">
              <a:solidFill>
                <a:srgbClr val="00B050"/>
              </a:solidFill>
              <a:effectLst/>
            </a:rPr>
            <a:t>PRESSURE</a:t>
          </a:r>
          <a:endParaRPr lang="en-US" sz="1400" b="1" kern="1200" dirty="0">
            <a:solidFill>
              <a:srgbClr val="00B050"/>
            </a:solidFill>
            <a:effectLst/>
          </a:endParaRPr>
        </a:p>
      </dsp:txBody>
      <dsp:txXfrm>
        <a:off x="1121003" y="210200"/>
        <a:ext cx="981763" cy="583107"/>
      </dsp:txXfrm>
    </dsp:sp>
    <dsp:sp modelId="{FB6747F5-C6CD-409E-AD32-0499948921A5}">
      <dsp:nvSpPr>
        <dsp:cNvPr id="0" name=""/>
        <dsp:cNvSpPr/>
      </dsp:nvSpPr>
      <dsp:spPr>
        <a:xfrm>
          <a:off x="2395868" y="420399"/>
          <a:ext cx="1160265" cy="58310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9784" rIns="0" bIns="53340" numCol="1" spcCol="1270" anchor="ctr" anchorCtr="0">
          <a:noAutofit/>
        </a:bodyPr>
        <a:lstStyle/>
        <a:p>
          <a:pPr lvl="0" algn="ctr" defTabSz="622300">
            <a:lnSpc>
              <a:spcPct val="90000"/>
            </a:lnSpc>
            <a:spcBef>
              <a:spcPct val="0"/>
            </a:spcBef>
            <a:spcAft>
              <a:spcPct val="35000"/>
            </a:spcAft>
          </a:pPr>
          <a:r>
            <a:rPr lang="pl-PL" sz="1400" b="1" kern="1200" dirty="0" smtClean="0">
              <a:solidFill>
                <a:srgbClr val="00B050"/>
              </a:solidFill>
            </a:rPr>
            <a:t>RESPONSE</a:t>
          </a:r>
          <a:endParaRPr lang="en-US" sz="1400" b="1" kern="1200" dirty="0">
            <a:solidFill>
              <a:srgbClr val="00B050"/>
            </a:solidFill>
          </a:endParaRPr>
        </a:p>
      </dsp:txBody>
      <dsp:txXfrm>
        <a:off x="2395868" y="420399"/>
        <a:ext cx="1160265" cy="58310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4611550-E9C1-41BF-98A3-114812EE1B59}">
      <dsp:nvSpPr>
        <dsp:cNvPr id="0" name=""/>
        <dsp:cNvSpPr/>
      </dsp:nvSpPr>
      <dsp:spPr>
        <a:xfrm>
          <a:off x="0" y="3839040"/>
          <a:ext cx="6696744" cy="839888"/>
        </a:xfrm>
        <a:prstGeom prst="rect">
          <a:avLst/>
        </a:prstGeom>
        <a:solidFill>
          <a:srgbClr val="08A823">
            <a:alpha val="92000"/>
          </a:srgbClr>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latin typeface="Tahoma" pitchFamily="34" charset="0"/>
              <a:cs typeface="Tahoma" pitchFamily="34" charset="0"/>
            </a:rPr>
            <a:t>Long-term research monitoring</a:t>
          </a:r>
          <a:endParaRPr lang="en-US" sz="1600" kern="1200" dirty="0">
            <a:latin typeface="Tahoma" pitchFamily="34" charset="0"/>
            <a:cs typeface="Tahoma" pitchFamily="34" charset="0"/>
          </a:endParaRPr>
        </a:p>
      </dsp:txBody>
      <dsp:txXfrm>
        <a:off x="0" y="3839040"/>
        <a:ext cx="6696744" cy="453539"/>
      </dsp:txXfrm>
    </dsp:sp>
    <dsp:sp modelId="{81F97612-F42C-4060-894B-5C199792A526}">
      <dsp:nvSpPr>
        <dsp:cNvPr id="0" name=""/>
        <dsp:cNvSpPr/>
      </dsp:nvSpPr>
      <dsp:spPr>
        <a:xfrm>
          <a:off x="0" y="4294171"/>
          <a:ext cx="3348372" cy="38634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ahoma" pitchFamily="34" charset="0"/>
              <a:cs typeface="Tahoma" pitchFamily="34" charset="0"/>
            </a:rPr>
            <a:t>Sampling of control monitoring </a:t>
          </a:r>
          <a:r>
            <a:rPr lang="pl-PL" sz="1400" kern="1200" dirty="0" err="1" smtClean="0">
              <a:latin typeface="Tahoma" pitchFamily="34" charset="0"/>
              <a:cs typeface="Tahoma" pitchFamily="34" charset="0"/>
            </a:rPr>
            <a:t>sites</a:t>
          </a:r>
          <a:endParaRPr lang="en-US" sz="1400" kern="1200" dirty="0">
            <a:latin typeface="Tahoma" pitchFamily="34" charset="0"/>
            <a:cs typeface="Tahoma" pitchFamily="34" charset="0"/>
          </a:endParaRPr>
        </a:p>
      </dsp:txBody>
      <dsp:txXfrm>
        <a:off x="0" y="4294171"/>
        <a:ext cx="3348372" cy="386348"/>
      </dsp:txXfrm>
    </dsp:sp>
    <dsp:sp modelId="{E7D6172E-450D-45B1-817B-C98607B2CB2A}">
      <dsp:nvSpPr>
        <dsp:cNvPr id="0" name=""/>
        <dsp:cNvSpPr/>
      </dsp:nvSpPr>
      <dsp:spPr>
        <a:xfrm>
          <a:off x="3348372" y="4294171"/>
          <a:ext cx="3348372" cy="38634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noProof="0" dirty="0" smtClean="0">
              <a:latin typeface="Tahoma" pitchFamily="34" charset="0"/>
              <a:cs typeface="Tahoma" pitchFamily="34" charset="0"/>
            </a:rPr>
            <a:t>Additional</a:t>
          </a:r>
          <a:r>
            <a:rPr lang="en-US" sz="1400" kern="1200" dirty="0" smtClean="0">
              <a:latin typeface="Tahoma" pitchFamily="34" charset="0"/>
              <a:cs typeface="Tahoma" pitchFamily="34" charset="0"/>
            </a:rPr>
            <a:t> studies</a:t>
          </a:r>
          <a:endParaRPr lang="en-US" sz="1400" kern="1200" dirty="0">
            <a:latin typeface="Tahoma" pitchFamily="34" charset="0"/>
            <a:cs typeface="Tahoma" pitchFamily="34" charset="0"/>
          </a:endParaRPr>
        </a:p>
      </dsp:txBody>
      <dsp:txXfrm>
        <a:off x="3348372" y="4294171"/>
        <a:ext cx="3348372" cy="386348"/>
      </dsp:txXfrm>
    </dsp:sp>
    <dsp:sp modelId="{085A2AF5-B59D-4195-ACB4-A84AC254F15A}">
      <dsp:nvSpPr>
        <dsp:cNvPr id="0" name=""/>
        <dsp:cNvSpPr/>
      </dsp:nvSpPr>
      <dsp:spPr>
        <a:xfrm rot="10800000">
          <a:off x="0" y="2559890"/>
          <a:ext cx="6696744" cy="1291748"/>
        </a:xfrm>
        <a:prstGeom prst="upArrowCallout">
          <a:avLst/>
        </a:prstGeom>
        <a:solidFill>
          <a:srgbClr val="08A823">
            <a:alpha val="72000"/>
          </a:srgbClr>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latin typeface="Tahoma" pitchFamily="34" charset="0"/>
              <a:cs typeface="Tahoma" pitchFamily="34" charset="0"/>
            </a:rPr>
            <a:t>Assessment of quantitative water status</a:t>
          </a:r>
          <a:endParaRPr lang="en-US" sz="1600" kern="1200" dirty="0">
            <a:latin typeface="Tahoma" pitchFamily="34" charset="0"/>
            <a:cs typeface="Tahoma" pitchFamily="34" charset="0"/>
          </a:endParaRPr>
        </a:p>
      </dsp:txBody>
      <dsp:txXfrm>
        <a:off x="0" y="2559890"/>
        <a:ext cx="6696744" cy="453403"/>
      </dsp:txXfrm>
    </dsp:sp>
    <dsp:sp modelId="{5D95BE2A-4DAA-42A8-AC6E-845BF1C16636}">
      <dsp:nvSpPr>
        <dsp:cNvPr id="0" name=""/>
        <dsp:cNvSpPr/>
      </dsp:nvSpPr>
      <dsp:spPr>
        <a:xfrm>
          <a:off x="0" y="3013294"/>
          <a:ext cx="3348372" cy="38623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noProof="0" dirty="0" smtClean="0">
              <a:latin typeface="Tahoma" pitchFamily="34" charset="0"/>
              <a:cs typeface="Tahoma" pitchFamily="34" charset="0"/>
            </a:rPr>
            <a:t>Analyzing</a:t>
          </a:r>
          <a:r>
            <a:rPr lang="en-US" sz="1400" kern="1200" dirty="0" smtClean="0">
              <a:latin typeface="Tahoma" pitchFamily="34" charset="0"/>
              <a:cs typeface="Tahoma" pitchFamily="34" charset="0"/>
            </a:rPr>
            <a:t> of </a:t>
          </a:r>
          <a:r>
            <a:rPr lang="en-US" sz="1400" kern="1200" noProof="0" dirty="0" smtClean="0">
              <a:latin typeface="Tahoma" pitchFamily="34" charset="0"/>
              <a:cs typeface="Tahoma" pitchFamily="34" charset="0"/>
            </a:rPr>
            <a:t>available</a:t>
          </a:r>
          <a:r>
            <a:rPr lang="en-US" sz="1400" kern="1200" dirty="0" smtClean="0">
              <a:latin typeface="Tahoma" pitchFamily="34" charset="0"/>
              <a:cs typeface="Tahoma" pitchFamily="34" charset="0"/>
            </a:rPr>
            <a:t> water resources </a:t>
          </a:r>
          <a:endParaRPr lang="en-US" sz="1400" kern="1200" dirty="0">
            <a:latin typeface="Tahoma" pitchFamily="34" charset="0"/>
            <a:cs typeface="Tahoma" pitchFamily="34" charset="0"/>
          </a:endParaRPr>
        </a:p>
      </dsp:txBody>
      <dsp:txXfrm>
        <a:off x="0" y="3013294"/>
        <a:ext cx="3348372" cy="386232"/>
      </dsp:txXfrm>
    </dsp:sp>
    <dsp:sp modelId="{6A4E1724-C692-44CE-94F1-1C4D598BF192}">
      <dsp:nvSpPr>
        <dsp:cNvPr id="0" name=""/>
        <dsp:cNvSpPr/>
      </dsp:nvSpPr>
      <dsp:spPr>
        <a:xfrm>
          <a:off x="3348372" y="3014314"/>
          <a:ext cx="3348372" cy="38623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ahoma" pitchFamily="34" charset="0"/>
              <a:cs typeface="Tahoma" pitchFamily="34" charset="0"/>
            </a:rPr>
            <a:t>Water </a:t>
          </a:r>
          <a:r>
            <a:rPr lang="en-US" sz="1400" kern="1200" dirty="0" err="1" smtClean="0">
              <a:latin typeface="Tahoma" pitchFamily="34" charset="0"/>
              <a:cs typeface="Tahoma" pitchFamily="34" charset="0"/>
            </a:rPr>
            <a:t>balan</a:t>
          </a:r>
          <a:r>
            <a:rPr lang="pl-PL" sz="1400" kern="1200" dirty="0" err="1" smtClean="0">
              <a:latin typeface="Tahoma" pitchFamily="34" charset="0"/>
              <a:cs typeface="Tahoma" pitchFamily="34" charset="0"/>
            </a:rPr>
            <a:t>ce</a:t>
          </a:r>
          <a:endParaRPr lang="en-US" sz="1400" kern="1200" dirty="0">
            <a:latin typeface="Tahoma" pitchFamily="34" charset="0"/>
            <a:cs typeface="Tahoma" pitchFamily="34" charset="0"/>
          </a:endParaRPr>
        </a:p>
      </dsp:txBody>
      <dsp:txXfrm>
        <a:off x="3348372" y="3014314"/>
        <a:ext cx="3348372" cy="386232"/>
      </dsp:txXfrm>
    </dsp:sp>
    <dsp:sp modelId="{9662E08F-ACAA-48B5-9F64-BD08860F0EE4}">
      <dsp:nvSpPr>
        <dsp:cNvPr id="0" name=""/>
        <dsp:cNvSpPr/>
      </dsp:nvSpPr>
      <dsp:spPr>
        <a:xfrm rot="10800000">
          <a:off x="0" y="1280740"/>
          <a:ext cx="6696744" cy="1291748"/>
        </a:xfrm>
        <a:prstGeom prst="upArrowCallout">
          <a:avLst/>
        </a:prstGeom>
        <a:solidFill>
          <a:srgbClr val="08A823">
            <a:alpha val="52000"/>
          </a:srgbClr>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noProof="0" dirty="0" smtClean="0">
              <a:latin typeface="Tahoma" pitchFamily="34" charset="0"/>
              <a:cs typeface="Tahoma" pitchFamily="34" charset="0"/>
            </a:rPr>
            <a:t>Assessment</a:t>
          </a:r>
          <a:r>
            <a:rPr lang="en-US" sz="1600" kern="1200" dirty="0" smtClean="0">
              <a:latin typeface="Tahoma" pitchFamily="34" charset="0"/>
              <a:cs typeface="Tahoma" pitchFamily="34" charset="0"/>
            </a:rPr>
            <a:t> of chemical water status</a:t>
          </a:r>
          <a:endParaRPr lang="en-US" sz="1600" kern="1200" dirty="0">
            <a:latin typeface="Tahoma" pitchFamily="34" charset="0"/>
            <a:cs typeface="Tahoma" pitchFamily="34" charset="0"/>
          </a:endParaRPr>
        </a:p>
      </dsp:txBody>
      <dsp:txXfrm>
        <a:off x="0" y="1280740"/>
        <a:ext cx="6696744" cy="453403"/>
      </dsp:txXfrm>
    </dsp:sp>
    <dsp:sp modelId="{1569F366-2FA0-4C41-8241-009BB734059E}">
      <dsp:nvSpPr>
        <dsp:cNvPr id="0" name=""/>
        <dsp:cNvSpPr/>
      </dsp:nvSpPr>
      <dsp:spPr>
        <a:xfrm>
          <a:off x="0" y="1734144"/>
          <a:ext cx="3348372" cy="38623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smtClean="0">
              <a:latin typeface="Tahoma" pitchFamily="34" charset="0"/>
              <a:cs typeface="Tahoma" pitchFamily="34" charset="0"/>
            </a:rPr>
            <a:t>Natural resistance to contamination</a:t>
          </a:r>
          <a:endParaRPr lang="en-US" sz="1400" kern="1200" dirty="0">
            <a:latin typeface="Tahoma" pitchFamily="34" charset="0"/>
            <a:cs typeface="Tahoma" pitchFamily="34" charset="0"/>
          </a:endParaRPr>
        </a:p>
      </dsp:txBody>
      <dsp:txXfrm>
        <a:off x="0" y="1734144"/>
        <a:ext cx="3348372" cy="386232"/>
      </dsp:txXfrm>
    </dsp:sp>
    <dsp:sp modelId="{77152372-7EBC-40C7-9223-606B1A238547}">
      <dsp:nvSpPr>
        <dsp:cNvPr id="0" name=""/>
        <dsp:cNvSpPr/>
      </dsp:nvSpPr>
      <dsp:spPr>
        <a:xfrm>
          <a:off x="3348372" y="1734144"/>
          <a:ext cx="3348372" cy="38623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noProof="0" dirty="0" smtClean="0">
              <a:latin typeface="Tahoma" pitchFamily="34" charset="0"/>
              <a:cs typeface="Tahoma" pitchFamily="34" charset="0"/>
            </a:rPr>
            <a:t>Sampling and laboratory tests</a:t>
          </a:r>
          <a:endParaRPr lang="en-US" sz="1400" kern="1200" noProof="0" dirty="0">
            <a:latin typeface="Tahoma" pitchFamily="34" charset="0"/>
            <a:cs typeface="Tahoma" pitchFamily="34" charset="0"/>
          </a:endParaRPr>
        </a:p>
      </dsp:txBody>
      <dsp:txXfrm>
        <a:off x="3348372" y="1734144"/>
        <a:ext cx="3348372" cy="386232"/>
      </dsp:txXfrm>
    </dsp:sp>
    <dsp:sp modelId="{A7E7B42D-B05A-432A-8143-04147475B772}">
      <dsp:nvSpPr>
        <dsp:cNvPr id="0" name=""/>
        <dsp:cNvSpPr/>
      </dsp:nvSpPr>
      <dsp:spPr>
        <a:xfrm rot="10800000">
          <a:off x="0" y="1591"/>
          <a:ext cx="6696744" cy="1291748"/>
        </a:xfrm>
        <a:prstGeom prst="upArrowCallout">
          <a:avLst/>
        </a:prstGeom>
        <a:solidFill>
          <a:srgbClr val="08A823">
            <a:alpha val="48000"/>
          </a:srgbClr>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latin typeface="Tahoma" pitchFamily="34" charset="0"/>
              <a:cs typeface="Tahoma" pitchFamily="34" charset="0"/>
            </a:rPr>
            <a:t>Assessment of </a:t>
          </a:r>
          <a:r>
            <a:rPr lang="en-US" sz="1600" kern="1200" dirty="0" err="1" smtClean="0">
              <a:latin typeface="Tahoma" pitchFamily="34" charset="0"/>
              <a:cs typeface="Tahoma" pitchFamily="34" charset="0"/>
            </a:rPr>
            <a:t>hydrogeological</a:t>
          </a:r>
          <a:r>
            <a:rPr lang="en-US" sz="1600" kern="1200" dirty="0" smtClean="0">
              <a:latin typeface="Tahoma" pitchFamily="34" charset="0"/>
              <a:cs typeface="Tahoma" pitchFamily="34" charset="0"/>
            </a:rPr>
            <a:t> conditions</a:t>
          </a:r>
          <a:endParaRPr lang="en-US" sz="1600" kern="1200" dirty="0">
            <a:latin typeface="Tahoma" pitchFamily="34" charset="0"/>
            <a:cs typeface="Tahoma" pitchFamily="34" charset="0"/>
          </a:endParaRPr>
        </a:p>
      </dsp:txBody>
      <dsp:txXfrm>
        <a:off x="0" y="1591"/>
        <a:ext cx="6696744" cy="453403"/>
      </dsp:txXfrm>
    </dsp:sp>
    <dsp:sp modelId="{67207712-2E72-4C3E-B74E-FAFC5FF8538E}">
      <dsp:nvSpPr>
        <dsp:cNvPr id="0" name=""/>
        <dsp:cNvSpPr/>
      </dsp:nvSpPr>
      <dsp:spPr>
        <a:xfrm>
          <a:off x="0" y="454994"/>
          <a:ext cx="3348372" cy="38623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noProof="0" dirty="0" err="1" smtClean="0">
              <a:latin typeface="Tahoma" pitchFamily="34" charset="0"/>
              <a:cs typeface="Tahoma" pitchFamily="34" charset="0"/>
            </a:rPr>
            <a:t>Hydrogeological</a:t>
          </a:r>
          <a:r>
            <a:rPr lang="en-US" sz="1400" kern="1200" dirty="0" smtClean="0">
              <a:latin typeface="Tahoma" pitchFamily="34" charset="0"/>
              <a:cs typeface="Tahoma" pitchFamily="34" charset="0"/>
            </a:rPr>
            <a:t> </a:t>
          </a:r>
          <a:r>
            <a:rPr lang="en-US" sz="1400" kern="1200" noProof="0" dirty="0" smtClean="0">
              <a:latin typeface="Tahoma" pitchFamily="34" charset="0"/>
              <a:cs typeface="Tahoma" pitchFamily="34" charset="0"/>
            </a:rPr>
            <a:t>mapping</a:t>
          </a:r>
          <a:endParaRPr lang="en-US" sz="1400" kern="1200" noProof="0" dirty="0">
            <a:latin typeface="Tahoma" pitchFamily="34" charset="0"/>
            <a:cs typeface="Tahoma" pitchFamily="34" charset="0"/>
          </a:endParaRPr>
        </a:p>
      </dsp:txBody>
      <dsp:txXfrm>
        <a:off x="0" y="454994"/>
        <a:ext cx="3348372" cy="386232"/>
      </dsp:txXfrm>
    </dsp:sp>
    <dsp:sp modelId="{58FD4F78-CDB7-44F0-9B2A-DA9267ACEB27}">
      <dsp:nvSpPr>
        <dsp:cNvPr id="0" name=""/>
        <dsp:cNvSpPr/>
      </dsp:nvSpPr>
      <dsp:spPr>
        <a:xfrm>
          <a:off x="3348372" y="452955"/>
          <a:ext cx="3348372" cy="386232"/>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noProof="0" dirty="0" smtClean="0">
              <a:latin typeface="Tahoma" pitchFamily="34" charset="0"/>
              <a:cs typeface="Tahoma" pitchFamily="34" charset="0"/>
            </a:rPr>
            <a:t>Hydrodynamic</a:t>
          </a:r>
          <a:r>
            <a:rPr lang="en-US" sz="1400" kern="1200" dirty="0" smtClean="0">
              <a:latin typeface="Tahoma" pitchFamily="34" charset="0"/>
              <a:cs typeface="Tahoma" pitchFamily="34" charset="0"/>
            </a:rPr>
            <a:t> </a:t>
          </a:r>
          <a:r>
            <a:rPr lang="en-US" sz="1400" kern="1200" noProof="0" dirty="0" smtClean="0">
              <a:latin typeface="Tahoma" pitchFamily="34" charset="0"/>
              <a:cs typeface="Tahoma" pitchFamily="34" charset="0"/>
            </a:rPr>
            <a:t>modeling</a:t>
          </a:r>
          <a:endParaRPr lang="en-US" sz="1400" kern="1200" noProof="0" dirty="0">
            <a:latin typeface="Tahoma" pitchFamily="34" charset="0"/>
            <a:cs typeface="Tahoma" pitchFamily="34" charset="0"/>
          </a:endParaRPr>
        </a:p>
      </dsp:txBody>
      <dsp:txXfrm>
        <a:off x="3348372" y="452955"/>
        <a:ext cx="3348372" cy="38623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88925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defRPr b="0">
                <a:latin typeface="Arial" charset="0"/>
              </a:defRPr>
            </a:lvl1pPr>
          </a:lstStyle>
          <a:p>
            <a:pPr>
              <a:defRPr/>
            </a:pPr>
            <a:endParaRPr lang="pl-PL"/>
          </a:p>
        </p:txBody>
      </p:sp>
      <p:sp>
        <p:nvSpPr>
          <p:cNvPr id="5123" name="Rectangle 3"/>
          <p:cNvSpPr>
            <a:spLocks noGrp="1" noChangeArrowheads="1"/>
          </p:cNvSpPr>
          <p:nvPr>
            <p:ph type="dt" sz="quarter" idx="1"/>
          </p:nvPr>
        </p:nvSpPr>
        <p:spPr bwMode="auto">
          <a:xfrm>
            <a:off x="3778250" y="0"/>
            <a:ext cx="288925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defRPr b="0">
                <a:latin typeface="Arial" charset="0"/>
              </a:defRPr>
            </a:lvl1pPr>
          </a:lstStyle>
          <a:p>
            <a:pPr>
              <a:defRPr/>
            </a:pPr>
            <a:endParaRPr lang="pl-PL"/>
          </a:p>
        </p:txBody>
      </p:sp>
      <p:sp>
        <p:nvSpPr>
          <p:cNvPr id="5124" name="Rectangle 4"/>
          <p:cNvSpPr>
            <a:spLocks noGrp="1" noChangeArrowheads="1"/>
          </p:cNvSpPr>
          <p:nvPr>
            <p:ph type="ftr" sz="quarter" idx="2"/>
          </p:nvPr>
        </p:nvSpPr>
        <p:spPr bwMode="auto">
          <a:xfrm>
            <a:off x="0" y="9428163"/>
            <a:ext cx="288925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spcBef>
                <a:spcPct val="0"/>
              </a:spcBef>
              <a:defRPr b="0">
                <a:latin typeface="Arial" charset="0"/>
              </a:defRPr>
            </a:lvl1pPr>
          </a:lstStyle>
          <a:p>
            <a:pPr>
              <a:defRPr/>
            </a:pPr>
            <a:endParaRPr lang="pl-PL"/>
          </a:p>
        </p:txBody>
      </p:sp>
      <p:sp>
        <p:nvSpPr>
          <p:cNvPr id="5125" name="Rectangle 5"/>
          <p:cNvSpPr>
            <a:spLocks noGrp="1" noChangeArrowheads="1"/>
          </p:cNvSpPr>
          <p:nvPr>
            <p:ph type="sldNum" sz="quarter" idx="3"/>
          </p:nvPr>
        </p:nvSpPr>
        <p:spPr bwMode="auto">
          <a:xfrm>
            <a:off x="3778250" y="9428163"/>
            <a:ext cx="288925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spcBef>
                <a:spcPct val="0"/>
              </a:spcBef>
              <a:defRPr b="0">
                <a:latin typeface="Arial" charset="0"/>
              </a:defRPr>
            </a:lvl1pPr>
          </a:lstStyle>
          <a:p>
            <a:pPr>
              <a:defRPr/>
            </a:pPr>
            <a:fld id="{8575BDEF-B980-4144-808B-3093557FC28E}" type="slidenum">
              <a:rPr lang="pl-PL"/>
              <a:pPr>
                <a:defRPr/>
              </a:pPr>
              <a:t>‹#›</a:t>
            </a:fld>
            <a:endParaRPr 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88925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spcBef>
                <a:spcPct val="0"/>
              </a:spcBef>
              <a:defRPr b="0">
                <a:latin typeface="Arial" charset="0"/>
              </a:defRPr>
            </a:lvl1pPr>
          </a:lstStyle>
          <a:p>
            <a:pPr>
              <a:defRPr/>
            </a:pPr>
            <a:endParaRPr lang="pl-PL"/>
          </a:p>
        </p:txBody>
      </p:sp>
      <p:sp>
        <p:nvSpPr>
          <p:cNvPr id="53251" name="Rectangle 3"/>
          <p:cNvSpPr>
            <a:spLocks noGrp="1" noChangeArrowheads="1"/>
          </p:cNvSpPr>
          <p:nvPr>
            <p:ph type="dt" idx="1"/>
          </p:nvPr>
        </p:nvSpPr>
        <p:spPr bwMode="auto">
          <a:xfrm>
            <a:off x="3778250" y="0"/>
            <a:ext cx="288925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spcBef>
                <a:spcPct val="0"/>
              </a:spcBef>
              <a:defRPr b="0">
                <a:latin typeface="Arial" charset="0"/>
              </a:defRPr>
            </a:lvl1pPr>
          </a:lstStyle>
          <a:p>
            <a:pPr>
              <a:defRPr/>
            </a:pPr>
            <a:endParaRPr lang="pl-PL"/>
          </a:p>
        </p:txBody>
      </p:sp>
      <p:sp>
        <p:nvSpPr>
          <p:cNvPr id="28676" name="Rectangle 4"/>
          <p:cNvSpPr>
            <a:spLocks noGrp="1" noRot="1" noChangeAspect="1" noChangeArrowheads="1" noTextEdit="1"/>
          </p:cNvSpPr>
          <p:nvPr>
            <p:ph type="sldImg" idx="2"/>
          </p:nvPr>
        </p:nvSpPr>
        <p:spPr bwMode="auto">
          <a:xfrm>
            <a:off x="854075" y="744538"/>
            <a:ext cx="4962525" cy="3722687"/>
          </a:xfrm>
          <a:prstGeom prst="rect">
            <a:avLst/>
          </a:prstGeom>
          <a:noFill/>
          <a:ln w="9525">
            <a:solidFill>
              <a:srgbClr val="000000"/>
            </a:solidFill>
            <a:miter lim="800000"/>
            <a:headEnd/>
            <a:tailEnd/>
          </a:ln>
        </p:spPr>
      </p:sp>
      <p:sp>
        <p:nvSpPr>
          <p:cNvPr id="53253" name="Rectangle 5"/>
          <p:cNvSpPr>
            <a:spLocks noGrp="1" noChangeArrowheads="1"/>
          </p:cNvSpPr>
          <p:nvPr>
            <p:ph type="body" sz="quarter" idx="3"/>
          </p:nvPr>
        </p:nvSpPr>
        <p:spPr bwMode="auto">
          <a:xfrm>
            <a:off x="666750" y="4714875"/>
            <a:ext cx="5335588" cy="44672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p>
        </p:txBody>
      </p:sp>
      <p:sp>
        <p:nvSpPr>
          <p:cNvPr id="53254" name="Rectangle 6"/>
          <p:cNvSpPr>
            <a:spLocks noGrp="1" noChangeArrowheads="1"/>
          </p:cNvSpPr>
          <p:nvPr>
            <p:ph type="ftr" sz="quarter" idx="4"/>
          </p:nvPr>
        </p:nvSpPr>
        <p:spPr bwMode="auto">
          <a:xfrm>
            <a:off x="0" y="9428163"/>
            <a:ext cx="288925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spcBef>
                <a:spcPct val="0"/>
              </a:spcBef>
              <a:defRPr b="0">
                <a:latin typeface="Arial" charset="0"/>
              </a:defRPr>
            </a:lvl1pPr>
          </a:lstStyle>
          <a:p>
            <a:pPr>
              <a:defRPr/>
            </a:pPr>
            <a:endParaRPr lang="pl-PL"/>
          </a:p>
        </p:txBody>
      </p:sp>
      <p:sp>
        <p:nvSpPr>
          <p:cNvPr id="53255" name="Rectangle 7"/>
          <p:cNvSpPr>
            <a:spLocks noGrp="1" noChangeArrowheads="1"/>
          </p:cNvSpPr>
          <p:nvPr>
            <p:ph type="sldNum" sz="quarter" idx="5"/>
          </p:nvPr>
        </p:nvSpPr>
        <p:spPr bwMode="auto">
          <a:xfrm>
            <a:off x="3778250" y="9428163"/>
            <a:ext cx="288925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spcBef>
                <a:spcPct val="0"/>
              </a:spcBef>
              <a:defRPr b="0">
                <a:latin typeface="Arial" charset="0"/>
              </a:defRPr>
            </a:lvl1pPr>
          </a:lstStyle>
          <a:p>
            <a:pPr>
              <a:defRPr/>
            </a:pPr>
            <a:fld id="{5611533A-EE80-4FDC-80B2-6A77793C0A10}" type="slidenum">
              <a:rPr lang="pl-PL"/>
              <a:pPr>
                <a:defRPr/>
              </a:pPr>
              <a:t>‹#›</a:t>
            </a:fld>
            <a:endParaRPr 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Good morning ladies and </a:t>
            </a:r>
            <a:r>
              <a:rPr lang="en-US" dirty="0" err="1" smtClean="0"/>
              <a:t>gentelmen</a:t>
            </a:r>
            <a:r>
              <a:rPr lang="en-US" dirty="0" smtClean="0"/>
              <a:t>. </a:t>
            </a:r>
          </a:p>
          <a:p>
            <a:r>
              <a:rPr lang="en-US" dirty="0" smtClean="0"/>
              <a:t>My name is Monika Konieczyńska, I work for Polish Geological Institute which is both scientifi</a:t>
            </a:r>
            <a:r>
              <a:rPr lang="en-US" dirty="0" smtClean="0"/>
              <a:t>c institute and polish geological and </a:t>
            </a:r>
            <a:r>
              <a:rPr lang="en-US" dirty="0" err="1" smtClean="0"/>
              <a:t>hydrogeological</a:t>
            </a:r>
            <a:r>
              <a:rPr lang="en-US" dirty="0" smtClean="0"/>
              <a:t> survey. </a:t>
            </a:r>
          </a:p>
          <a:p>
            <a:endParaRPr lang="en-US" dirty="0" smtClean="0"/>
          </a:p>
          <a:p>
            <a:r>
              <a:rPr lang="en-US" dirty="0" smtClean="0"/>
              <a:t>Because of our background and expertise, PGI was a first scientific </a:t>
            </a:r>
            <a:r>
              <a:rPr lang="en-US" dirty="0" err="1" smtClean="0"/>
              <a:t>institutution</a:t>
            </a:r>
            <a:r>
              <a:rPr lang="en-US" dirty="0" smtClean="0"/>
              <a:t> in Poland that had something in common with unconventional hydrocarbon deposits. Since the beginning of shale gas development in Poland in 2007 we were supposed to provide the geological data and analysis for government and companies who started prospection in Poland. First serious question about environmental potential response to new branch of hydrocarbons exploration and exploitation was officially directed to us by the minister of environment in 2010 and after broad theoretical study based mostly on data from US and Canada we prepared the expertise on potential hazards linked with unconventional hydrocarbon deposits exploration and exploitation.</a:t>
            </a:r>
          </a:p>
          <a:p>
            <a:endParaRPr lang="en-US" dirty="0"/>
          </a:p>
        </p:txBody>
      </p:sp>
      <p:sp>
        <p:nvSpPr>
          <p:cNvPr id="4" name="Symbol zastępczy numeru slajdu 3"/>
          <p:cNvSpPr>
            <a:spLocks noGrp="1"/>
          </p:cNvSpPr>
          <p:nvPr>
            <p:ph type="sldNum" sz="quarter" idx="10"/>
          </p:nvPr>
        </p:nvSpPr>
        <p:spPr/>
        <p:txBody>
          <a:bodyPr/>
          <a:lstStyle/>
          <a:p>
            <a:pPr>
              <a:defRPr/>
            </a:pPr>
            <a:fld id="{5611533A-EE80-4FDC-80B2-6A77793C0A10}" type="slidenum">
              <a:rPr lang="pl-PL" smtClean="0"/>
              <a:pPr>
                <a:defRPr/>
              </a:pPr>
              <a:t>1</a:t>
            </a:fld>
            <a:endParaRPr 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ymbol zastępczy obrazu slajdu 1"/>
          <p:cNvSpPr>
            <a:spLocks noGrp="1" noRot="1" noChangeAspect="1" noTextEdit="1"/>
          </p:cNvSpPr>
          <p:nvPr>
            <p:ph type="sldImg"/>
          </p:nvPr>
        </p:nvSpPr>
        <p:spPr>
          <a:ln/>
        </p:spPr>
      </p:sp>
      <p:sp>
        <p:nvSpPr>
          <p:cNvPr id="36867" name="Symbol zastępczy notatek 2"/>
          <p:cNvSpPr>
            <a:spLocks noGrp="1"/>
          </p:cNvSpPr>
          <p:nvPr>
            <p:ph type="body" idx="1"/>
          </p:nvPr>
        </p:nvSpPr>
        <p:spPr>
          <a:noFill/>
        </p:spPr>
        <p:txBody>
          <a:bodyPr/>
          <a:lstStyle/>
          <a:p>
            <a:r>
              <a:rPr lang="pl-PL" dirty="0" err="1" smtClean="0">
                <a:latin typeface="Arial" pitchFamily="34" charset="0"/>
              </a:rPr>
              <a:t>Going</a:t>
            </a:r>
            <a:r>
              <a:rPr lang="pl-PL" dirty="0" smtClean="0">
                <a:latin typeface="Arial" pitchFamily="34" charset="0"/>
              </a:rPr>
              <a:t> </a:t>
            </a:r>
            <a:r>
              <a:rPr lang="pl-PL" dirty="0" err="1" smtClean="0">
                <a:latin typeface="Arial" pitchFamily="34" charset="0"/>
              </a:rPr>
              <a:t>from</a:t>
            </a:r>
            <a:r>
              <a:rPr lang="pl-PL" dirty="0" smtClean="0">
                <a:latin typeface="Arial" pitchFamily="34" charset="0"/>
              </a:rPr>
              <a:t> 50 m on </a:t>
            </a:r>
            <a:r>
              <a:rPr lang="pl-PL" dirty="0" err="1" smtClean="0">
                <a:latin typeface="Arial" pitchFamily="34" charset="0"/>
              </a:rPr>
              <a:t>the</a:t>
            </a:r>
            <a:r>
              <a:rPr lang="pl-PL" dirty="0" smtClean="0">
                <a:latin typeface="Arial" pitchFamily="34" charset="0"/>
              </a:rPr>
              <a:t> </a:t>
            </a:r>
            <a:r>
              <a:rPr lang="pl-PL" dirty="0" err="1" smtClean="0">
                <a:latin typeface="Arial" pitchFamily="34" charset="0"/>
              </a:rPr>
              <a:t>west</a:t>
            </a:r>
            <a:r>
              <a:rPr lang="pl-PL" dirty="0" smtClean="0">
                <a:latin typeface="Arial" pitchFamily="34" charset="0"/>
              </a:rPr>
              <a:t> and </a:t>
            </a:r>
            <a:r>
              <a:rPr lang="pl-PL" dirty="0" err="1" smtClean="0">
                <a:latin typeface="Arial" pitchFamily="34" charset="0"/>
              </a:rPr>
              <a:t>rising</a:t>
            </a:r>
            <a:r>
              <a:rPr lang="pl-PL" dirty="0" smtClean="0">
                <a:latin typeface="Arial" pitchFamily="34" charset="0"/>
              </a:rPr>
              <a:t> </a:t>
            </a:r>
            <a:r>
              <a:rPr lang="pl-PL" dirty="0" err="1" smtClean="0">
                <a:latin typeface="Arial" pitchFamily="34" charset="0"/>
              </a:rPr>
              <a:t>towards</a:t>
            </a:r>
            <a:r>
              <a:rPr lang="pl-PL" dirty="0" smtClean="0">
                <a:latin typeface="Arial" pitchFamily="34" charset="0"/>
              </a:rPr>
              <a:t> </a:t>
            </a:r>
            <a:r>
              <a:rPr lang="pl-PL" dirty="0" err="1" smtClean="0">
                <a:latin typeface="Arial" pitchFamily="34" charset="0"/>
              </a:rPr>
              <a:t>soth-east</a:t>
            </a:r>
            <a:r>
              <a:rPr lang="pl-PL" dirty="0" smtClean="0">
                <a:latin typeface="Arial" pitchFamily="34" charset="0"/>
              </a:rPr>
              <a:t> </a:t>
            </a:r>
            <a:r>
              <a:rPr lang="pl-PL" dirty="0" err="1" smtClean="0">
                <a:latin typeface="Arial" pitchFamily="34" charset="0"/>
              </a:rPr>
              <a:t>up</a:t>
            </a:r>
            <a:r>
              <a:rPr lang="pl-PL" dirty="0" smtClean="0">
                <a:latin typeface="Arial" pitchFamily="34" charset="0"/>
              </a:rPr>
              <a:t> to 500 m. </a:t>
            </a:r>
            <a:r>
              <a:rPr lang="pl-PL" dirty="0" err="1" smtClean="0">
                <a:latin typeface="Arial" pitchFamily="34" charset="0"/>
              </a:rPr>
              <a:t>T</a:t>
            </a:r>
            <a:r>
              <a:rPr lang="pl-PL" baseline="0" dirty="0" err="1" smtClean="0">
                <a:latin typeface="Arial" pitchFamily="34" charset="0"/>
              </a:rPr>
              <a:t>he</a:t>
            </a:r>
            <a:r>
              <a:rPr lang="pl-PL" baseline="0" dirty="0" smtClean="0">
                <a:latin typeface="Arial" pitchFamily="34" charset="0"/>
              </a:rPr>
              <a:t> </a:t>
            </a:r>
            <a:r>
              <a:rPr lang="pl-PL" baseline="0" dirty="0" err="1" smtClean="0">
                <a:latin typeface="Arial" pitchFamily="34" charset="0"/>
              </a:rPr>
              <a:t>presence</a:t>
            </a:r>
            <a:r>
              <a:rPr lang="pl-PL" baseline="0" dirty="0" smtClean="0">
                <a:latin typeface="Arial" pitchFamily="34" charset="0"/>
              </a:rPr>
              <a:t> of </a:t>
            </a:r>
            <a:r>
              <a:rPr lang="pl-PL" baseline="0" dirty="0" err="1" smtClean="0">
                <a:latin typeface="Arial" pitchFamily="34" charset="0"/>
              </a:rPr>
              <a:t>continous</a:t>
            </a:r>
            <a:r>
              <a:rPr lang="pl-PL" baseline="0" dirty="0" smtClean="0">
                <a:latin typeface="Arial" pitchFamily="34" charset="0"/>
              </a:rPr>
              <a:t> </a:t>
            </a:r>
            <a:r>
              <a:rPr lang="pl-PL" baseline="0" dirty="0" err="1" smtClean="0">
                <a:latin typeface="Arial" pitchFamily="34" charset="0"/>
              </a:rPr>
              <a:t>layer</a:t>
            </a:r>
            <a:r>
              <a:rPr lang="pl-PL" baseline="0" dirty="0" smtClean="0">
                <a:latin typeface="Arial" pitchFamily="34" charset="0"/>
              </a:rPr>
              <a:t> of salt, </a:t>
            </a:r>
            <a:r>
              <a:rPr lang="pl-PL" baseline="0" dirty="0" err="1" smtClean="0">
                <a:latin typeface="Arial" pitchFamily="34" charset="0"/>
              </a:rPr>
              <a:t>going</a:t>
            </a:r>
            <a:r>
              <a:rPr lang="pl-PL" baseline="0" dirty="0" smtClean="0">
                <a:latin typeface="Arial" pitchFamily="34" charset="0"/>
              </a:rPr>
              <a:t> </a:t>
            </a:r>
            <a:r>
              <a:rPr lang="pl-PL" baseline="0" dirty="0" err="1" smtClean="0">
                <a:latin typeface="Arial" pitchFamily="34" charset="0"/>
              </a:rPr>
              <a:t>up</a:t>
            </a:r>
            <a:r>
              <a:rPr lang="pl-PL" baseline="0" dirty="0" smtClean="0">
                <a:latin typeface="Arial" pitchFamily="34" charset="0"/>
              </a:rPr>
              <a:t> to 200 m </a:t>
            </a:r>
            <a:r>
              <a:rPr lang="pl-PL" baseline="0" dirty="0" err="1" smtClean="0">
                <a:latin typeface="Arial" pitchFamily="34" charset="0"/>
              </a:rPr>
              <a:t>gives</a:t>
            </a:r>
            <a:r>
              <a:rPr lang="pl-PL" baseline="0" dirty="0" smtClean="0">
                <a:latin typeface="Arial" pitchFamily="34" charset="0"/>
              </a:rPr>
              <a:t> </a:t>
            </a:r>
            <a:r>
              <a:rPr lang="pl-PL" baseline="0" dirty="0" err="1" smtClean="0">
                <a:latin typeface="Arial" pitchFamily="34" charset="0"/>
              </a:rPr>
              <a:t>the</a:t>
            </a:r>
            <a:r>
              <a:rPr lang="pl-PL" baseline="0" dirty="0" smtClean="0">
                <a:latin typeface="Arial" pitchFamily="34" charset="0"/>
              </a:rPr>
              <a:t> </a:t>
            </a:r>
            <a:r>
              <a:rPr lang="pl-PL" baseline="0" dirty="0" err="1" smtClean="0">
                <a:latin typeface="Arial" pitchFamily="34" charset="0"/>
              </a:rPr>
              <a:t>quarantee</a:t>
            </a:r>
            <a:r>
              <a:rPr lang="pl-PL" baseline="0" dirty="0" smtClean="0">
                <a:latin typeface="Arial" pitchFamily="34" charset="0"/>
              </a:rPr>
              <a:t> of </a:t>
            </a:r>
            <a:r>
              <a:rPr lang="pl-PL" baseline="0" dirty="0" err="1" smtClean="0">
                <a:latin typeface="Arial" pitchFamily="34" charset="0"/>
              </a:rPr>
              <a:t>pretty</a:t>
            </a:r>
            <a:r>
              <a:rPr lang="pl-PL" baseline="0" dirty="0" smtClean="0">
                <a:latin typeface="Arial" pitchFamily="34" charset="0"/>
              </a:rPr>
              <a:t> </a:t>
            </a:r>
            <a:r>
              <a:rPr lang="pl-PL" baseline="0" dirty="0" err="1" smtClean="0">
                <a:latin typeface="Arial" pitchFamily="34" charset="0"/>
              </a:rPr>
              <a:t>well</a:t>
            </a:r>
            <a:r>
              <a:rPr lang="pl-PL" baseline="0" dirty="0" smtClean="0">
                <a:latin typeface="Arial" pitchFamily="34" charset="0"/>
              </a:rPr>
              <a:t> </a:t>
            </a:r>
            <a:r>
              <a:rPr lang="pl-PL" baseline="0" dirty="0" err="1" smtClean="0">
                <a:latin typeface="Arial" pitchFamily="34" charset="0"/>
              </a:rPr>
              <a:t>confinement</a:t>
            </a:r>
            <a:r>
              <a:rPr lang="pl-PL" baseline="0" dirty="0" smtClean="0">
                <a:latin typeface="Arial" pitchFamily="34" charset="0"/>
              </a:rPr>
              <a:t> of target </a:t>
            </a:r>
            <a:r>
              <a:rPr lang="pl-PL" baseline="0" dirty="0" err="1" smtClean="0">
                <a:latin typeface="Arial" pitchFamily="34" charset="0"/>
              </a:rPr>
              <a:t>lower</a:t>
            </a:r>
            <a:r>
              <a:rPr lang="pl-PL" baseline="0" dirty="0" smtClean="0">
                <a:latin typeface="Arial" pitchFamily="34" charset="0"/>
              </a:rPr>
              <a:t> </a:t>
            </a:r>
            <a:r>
              <a:rPr lang="pl-PL" baseline="0" dirty="0" err="1" smtClean="0">
                <a:latin typeface="Arial" pitchFamily="34" charset="0"/>
              </a:rPr>
              <a:t>silurian</a:t>
            </a:r>
            <a:r>
              <a:rPr lang="pl-PL" baseline="0" dirty="0" smtClean="0">
                <a:latin typeface="Arial" pitchFamily="34" charset="0"/>
              </a:rPr>
              <a:t> and </a:t>
            </a:r>
            <a:r>
              <a:rPr lang="pl-PL" baseline="0" dirty="0" err="1" smtClean="0">
                <a:latin typeface="Arial" pitchFamily="34" charset="0"/>
              </a:rPr>
              <a:t>upper</a:t>
            </a:r>
            <a:r>
              <a:rPr lang="pl-PL" baseline="0" dirty="0" smtClean="0">
                <a:latin typeface="Arial" pitchFamily="34" charset="0"/>
              </a:rPr>
              <a:t> </a:t>
            </a:r>
            <a:r>
              <a:rPr lang="pl-PL" baseline="0" dirty="0" err="1" smtClean="0">
                <a:latin typeface="Arial" pitchFamily="34" charset="0"/>
              </a:rPr>
              <a:t>ordovician</a:t>
            </a:r>
            <a:r>
              <a:rPr lang="pl-PL" baseline="0" dirty="0" smtClean="0">
                <a:latin typeface="Arial" pitchFamily="34" charset="0"/>
              </a:rPr>
              <a:t> </a:t>
            </a:r>
            <a:r>
              <a:rPr lang="pl-PL" baseline="0" dirty="0" err="1" smtClean="0">
                <a:latin typeface="Arial" pitchFamily="34" charset="0"/>
              </a:rPr>
              <a:t>formations</a:t>
            </a:r>
            <a:r>
              <a:rPr lang="pl-PL" baseline="0" dirty="0" smtClean="0">
                <a:latin typeface="Arial" pitchFamily="34" charset="0"/>
              </a:rPr>
              <a:t>. </a:t>
            </a:r>
            <a:endParaRPr lang="pl-PL" dirty="0" smtClean="0">
              <a:latin typeface="Arial" pitchFamily="34" charset="0"/>
            </a:endParaRPr>
          </a:p>
          <a:p>
            <a:endParaRPr lang="pl-PL" dirty="0" smtClean="0">
              <a:latin typeface="Arial" pitchFamily="34" charset="0"/>
            </a:endParaRPr>
          </a:p>
          <a:p>
            <a:endParaRPr lang="pl-PL" dirty="0" smtClean="0">
              <a:latin typeface="Arial" pitchFamily="34" charset="0"/>
            </a:endParaRPr>
          </a:p>
        </p:txBody>
      </p:sp>
      <p:sp>
        <p:nvSpPr>
          <p:cNvPr id="36868" name="Symbol zastępczy numeru slajdu 3"/>
          <p:cNvSpPr>
            <a:spLocks noGrp="1"/>
          </p:cNvSpPr>
          <p:nvPr>
            <p:ph type="sldNum" sz="quarter" idx="5"/>
          </p:nvPr>
        </p:nvSpPr>
        <p:spPr>
          <a:noFill/>
          <a:ln>
            <a:miter lim="800000"/>
            <a:headEnd/>
            <a:tailEnd/>
          </a:ln>
        </p:spPr>
        <p:txBody>
          <a:bodyPr/>
          <a:lstStyle/>
          <a:p>
            <a:fld id="{D3BB0A61-D160-427F-9436-21D863A39B13}" type="slidenum">
              <a:rPr lang="pl-PL" smtClean="0">
                <a:latin typeface="Arial" pitchFamily="34" charset="0"/>
              </a:rPr>
              <a:pPr/>
              <a:t>10</a:t>
            </a:fld>
            <a:endParaRPr lang="pl-PL"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ymbol zastępczy obrazu slajdu 1"/>
          <p:cNvSpPr>
            <a:spLocks noGrp="1" noRot="1" noChangeAspect="1" noTextEdit="1"/>
          </p:cNvSpPr>
          <p:nvPr>
            <p:ph type="sldImg"/>
          </p:nvPr>
        </p:nvSpPr>
        <p:spPr>
          <a:ln/>
        </p:spPr>
      </p:sp>
      <p:sp>
        <p:nvSpPr>
          <p:cNvPr id="37891" name="Symbol zastępczy notatek 2"/>
          <p:cNvSpPr>
            <a:spLocks noGrp="1"/>
          </p:cNvSpPr>
          <p:nvPr>
            <p:ph type="body" idx="1"/>
          </p:nvPr>
        </p:nvSpPr>
        <p:spPr>
          <a:noFill/>
        </p:spPr>
        <p:txBody>
          <a:bodyPr/>
          <a:lstStyle/>
          <a:p>
            <a:r>
              <a:rPr lang="pl-PL" smtClean="0">
                <a:latin typeface="Arial" pitchFamily="34" charset="0"/>
              </a:rPr>
              <a:t>Na obszarze pomorskim występują dwa zasadnicze kompleksy uszczelniające: sylurski i cechsztyński. </a:t>
            </a:r>
          </a:p>
          <a:p>
            <a:r>
              <a:rPr lang="pl-PL" smtClean="0">
                <a:latin typeface="Arial" pitchFamily="34" charset="0"/>
              </a:rPr>
              <a:t>Sylurski kompleks uszczelniający rozprzestrzenia się od stropu najwyższej warstwy szczelinowanej (landoweru) do spągu permu, w którym tylko lokalnie występują przepuszczalne piaskowce miąższości kilku metrów. Cechsztyński kompleks uszczelniający składa się z osadów trzech najstarszych cyklotemów, przy czym najważniejsze są sole niższych cyklotemów: najstarsza (Na1) oraz starsza (Na2) obecne na całym obszarze i stanowiące główne warstwy uszczelniające. Poza tymi kompleksami osady cyklotemów młodszych (PZ2 i PZ3) reprezentują głównie siarczany i węglany o relatywnie mniejszej miąższości. </a:t>
            </a:r>
          </a:p>
          <a:p>
            <a:endParaRPr lang="pl-PL" smtClean="0">
              <a:latin typeface="Arial" pitchFamily="34" charset="0"/>
            </a:endParaRPr>
          </a:p>
          <a:p>
            <a:endParaRPr lang="pl-PL" smtClean="0">
              <a:latin typeface="Arial" pitchFamily="34" charset="0"/>
            </a:endParaRPr>
          </a:p>
        </p:txBody>
      </p:sp>
      <p:sp>
        <p:nvSpPr>
          <p:cNvPr id="37892" name="Symbol zastępczy numeru slajdu 3"/>
          <p:cNvSpPr>
            <a:spLocks noGrp="1"/>
          </p:cNvSpPr>
          <p:nvPr>
            <p:ph type="sldNum" sz="quarter" idx="5"/>
          </p:nvPr>
        </p:nvSpPr>
        <p:spPr>
          <a:noFill/>
          <a:ln>
            <a:miter lim="800000"/>
            <a:headEnd/>
            <a:tailEnd/>
          </a:ln>
        </p:spPr>
        <p:txBody>
          <a:bodyPr/>
          <a:lstStyle/>
          <a:p>
            <a:fld id="{BCB4F9C3-F3AB-44D0-839F-CD5D6267D653}" type="slidenum">
              <a:rPr lang="pl-PL" smtClean="0">
                <a:latin typeface="Arial" pitchFamily="34" charset="0"/>
              </a:rPr>
              <a:pPr/>
              <a:t>11</a:t>
            </a:fld>
            <a:endParaRPr lang="pl-PL"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ymbol zastępczy obrazu slajdu 1"/>
          <p:cNvSpPr>
            <a:spLocks noGrp="1" noRot="1" noChangeAspect="1" noTextEdit="1"/>
          </p:cNvSpPr>
          <p:nvPr>
            <p:ph type="sldImg"/>
          </p:nvPr>
        </p:nvSpPr>
        <p:spPr>
          <a:ln/>
        </p:spPr>
      </p:sp>
      <p:sp>
        <p:nvSpPr>
          <p:cNvPr id="38915" name="Symbol zastępczy notatek 2"/>
          <p:cNvSpPr>
            <a:spLocks noGrp="1"/>
          </p:cNvSpPr>
          <p:nvPr>
            <p:ph type="body" idx="1"/>
          </p:nvPr>
        </p:nvSpPr>
        <p:spPr>
          <a:noFill/>
        </p:spPr>
        <p:txBody>
          <a:bodyPr/>
          <a:lstStyle/>
          <a:p>
            <a:r>
              <a:rPr lang="pl-PL" dirty="0" err="1" smtClean="0">
                <a:latin typeface="Arial" pitchFamily="34" charset="0"/>
              </a:rPr>
              <a:t>Seismometric</a:t>
            </a:r>
            <a:r>
              <a:rPr lang="pl-PL" dirty="0" smtClean="0">
                <a:latin typeface="Arial" pitchFamily="34" charset="0"/>
              </a:rPr>
              <a:t> </a:t>
            </a:r>
            <a:r>
              <a:rPr lang="pl-PL" dirty="0" err="1" smtClean="0">
                <a:latin typeface="Arial" pitchFamily="34" charset="0"/>
              </a:rPr>
              <a:t>survey</a:t>
            </a:r>
            <a:r>
              <a:rPr lang="pl-PL" dirty="0" smtClean="0">
                <a:latin typeface="Arial" pitchFamily="34" charset="0"/>
              </a:rPr>
              <a:t>, </a:t>
            </a:r>
            <a:r>
              <a:rPr lang="pl-PL" dirty="0" err="1" smtClean="0">
                <a:latin typeface="Arial" pitchFamily="34" charset="0"/>
              </a:rPr>
              <a:t>measuring</a:t>
            </a:r>
            <a:r>
              <a:rPr lang="pl-PL" dirty="0" smtClean="0">
                <a:latin typeface="Arial" pitchFamily="34" charset="0"/>
              </a:rPr>
              <a:t> </a:t>
            </a:r>
            <a:r>
              <a:rPr lang="pl-PL" dirty="0" err="1" smtClean="0">
                <a:latin typeface="Arial" pitchFamily="34" charset="0"/>
              </a:rPr>
              <a:t>the</a:t>
            </a:r>
            <a:r>
              <a:rPr lang="pl-PL" dirty="0" smtClean="0">
                <a:latin typeface="Arial" pitchFamily="34" charset="0"/>
              </a:rPr>
              <a:t> </a:t>
            </a:r>
            <a:r>
              <a:rPr lang="pl-PL" dirty="0" err="1" smtClean="0">
                <a:latin typeface="Arial" pitchFamily="34" charset="0"/>
              </a:rPr>
              <a:t>any</a:t>
            </a:r>
            <a:r>
              <a:rPr lang="pl-PL" dirty="0" smtClean="0">
                <a:latin typeface="Arial" pitchFamily="34" charset="0"/>
              </a:rPr>
              <a:t> </a:t>
            </a:r>
            <a:r>
              <a:rPr lang="pl-PL" dirty="0" err="1" smtClean="0">
                <a:latin typeface="Arial" pitchFamily="34" charset="0"/>
              </a:rPr>
              <a:t>possible</a:t>
            </a:r>
            <a:r>
              <a:rPr lang="pl-PL" dirty="0" smtClean="0">
                <a:latin typeface="Arial" pitchFamily="34" charset="0"/>
              </a:rPr>
              <a:t> </a:t>
            </a:r>
            <a:r>
              <a:rPr lang="pl-PL" dirty="0" err="1" smtClean="0">
                <a:latin typeface="Arial" pitchFamily="34" charset="0"/>
              </a:rPr>
              <a:t>quakes</a:t>
            </a:r>
            <a:r>
              <a:rPr lang="pl-PL" dirty="0" smtClean="0">
                <a:latin typeface="Arial" pitchFamily="34" charset="0"/>
              </a:rPr>
              <a:t> </a:t>
            </a:r>
            <a:r>
              <a:rPr lang="pl-PL" dirty="0" err="1" smtClean="0">
                <a:latin typeface="Arial" pitchFamily="34" charset="0"/>
              </a:rPr>
              <a:t>coused</a:t>
            </a:r>
            <a:r>
              <a:rPr lang="pl-PL" dirty="0" smtClean="0">
                <a:latin typeface="Arial" pitchFamily="34" charset="0"/>
              </a:rPr>
              <a:t> by </a:t>
            </a:r>
            <a:r>
              <a:rPr lang="pl-PL" dirty="0" err="1" smtClean="0">
                <a:latin typeface="Arial" pitchFamily="34" charset="0"/>
              </a:rPr>
              <a:t>fracturing</a:t>
            </a:r>
            <a:r>
              <a:rPr lang="pl-PL" dirty="0" smtClean="0">
                <a:latin typeface="Arial" pitchFamily="34" charset="0"/>
              </a:rPr>
              <a:t>, </a:t>
            </a:r>
            <a:r>
              <a:rPr lang="pl-PL" dirty="0" err="1" smtClean="0">
                <a:latin typeface="Arial" pitchFamily="34" charset="0"/>
              </a:rPr>
              <a:t>did</a:t>
            </a:r>
            <a:r>
              <a:rPr lang="pl-PL" dirty="0" smtClean="0">
                <a:latin typeface="Arial" pitchFamily="34" charset="0"/>
              </a:rPr>
              <a:t> not show </a:t>
            </a:r>
            <a:r>
              <a:rPr lang="pl-PL" dirty="0" err="1" smtClean="0">
                <a:latin typeface="Arial" pitchFamily="34" charset="0"/>
              </a:rPr>
              <a:t>any</a:t>
            </a:r>
            <a:r>
              <a:rPr lang="pl-PL" dirty="0" smtClean="0">
                <a:latin typeface="Arial" pitchFamily="34" charset="0"/>
              </a:rPr>
              <a:t> </a:t>
            </a:r>
            <a:r>
              <a:rPr lang="pl-PL" dirty="0" err="1" smtClean="0">
                <a:latin typeface="Arial" pitchFamily="34" charset="0"/>
              </a:rPr>
              <a:t>quakes</a:t>
            </a:r>
            <a:r>
              <a:rPr lang="pl-PL" baseline="0" dirty="0" smtClean="0">
                <a:latin typeface="Arial" pitchFamily="34" charset="0"/>
              </a:rPr>
              <a:t> </a:t>
            </a:r>
            <a:r>
              <a:rPr lang="pl-PL" baseline="0" dirty="0" err="1" smtClean="0">
                <a:latin typeface="Arial" pitchFamily="34" charset="0"/>
              </a:rPr>
              <a:t>caused</a:t>
            </a:r>
            <a:r>
              <a:rPr lang="pl-PL" baseline="0" dirty="0" smtClean="0">
                <a:latin typeface="Arial" pitchFamily="34" charset="0"/>
              </a:rPr>
              <a:t> by rock cracking </a:t>
            </a:r>
            <a:r>
              <a:rPr lang="pl-PL" baseline="0" dirty="0" err="1" smtClean="0">
                <a:latin typeface="Arial" pitchFamily="34" charset="0"/>
              </a:rPr>
              <a:t>downhole</a:t>
            </a:r>
            <a:r>
              <a:rPr lang="pl-PL" baseline="0" dirty="0" smtClean="0">
                <a:latin typeface="Arial" pitchFamily="34" charset="0"/>
              </a:rPr>
              <a:t>. </a:t>
            </a:r>
            <a:r>
              <a:rPr lang="pl-PL" baseline="0" dirty="0" err="1" smtClean="0">
                <a:latin typeface="Arial" pitchFamily="34" charset="0"/>
              </a:rPr>
              <a:t>The</a:t>
            </a:r>
            <a:r>
              <a:rPr lang="pl-PL" baseline="0" dirty="0" smtClean="0">
                <a:latin typeface="Arial" pitchFamily="34" charset="0"/>
              </a:rPr>
              <a:t> </a:t>
            </a:r>
            <a:r>
              <a:rPr lang="pl-PL" baseline="0" dirty="0" err="1" smtClean="0">
                <a:latin typeface="Arial" pitchFamily="34" charset="0"/>
              </a:rPr>
              <a:t>only</a:t>
            </a:r>
            <a:r>
              <a:rPr lang="pl-PL" baseline="0" dirty="0" smtClean="0">
                <a:latin typeface="Arial" pitchFamily="34" charset="0"/>
              </a:rPr>
              <a:t> </a:t>
            </a:r>
            <a:r>
              <a:rPr lang="pl-PL" baseline="0" dirty="0" err="1" smtClean="0">
                <a:latin typeface="Arial" pitchFamily="34" charset="0"/>
              </a:rPr>
              <a:t>vibrations</a:t>
            </a:r>
            <a:r>
              <a:rPr lang="pl-PL" baseline="0" dirty="0" smtClean="0">
                <a:latin typeface="Arial" pitchFamily="34" charset="0"/>
              </a:rPr>
              <a:t> </a:t>
            </a:r>
            <a:r>
              <a:rPr lang="pl-PL" baseline="0" dirty="0" err="1" smtClean="0">
                <a:latin typeface="Arial" pitchFamily="34" charset="0"/>
              </a:rPr>
              <a:t>registered</a:t>
            </a:r>
            <a:r>
              <a:rPr lang="pl-PL" baseline="0" dirty="0" smtClean="0">
                <a:latin typeface="Arial" pitchFamily="34" charset="0"/>
              </a:rPr>
              <a:t> </a:t>
            </a:r>
            <a:r>
              <a:rPr lang="pl-PL" baseline="0" dirty="0" err="1" smtClean="0">
                <a:latin typeface="Arial" pitchFamily="34" charset="0"/>
              </a:rPr>
              <a:t>were</a:t>
            </a:r>
            <a:r>
              <a:rPr lang="pl-PL" baseline="0" dirty="0" smtClean="0">
                <a:latin typeface="Arial" pitchFamily="34" charset="0"/>
              </a:rPr>
              <a:t> </a:t>
            </a:r>
            <a:r>
              <a:rPr lang="pl-PL" baseline="0" dirty="0" err="1" smtClean="0">
                <a:latin typeface="Arial" pitchFamily="34" charset="0"/>
              </a:rPr>
              <a:t>coused</a:t>
            </a:r>
            <a:r>
              <a:rPr lang="pl-PL" baseline="0" dirty="0" smtClean="0">
                <a:latin typeface="Arial" pitchFamily="34" charset="0"/>
              </a:rPr>
              <a:t> by </a:t>
            </a:r>
            <a:r>
              <a:rPr lang="pl-PL" baseline="0" dirty="0" err="1" smtClean="0">
                <a:latin typeface="Arial" pitchFamily="34" charset="0"/>
              </a:rPr>
              <a:t>the</a:t>
            </a:r>
            <a:r>
              <a:rPr lang="pl-PL" baseline="0" dirty="0" smtClean="0">
                <a:latin typeface="Arial" pitchFamily="34" charset="0"/>
              </a:rPr>
              <a:t> </a:t>
            </a:r>
            <a:r>
              <a:rPr lang="pl-PL" baseline="0" dirty="0" err="1" smtClean="0">
                <a:latin typeface="Arial" pitchFamily="34" charset="0"/>
              </a:rPr>
              <a:t>job</a:t>
            </a:r>
            <a:r>
              <a:rPr lang="pl-PL" baseline="0" dirty="0" smtClean="0">
                <a:latin typeface="Arial" pitchFamily="34" charset="0"/>
              </a:rPr>
              <a:t> of </a:t>
            </a:r>
            <a:r>
              <a:rPr lang="pl-PL" baseline="0" dirty="0" err="1" smtClean="0">
                <a:latin typeface="Arial" pitchFamily="34" charset="0"/>
              </a:rPr>
              <a:t>pumps</a:t>
            </a:r>
            <a:r>
              <a:rPr lang="pl-PL" baseline="0" dirty="0" smtClean="0">
                <a:latin typeface="Arial" pitchFamily="34" charset="0"/>
              </a:rPr>
              <a:t> and </a:t>
            </a:r>
            <a:r>
              <a:rPr lang="pl-PL" baseline="0" dirty="0" err="1" smtClean="0">
                <a:latin typeface="Arial" pitchFamily="34" charset="0"/>
              </a:rPr>
              <a:t>their</a:t>
            </a:r>
            <a:r>
              <a:rPr lang="pl-PL" baseline="0" dirty="0" smtClean="0">
                <a:latin typeface="Arial" pitchFamily="34" charset="0"/>
              </a:rPr>
              <a:t> </a:t>
            </a:r>
            <a:r>
              <a:rPr lang="pl-PL" baseline="0" dirty="0" err="1" smtClean="0">
                <a:latin typeface="Arial" pitchFamily="34" charset="0"/>
              </a:rPr>
              <a:t>magnitude</a:t>
            </a:r>
            <a:r>
              <a:rPr lang="pl-PL" baseline="0" dirty="0" smtClean="0">
                <a:latin typeface="Arial" pitchFamily="34" charset="0"/>
              </a:rPr>
              <a:t> </a:t>
            </a:r>
            <a:r>
              <a:rPr lang="pl-PL" baseline="0" dirty="0" err="1" smtClean="0">
                <a:latin typeface="Arial" pitchFamily="34" charset="0"/>
              </a:rPr>
              <a:t>vere</a:t>
            </a:r>
            <a:r>
              <a:rPr lang="pl-PL" baseline="0" dirty="0" smtClean="0">
                <a:latin typeface="Arial" pitchFamily="34" charset="0"/>
              </a:rPr>
              <a:t> </a:t>
            </a:r>
            <a:r>
              <a:rPr lang="pl-PL" baseline="0" dirty="0" err="1" smtClean="0">
                <a:latin typeface="Arial" pitchFamily="34" charset="0"/>
              </a:rPr>
              <a:t>within</a:t>
            </a:r>
            <a:r>
              <a:rPr lang="pl-PL" baseline="0" dirty="0" smtClean="0">
                <a:latin typeface="Arial" pitchFamily="34" charset="0"/>
              </a:rPr>
              <a:t> </a:t>
            </a:r>
            <a:r>
              <a:rPr lang="pl-PL" baseline="0" dirty="0" err="1" smtClean="0">
                <a:latin typeface="Arial" pitchFamily="34" charset="0"/>
              </a:rPr>
              <a:t>the</a:t>
            </a:r>
            <a:r>
              <a:rPr lang="pl-PL" baseline="0" dirty="0" smtClean="0">
                <a:latin typeface="Arial" pitchFamily="34" charset="0"/>
              </a:rPr>
              <a:t> </a:t>
            </a:r>
            <a:r>
              <a:rPr lang="pl-PL" baseline="0" dirty="0" err="1" smtClean="0">
                <a:latin typeface="Arial" pitchFamily="34" charset="0"/>
              </a:rPr>
              <a:t>values</a:t>
            </a:r>
            <a:r>
              <a:rPr lang="pl-PL" baseline="0" dirty="0" smtClean="0">
                <a:latin typeface="Arial" pitchFamily="34" charset="0"/>
              </a:rPr>
              <a:t> </a:t>
            </a:r>
            <a:r>
              <a:rPr lang="pl-PL" baseline="0" dirty="0" err="1" smtClean="0">
                <a:latin typeface="Arial" pitchFamily="34" charset="0"/>
              </a:rPr>
              <a:t>given</a:t>
            </a:r>
            <a:r>
              <a:rPr lang="pl-PL" baseline="0" dirty="0" smtClean="0">
                <a:latin typeface="Arial" pitchFamily="34" charset="0"/>
              </a:rPr>
              <a:t> by construction </a:t>
            </a:r>
            <a:r>
              <a:rPr lang="pl-PL" baseline="0" dirty="0" err="1" smtClean="0">
                <a:latin typeface="Arial" pitchFamily="34" charset="0"/>
              </a:rPr>
              <a:t>safety</a:t>
            </a:r>
            <a:r>
              <a:rPr lang="pl-PL" baseline="0" dirty="0" smtClean="0">
                <a:latin typeface="Arial" pitchFamily="34" charset="0"/>
              </a:rPr>
              <a:t> </a:t>
            </a:r>
            <a:r>
              <a:rPr lang="pl-PL" baseline="0" dirty="0" err="1" smtClean="0">
                <a:latin typeface="Arial" pitchFamily="34" charset="0"/>
              </a:rPr>
              <a:t>standards</a:t>
            </a:r>
            <a:r>
              <a:rPr lang="pl-PL" baseline="0" dirty="0" smtClean="0">
                <a:latin typeface="Arial" pitchFamily="34" charset="0"/>
              </a:rPr>
              <a:t>. </a:t>
            </a:r>
            <a:r>
              <a:rPr lang="pl-PL" baseline="0" dirty="0" err="1" smtClean="0">
                <a:latin typeface="Arial" pitchFamily="34" charset="0"/>
              </a:rPr>
              <a:t>They</a:t>
            </a:r>
            <a:r>
              <a:rPr lang="pl-PL" baseline="0" dirty="0" smtClean="0">
                <a:latin typeface="Arial" pitchFamily="34" charset="0"/>
              </a:rPr>
              <a:t> </a:t>
            </a:r>
            <a:r>
              <a:rPr lang="pl-PL" baseline="0" dirty="0" err="1" smtClean="0">
                <a:latin typeface="Arial" pitchFamily="34" charset="0"/>
              </a:rPr>
              <a:t>would</a:t>
            </a:r>
            <a:r>
              <a:rPr lang="pl-PL" baseline="0" dirty="0" smtClean="0">
                <a:latin typeface="Arial" pitchFamily="34" charset="0"/>
              </a:rPr>
              <a:t> not </a:t>
            </a:r>
            <a:r>
              <a:rPr lang="pl-PL" baseline="0" dirty="0" err="1" smtClean="0">
                <a:latin typeface="Arial" pitchFamily="34" charset="0"/>
              </a:rPr>
              <a:t>affect</a:t>
            </a:r>
            <a:r>
              <a:rPr lang="pl-PL" baseline="0" dirty="0" smtClean="0">
                <a:latin typeface="Arial" pitchFamily="34" charset="0"/>
              </a:rPr>
              <a:t> </a:t>
            </a:r>
            <a:r>
              <a:rPr lang="pl-PL" baseline="0" dirty="0" err="1" smtClean="0">
                <a:latin typeface="Arial" pitchFamily="34" charset="0"/>
              </a:rPr>
              <a:t>either</a:t>
            </a:r>
            <a:r>
              <a:rPr lang="pl-PL" baseline="0" dirty="0" smtClean="0">
                <a:latin typeface="Arial" pitchFamily="34" charset="0"/>
              </a:rPr>
              <a:t> </a:t>
            </a:r>
            <a:r>
              <a:rPr lang="pl-PL" baseline="0" dirty="0" err="1" smtClean="0">
                <a:latin typeface="Arial" pitchFamily="34" charset="0"/>
              </a:rPr>
              <a:t>buildings</a:t>
            </a:r>
            <a:r>
              <a:rPr lang="pl-PL" baseline="0" dirty="0" smtClean="0">
                <a:latin typeface="Arial" pitchFamily="34" charset="0"/>
              </a:rPr>
              <a:t> </a:t>
            </a:r>
            <a:r>
              <a:rPr lang="pl-PL" baseline="0" dirty="0" err="1" smtClean="0">
                <a:latin typeface="Arial" pitchFamily="34" charset="0"/>
              </a:rPr>
              <a:t>in</a:t>
            </a:r>
            <a:r>
              <a:rPr lang="pl-PL" baseline="0" dirty="0" smtClean="0">
                <a:latin typeface="Arial" pitchFamily="34" charset="0"/>
              </a:rPr>
              <a:t> </a:t>
            </a:r>
            <a:r>
              <a:rPr lang="pl-PL" baseline="0" dirty="0" err="1" smtClean="0">
                <a:latin typeface="Arial" pitchFamily="34" charset="0"/>
              </a:rPr>
              <a:t>vicinity</a:t>
            </a:r>
            <a:r>
              <a:rPr lang="pl-PL" baseline="0" dirty="0" smtClean="0">
                <a:latin typeface="Arial" pitchFamily="34" charset="0"/>
              </a:rPr>
              <a:t>, </a:t>
            </a:r>
            <a:r>
              <a:rPr lang="pl-PL" baseline="0" dirty="0" err="1" smtClean="0">
                <a:latin typeface="Arial" pitchFamily="34" charset="0"/>
              </a:rPr>
              <a:t>if</a:t>
            </a:r>
            <a:r>
              <a:rPr lang="pl-PL" baseline="0" dirty="0" smtClean="0">
                <a:latin typeface="Arial" pitchFamily="34" charset="0"/>
              </a:rPr>
              <a:t> </a:t>
            </a:r>
            <a:r>
              <a:rPr lang="pl-PL" baseline="0" dirty="0" err="1" smtClean="0">
                <a:latin typeface="Arial" pitchFamily="34" charset="0"/>
              </a:rPr>
              <a:t>there</a:t>
            </a:r>
            <a:r>
              <a:rPr lang="pl-PL" baseline="0" dirty="0" smtClean="0">
                <a:latin typeface="Arial" pitchFamily="34" charset="0"/>
              </a:rPr>
              <a:t> was </a:t>
            </a:r>
            <a:r>
              <a:rPr lang="pl-PL" baseline="0" dirty="0" err="1" smtClean="0">
                <a:latin typeface="Arial" pitchFamily="34" charset="0"/>
              </a:rPr>
              <a:t>any</a:t>
            </a:r>
            <a:r>
              <a:rPr lang="pl-PL" baseline="0" dirty="0" smtClean="0">
                <a:latin typeface="Arial" pitchFamily="34" charset="0"/>
              </a:rPr>
              <a:t>, </a:t>
            </a:r>
            <a:r>
              <a:rPr lang="pl-PL" baseline="0" dirty="0" err="1" smtClean="0">
                <a:latin typeface="Arial" pitchFamily="34" charset="0"/>
              </a:rPr>
              <a:t>or</a:t>
            </a:r>
            <a:r>
              <a:rPr lang="pl-PL" baseline="0" dirty="0" smtClean="0">
                <a:latin typeface="Arial" pitchFamily="34" charset="0"/>
              </a:rPr>
              <a:t> </a:t>
            </a:r>
            <a:r>
              <a:rPr lang="pl-PL" baseline="0" dirty="0" err="1" smtClean="0">
                <a:latin typeface="Arial" pitchFamily="34" charset="0"/>
              </a:rPr>
              <a:t>living</a:t>
            </a:r>
            <a:r>
              <a:rPr lang="pl-PL" baseline="0" dirty="0" smtClean="0">
                <a:latin typeface="Arial" pitchFamily="34" charset="0"/>
              </a:rPr>
              <a:t> </a:t>
            </a:r>
            <a:r>
              <a:rPr lang="pl-PL" baseline="0" dirty="0" err="1" smtClean="0">
                <a:latin typeface="Arial" pitchFamily="34" charset="0"/>
              </a:rPr>
              <a:t>conditions</a:t>
            </a:r>
            <a:r>
              <a:rPr lang="pl-PL" baseline="0" dirty="0" smtClean="0">
                <a:latin typeface="Arial" pitchFamily="34" charset="0"/>
              </a:rPr>
              <a:t> </a:t>
            </a:r>
            <a:r>
              <a:rPr lang="pl-PL" baseline="0" dirty="0" err="1" smtClean="0">
                <a:latin typeface="Arial" pitchFamily="34" charset="0"/>
              </a:rPr>
              <a:t>in</a:t>
            </a:r>
            <a:r>
              <a:rPr lang="pl-PL" baseline="0" dirty="0" smtClean="0">
                <a:latin typeface="Arial" pitchFamily="34" charset="0"/>
              </a:rPr>
              <a:t> </a:t>
            </a:r>
            <a:r>
              <a:rPr lang="pl-PL" baseline="0" dirty="0" err="1" smtClean="0">
                <a:latin typeface="Arial" pitchFamily="34" charset="0"/>
              </a:rPr>
              <a:t>these</a:t>
            </a:r>
            <a:r>
              <a:rPr lang="pl-PL" baseline="0" dirty="0" smtClean="0">
                <a:latin typeface="Arial" pitchFamily="34" charset="0"/>
              </a:rPr>
              <a:t> </a:t>
            </a:r>
            <a:r>
              <a:rPr lang="pl-PL" baseline="0" dirty="0" err="1" smtClean="0">
                <a:latin typeface="Arial" pitchFamily="34" charset="0"/>
              </a:rPr>
              <a:t>buildings</a:t>
            </a:r>
            <a:r>
              <a:rPr lang="pl-PL" baseline="0" dirty="0" smtClean="0">
                <a:latin typeface="Arial" pitchFamily="34" charset="0"/>
              </a:rPr>
              <a:t>. </a:t>
            </a:r>
            <a:endParaRPr lang="pl-PL" dirty="0" smtClean="0">
              <a:latin typeface="Arial" pitchFamily="34" charset="0"/>
            </a:endParaRPr>
          </a:p>
          <a:p>
            <a:endParaRPr lang="pl-PL" dirty="0" smtClean="0">
              <a:latin typeface="Arial" pitchFamily="34" charset="0"/>
            </a:endParaRPr>
          </a:p>
        </p:txBody>
      </p:sp>
      <p:sp>
        <p:nvSpPr>
          <p:cNvPr id="38916" name="Symbol zastępczy numeru slajdu 3"/>
          <p:cNvSpPr>
            <a:spLocks noGrp="1"/>
          </p:cNvSpPr>
          <p:nvPr>
            <p:ph type="sldNum" sz="quarter" idx="5"/>
          </p:nvPr>
        </p:nvSpPr>
        <p:spPr>
          <a:noFill/>
          <a:ln>
            <a:miter lim="800000"/>
            <a:headEnd/>
            <a:tailEnd/>
          </a:ln>
        </p:spPr>
        <p:txBody>
          <a:bodyPr/>
          <a:lstStyle/>
          <a:p>
            <a:fld id="{BE7E3013-118D-41C7-B264-F0BE165F6494}" type="slidenum">
              <a:rPr lang="pl-PL" smtClean="0">
                <a:latin typeface="Arial" pitchFamily="34" charset="0"/>
              </a:rPr>
              <a:pPr/>
              <a:t>12</a:t>
            </a:fld>
            <a:endParaRPr lang="pl-PL"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Land </a:t>
            </a:r>
            <a:r>
              <a:rPr lang="pl-PL" dirty="0" err="1" smtClean="0"/>
              <a:t>used</a:t>
            </a:r>
            <a:r>
              <a:rPr lang="pl-PL" dirty="0" smtClean="0"/>
              <a:t> for </a:t>
            </a:r>
            <a:r>
              <a:rPr lang="pl-PL" dirty="0" err="1" smtClean="0"/>
              <a:t>wellpad</a:t>
            </a:r>
            <a:r>
              <a:rPr lang="pl-PL" dirty="0" smtClean="0"/>
              <a:t> construction </a:t>
            </a:r>
            <a:r>
              <a:rPr lang="pl-PL" dirty="0" err="1" smtClean="0"/>
              <a:t>only</a:t>
            </a:r>
            <a:r>
              <a:rPr lang="pl-PL" baseline="0" dirty="0" smtClean="0"/>
              <a:t> </a:t>
            </a:r>
            <a:r>
              <a:rPr lang="pl-PL" baseline="0" dirty="0" err="1" smtClean="0"/>
              <a:t>temporary</a:t>
            </a:r>
            <a:r>
              <a:rPr lang="pl-PL" baseline="0" dirty="0" smtClean="0"/>
              <a:t> </a:t>
            </a:r>
            <a:r>
              <a:rPr lang="pl-PL" baseline="0" dirty="0" err="1" smtClean="0"/>
              <a:t>changes</a:t>
            </a:r>
            <a:r>
              <a:rPr lang="pl-PL" baseline="0" dirty="0" smtClean="0"/>
              <a:t> </a:t>
            </a:r>
            <a:r>
              <a:rPr lang="pl-PL" baseline="0" dirty="0" err="1" smtClean="0"/>
              <a:t>it’s</a:t>
            </a:r>
            <a:r>
              <a:rPr lang="pl-PL" baseline="0" dirty="0" smtClean="0"/>
              <a:t> </a:t>
            </a:r>
            <a:r>
              <a:rPr lang="pl-PL" baseline="0" dirty="0" err="1" smtClean="0"/>
              <a:t>use</a:t>
            </a:r>
            <a:r>
              <a:rPr lang="pl-PL" baseline="0" dirty="0" smtClean="0"/>
              <a:t> </a:t>
            </a:r>
            <a:r>
              <a:rPr lang="pl-PL" baseline="0" dirty="0" err="1" smtClean="0"/>
              <a:t>pattern</a:t>
            </a:r>
            <a:r>
              <a:rPr lang="pl-PL" baseline="0" dirty="0" smtClean="0"/>
              <a:t> and it </a:t>
            </a:r>
            <a:r>
              <a:rPr lang="pl-PL" baseline="0" dirty="0" err="1" smtClean="0"/>
              <a:t>doen’t</a:t>
            </a:r>
            <a:r>
              <a:rPr lang="pl-PL" baseline="0" dirty="0" smtClean="0"/>
              <a:t> make </a:t>
            </a:r>
            <a:r>
              <a:rPr lang="pl-PL" baseline="0" dirty="0" err="1" smtClean="0"/>
              <a:t>significant</a:t>
            </a:r>
            <a:r>
              <a:rPr lang="pl-PL" baseline="0" dirty="0" smtClean="0"/>
              <a:t> </a:t>
            </a:r>
            <a:r>
              <a:rPr lang="pl-PL" baseline="0" dirty="0" err="1" smtClean="0"/>
              <a:t>or</a:t>
            </a:r>
            <a:r>
              <a:rPr lang="pl-PL" baseline="0" dirty="0" smtClean="0"/>
              <a:t> </a:t>
            </a:r>
            <a:r>
              <a:rPr lang="pl-PL" baseline="0" dirty="0" err="1" smtClean="0"/>
              <a:t>irreversible</a:t>
            </a:r>
            <a:r>
              <a:rPr lang="pl-PL" baseline="0" dirty="0" smtClean="0"/>
              <a:t> </a:t>
            </a:r>
            <a:r>
              <a:rPr lang="pl-PL" baseline="0" dirty="0" err="1" smtClean="0"/>
              <a:t>changes</a:t>
            </a:r>
            <a:r>
              <a:rPr lang="pl-PL" baseline="0" dirty="0" smtClean="0"/>
              <a:t> </a:t>
            </a:r>
            <a:r>
              <a:rPr lang="pl-PL" baseline="0" dirty="0" err="1" smtClean="0"/>
              <a:t>in</a:t>
            </a:r>
            <a:r>
              <a:rPr lang="pl-PL" baseline="0" dirty="0" smtClean="0"/>
              <a:t> </a:t>
            </a:r>
            <a:r>
              <a:rPr lang="pl-PL" baseline="0" dirty="0" err="1" smtClean="0"/>
              <a:t>the</a:t>
            </a:r>
            <a:r>
              <a:rPr lang="pl-PL" baseline="0" dirty="0" smtClean="0"/>
              <a:t> </a:t>
            </a:r>
            <a:r>
              <a:rPr lang="pl-PL" baseline="0" dirty="0" err="1" smtClean="0"/>
              <a:t>landscape</a:t>
            </a:r>
            <a:r>
              <a:rPr lang="pl-PL" baseline="0" smtClean="0"/>
              <a:t>.</a:t>
            </a:r>
            <a:endParaRPr lang="pl-PL" dirty="0"/>
          </a:p>
        </p:txBody>
      </p:sp>
      <p:sp>
        <p:nvSpPr>
          <p:cNvPr id="4" name="Symbol zastępczy numeru slajdu 3"/>
          <p:cNvSpPr>
            <a:spLocks noGrp="1"/>
          </p:cNvSpPr>
          <p:nvPr>
            <p:ph type="sldNum" sz="quarter" idx="10"/>
          </p:nvPr>
        </p:nvSpPr>
        <p:spPr/>
        <p:txBody>
          <a:bodyPr/>
          <a:lstStyle/>
          <a:p>
            <a:pPr>
              <a:defRPr/>
            </a:pPr>
            <a:fld id="{5611533A-EE80-4FDC-80B2-6A77793C0A10}" type="slidenum">
              <a:rPr lang="pl-PL" smtClean="0"/>
              <a:pPr>
                <a:defRPr/>
              </a:pPr>
              <a:t>13</a:t>
            </a:fld>
            <a:endParaRPr 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ymbol zastępczy obrazu slajdu 1"/>
          <p:cNvSpPr>
            <a:spLocks noGrp="1" noRot="1" noChangeAspect="1" noTextEdit="1"/>
          </p:cNvSpPr>
          <p:nvPr>
            <p:ph type="sldImg"/>
          </p:nvPr>
        </p:nvSpPr>
        <p:spPr>
          <a:ln/>
        </p:spPr>
      </p:sp>
      <p:sp>
        <p:nvSpPr>
          <p:cNvPr id="3" name="Symbol zastępczy notatek 2"/>
          <p:cNvSpPr>
            <a:spLocks noGrp="1"/>
          </p:cNvSpPr>
          <p:nvPr>
            <p:ph type="body" idx="1"/>
          </p:nvPr>
        </p:nvSpPr>
        <p:spPr/>
        <p:txBody>
          <a:bodyPr/>
          <a:lstStyle/>
          <a:p>
            <a:pPr marL="228600" indent="-228600">
              <a:buFont typeface="+mj-lt"/>
              <a:buNone/>
              <a:defRPr/>
            </a:pPr>
            <a:r>
              <a:rPr lang="pl-PL" dirty="0" smtClean="0"/>
              <a:t>Celem tej części projektu było określenie zakresu oddziaływania prac prowadzonych na poszczególnych poligonach badawczych na stan wód powierzchniowych i podziemnych.</a:t>
            </a:r>
          </a:p>
          <a:p>
            <a:pPr marL="228600" indent="-228600">
              <a:buFont typeface="+mj-lt"/>
              <a:buNone/>
              <a:defRPr/>
            </a:pPr>
            <a:r>
              <a:rPr lang="pl-PL" dirty="0" smtClean="0"/>
              <a:t>Badania zostały zaprojektowane w taki sposób, aby umożliwić ocenę potencjalnych oddziaływań zarówno na stan ilościowy jak i chemiczny (jakość wód). </a:t>
            </a:r>
          </a:p>
          <a:p>
            <a:pPr>
              <a:defRPr/>
            </a:pPr>
            <a:endParaRPr lang="pl-PL" dirty="0"/>
          </a:p>
        </p:txBody>
      </p:sp>
      <p:sp>
        <p:nvSpPr>
          <p:cNvPr id="39940" name="Symbol zastępczy numeru slajdu 3"/>
          <p:cNvSpPr>
            <a:spLocks noGrp="1"/>
          </p:cNvSpPr>
          <p:nvPr>
            <p:ph type="sldNum" sz="quarter" idx="5"/>
          </p:nvPr>
        </p:nvSpPr>
        <p:spPr>
          <a:noFill/>
          <a:ln>
            <a:miter lim="800000"/>
            <a:headEnd/>
            <a:tailEnd/>
          </a:ln>
        </p:spPr>
        <p:txBody>
          <a:bodyPr/>
          <a:lstStyle/>
          <a:p>
            <a:fld id="{3E02BCD1-DA5E-4CAC-B636-112EB6264BD8}" type="slidenum">
              <a:rPr lang="pl-PL" smtClean="0">
                <a:latin typeface="Arial" pitchFamily="34" charset="0"/>
              </a:rPr>
              <a:pPr/>
              <a:t>17</a:t>
            </a:fld>
            <a:endParaRPr lang="pl-PL"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ymbol zastępczy obrazu slajdu 1"/>
          <p:cNvSpPr>
            <a:spLocks noGrp="1" noRot="1" noChangeAspect="1" noTextEdit="1"/>
          </p:cNvSpPr>
          <p:nvPr>
            <p:ph type="sldImg"/>
          </p:nvPr>
        </p:nvSpPr>
        <p:spPr>
          <a:ln/>
        </p:spPr>
      </p:sp>
      <p:sp>
        <p:nvSpPr>
          <p:cNvPr id="3" name="Symbol zastępczy notatek 2"/>
          <p:cNvSpPr>
            <a:spLocks noGrp="1"/>
          </p:cNvSpPr>
          <p:nvPr>
            <p:ph type="body" idx="1"/>
          </p:nvPr>
        </p:nvSpPr>
        <p:spPr/>
        <p:txBody>
          <a:bodyPr>
            <a:normAutofit/>
          </a:bodyPr>
          <a:lstStyle/>
          <a:p>
            <a:pPr indent="-228600">
              <a:buFont typeface="+mj-lt"/>
              <a:buNone/>
              <a:defRPr/>
            </a:pPr>
            <a:r>
              <a:rPr lang="pl-PL" dirty="0" smtClean="0"/>
              <a:t>Zakres i przebieg badań na każdym z poligonów badawczych dostosowany był do warunków panujących na poszczególnych lokalizacjach oraz uwzględniał zakres i harmonogram prac operatorów koncesji, nie mniej jednak prace badawcze prowadzone były według przyjętego ogólnego schematu:</a:t>
            </a:r>
          </a:p>
          <a:p>
            <a:pPr marL="360000" lvl="1" indent="-228600">
              <a:buFont typeface="Arial" pitchFamily="34" charset="0"/>
              <a:buChar char="•"/>
              <a:defRPr/>
            </a:pPr>
            <a:r>
              <a:rPr lang="pl-PL" dirty="0" smtClean="0"/>
              <a:t>Rozpoznanie warunków hydrogeologicznych w rejonie poligonu badawczego (analiza dostępnych materiałów archiwalnych, kartowanie i pomiary terenowe oraz budowa modelu numerycznego w oparciu o zgromadzone informacje).  </a:t>
            </a:r>
          </a:p>
          <a:p>
            <a:pPr marL="360000" lvl="1" indent="-228600">
              <a:buFont typeface="Arial" pitchFamily="34" charset="0"/>
              <a:buChar char="•"/>
              <a:defRPr/>
            </a:pPr>
            <a:r>
              <a:rPr lang="pl-PL" dirty="0" smtClean="0"/>
              <a:t>Ocena stanu chemicznego na etapie rozpoczęcia prac jako stan odniesienia na potrzeby oceny ewentualnych zmian na skutek prowadzonych prac przez operatora (terenowe i laboratoryjne oznaczenia wskaźników jakości wód)</a:t>
            </a:r>
          </a:p>
          <a:p>
            <a:pPr marL="360000" lvl="1" indent="-228600">
              <a:buFont typeface="Arial" pitchFamily="34" charset="0"/>
              <a:buChar char="•"/>
              <a:defRPr/>
            </a:pPr>
            <a:r>
              <a:rPr lang="pl-PL" dirty="0" smtClean="0"/>
              <a:t>Ocena stanu ilościowego procesu (określenie wielkości zasobów dostępnych do zagospodarowania, struktury aktualnego użytkowania wód oraz zgromadzenie informacji o rzeczywistym zużyciu wody prze operatora)</a:t>
            </a:r>
          </a:p>
          <a:p>
            <a:pPr marL="360000" lvl="1" indent="-228600">
              <a:buFont typeface="Arial" pitchFamily="34" charset="0"/>
              <a:buChar char="•"/>
              <a:defRPr/>
            </a:pPr>
            <a:r>
              <a:rPr lang="pl-PL" dirty="0" smtClean="0"/>
              <a:t>Zaprojektowanie i wykonanie badań kontrolnych dostosowanych do bieżącej sytuacji panującej na poszczególnych poligonach badawczych (opróbowanie punktów kontrolnych na różnych etapach prac)</a:t>
            </a:r>
          </a:p>
          <a:p>
            <a:pPr>
              <a:defRPr/>
            </a:pPr>
            <a:endParaRPr lang="en-US" dirty="0"/>
          </a:p>
        </p:txBody>
      </p:sp>
      <p:sp>
        <p:nvSpPr>
          <p:cNvPr id="40964" name="Symbol zastępczy numeru slajdu 3"/>
          <p:cNvSpPr>
            <a:spLocks noGrp="1"/>
          </p:cNvSpPr>
          <p:nvPr>
            <p:ph type="sldNum" sz="quarter" idx="5"/>
          </p:nvPr>
        </p:nvSpPr>
        <p:spPr>
          <a:noFill/>
          <a:ln>
            <a:miter lim="800000"/>
            <a:headEnd/>
            <a:tailEnd/>
          </a:ln>
        </p:spPr>
        <p:txBody>
          <a:bodyPr/>
          <a:lstStyle/>
          <a:p>
            <a:fld id="{2A9B6C58-9AC8-44AE-A447-00A761914DE0}" type="slidenum">
              <a:rPr lang="pl-PL" smtClean="0">
                <a:latin typeface="Arial" pitchFamily="34" charset="0"/>
              </a:rPr>
              <a:pPr/>
              <a:t>18</a:t>
            </a:fld>
            <a:endParaRPr lang="pl-PL"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a:ln>
            <a:miter lim="800000"/>
            <a:headEnd/>
            <a:tailEnd/>
          </a:ln>
        </p:spPr>
        <p:txBody>
          <a:bodyPr/>
          <a:lstStyle/>
          <a:p>
            <a:fld id="{DEADAD48-ACC3-4B0F-86BA-F4FB4D0442EC}" type="slidenum">
              <a:rPr lang="en-GB" smtClean="0">
                <a:latin typeface="Arial" pitchFamily="34" charset="0"/>
              </a:rPr>
              <a:pPr/>
              <a:t>20</a:t>
            </a:fld>
            <a:endParaRPr lang="en-GB"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ymbol zastępczy obrazu slajdu 1"/>
          <p:cNvSpPr>
            <a:spLocks noGrp="1" noRot="1" noChangeAspect="1" noTextEdit="1"/>
          </p:cNvSpPr>
          <p:nvPr>
            <p:ph type="sldImg"/>
          </p:nvPr>
        </p:nvSpPr>
        <p:spPr>
          <a:ln/>
        </p:spPr>
      </p:sp>
      <p:sp>
        <p:nvSpPr>
          <p:cNvPr id="43011" name="Symbol zastępczy notatek 2"/>
          <p:cNvSpPr>
            <a:spLocks noGrp="1"/>
          </p:cNvSpPr>
          <p:nvPr>
            <p:ph type="body" idx="1"/>
          </p:nvPr>
        </p:nvSpPr>
        <p:spPr>
          <a:noFill/>
        </p:spPr>
        <p:txBody>
          <a:bodyPr/>
          <a:lstStyle/>
          <a:p>
            <a:r>
              <a:rPr lang="pl-PL" smtClean="0">
                <a:latin typeface="Arial" pitchFamily="34" charset="0"/>
              </a:rPr>
              <a:t>Podczas prowadzenia prac na terenie zakładów wykonujących roboty geologiczne na analizowanych poligonach badawczych można generalnie wyróżnić następujące źródła powstawania odpadów: </a:t>
            </a:r>
          </a:p>
          <a:p>
            <a:r>
              <a:rPr lang="pl-PL" smtClean="0">
                <a:latin typeface="Arial" pitchFamily="34" charset="0"/>
              </a:rPr>
              <a:t>- wiercenie,</a:t>
            </a:r>
          </a:p>
          <a:p>
            <a:r>
              <a:rPr lang="pl-PL" smtClean="0">
                <a:latin typeface="Arial" pitchFamily="34" charset="0"/>
              </a:rPr>
              <a:t>- szczelinowanie hydrauliczne i testy produkcyjne, </a:t>
            </a:r>
          </a:p>
          <a:p>
            <a:r>
              <a:rPr lang="pl-PL" smtClean="0">
                <a:latin typeface="Arial" pitchFamily="34" charset="0"/>
              </a:rPr>
              <a:t>- bieżące utrzymanie, konserwacja oraz obsługa urządzeń znajdujących się na terenie prowadzonych prac.</a:t>
            </a:r>
          </a:p>
          <a:p>
            <a:r>
              <a:rPr lang="pl-PL" smtClean="0">
                <a:latin typeface="Arial" pitchFamily="34" charset="0"/>
              </a:rPr>
              <a:t>W wymienionych procesach wytworzono następujące grupy odpadów:</a:t>
            </a:r>
          </a:p>
          <a:p>
            <a:r>
              <a:rPr lang="pl-PL" smtClean="0">
                <a:latin typeface="Arial" pitchFamily="34" charset="0"/>
              </a:rPr>
              <a:t>- odpady wydobywcze niebezpieczne i inne niż niebezpieczne (wiertnicze) – w trakcie wykonywania prac wiertniczych oraz prac związanych z zabiegiem szczelinowania hydraulicznego;</a:t>
            </a:r>
          </a:p>
          <a:p>
            <a:r>
              <a:rPr lang="pl-PL" smtClean="0">
                <a:latin typeface="Arial" pitchFamily="34" charset="0"/>
              </a:rPr>
              <a:t>- odpady niebezpieczne oraz odpady inne niż niebezpieczne - w wyniku bieżącego utrzymania, konserwacji oraz obsługi urządzeń znajdujących się na terenie prowadzonych prac.</a:t>
            </a:r>
          </a:p>
          <a:p>
            <a:r>
              <a:rPr lang="pl-PL" smtClean="0">
                <a:latin typeface="Arial" pitchFamily="34" charset="0"/>
              </a:rPr>
              <a:t>Wytworzone podczas prac poszukiwawczych niekonwencjonalnych złóż węglowodorów odpady wydobywcze poddawane są procesom odzysku/unieszkodliwiania. Charakterystyczne jest powstawanie dużej ilości odpadów w bardzo krótkim czasie. Zgodnie z obowiązującymi uregulowaniami prawnymi (art. 7, ust.2 i 3 Ustawy z dnia 10 lipca 2008 r. </a:t>
            </a:r>
            <a:r>
              <a:rPr lang="pl-PL" i="1" smtClean="0">
                <a:latin typeface="Arial" pitchFamily="34" charset="0"/>
              </a:rPr>
              <a:t>o odpadach wydobywczych </a:t>
            </a:r>
            <a:r>
              <a:rPr lang="pl-PL" smtClean="0">
                <a:latin typeface="Arial" pitchFamily="34" charset="0"/>
              </a:rPr>
              <a:t>–Dz. U. z 2013 r., poz.1136 z późn. zm.), odpady wydobywcze niebezpieczne mogą być poddane magazynowaniu przez okres maksymalnie do 6 miesięcy, natomiast odpady wydobywcze inne niż niebezpieczne i obojętne – nie dłużej niż rok. Maksymalnie po takim czasie należy poddać je procesom odzysku/unieszkodliwiania.</a:t>
            </a:r>
          </a:p>
        </p:txBody>
      </p:sp>
      <p:sp>
        <p:nvSpPr>
          <p:cNvPr id="43012" name="Symbol zastępczy numeru slajdu 3"/>
          <p:cNvSpPr>
            <a:spLocks noGrp="1"/>
          </p:cNvSpPr>
          <p:nvPr>
            <p:ph type="sldNum" sz="quarter" idx="5"/>
          </p:nvPr>
        </p:nvSpPr>
        <p:spPr>
          <a:noFill/>
          <a:ln>
            <a:miter lim="800000"/>
            <a:headEnd/>
            <a:tailEnd/>
          </a:ln>
        </p:spPr>
        <p:txBody>
          <a:bodyPr/>
          <a:lstStyle/>
          <a:p>
            <a:fld id="{E173D2D1-5B59-4F21-A131-FD6E4ADFA444}" type="slidenum">
              <a:rPr lang="pl-PL" smtClean="0">
                <a:latin typeface="Arial" pitchFamily="34" charset="0"/>
              </a:rPr>
              <a:pPr/>
              <a:t>21</a:t>
            </a:fld>
            <a:endParaRPr lang="pl-PL"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ymbol zastępczy obrazu slajdu 1"/>
          <p:cNvSpPr>
            <a:spLocks noGrp="1" noRot="1" noChangeAspect="1" noTextEdit="1"/>
          </p:cNvSpPr>
          <p:nvPr>
            <p:ph type="sldImg"/>
          </p:nvPr>
        </p:nvSpPr>
        <p:spPr>
          <a:ln/>
        </p:spPr>
      </p:sp>
      <p:sp>
        <p:nvSpPr>
          <p:cNvPr id="44035" name="Symbol zastępczy notatek 2"/>
          <p:cNvSpPr>
            <a:spLocks noGrp="1"/>
          </p:cNvSpPr>
          <p:nvPr>
            <p:ph type="body" idx="1"/>
          </p:nvPr>
        </p:nvSpPr>
        <p:spPr>
          <a:noFill/>
        </p:spPr>
        <p:txBody>
          <a:bodyPr/>
          <a:lstStyle/>
          <a:p>
            <a:r>
              <a:rPr lang="pl-PL" smtClean="0">
                <a:latin typeface="Arial" pitchFamily="34" charset="0"/>
              </a:rPr>
              <a:t>Odpady i płyny technologiczne (płyny szczelinujące oraz płyny pozabiegowe), powstałe w czasie procesów technologicznych wiercenia i szczelinowania hydraulicznego powinny być badane w celu ustalenia ich charakterystyki oraz potencjalnych zagrożeń dla środowiska w przypadku niekontrolowanego przedostania się do niego zarówno samych odpadów jak i produktów po procesach ich odzysku/unieszkodliwiania.</a:t>
            </a:r>
            <a:endParaRPr lang="en-US" smtClean="0">
              <a:latin typeface="Arial" pitchFamily="34" charset="0"/>
            </a:endParaRPr>
          </a:p>
        </p:txBody>
      </p:sp>
      <p:sp>
        <p:nvSpPr>
          <p:cNvPr id="44036" name="Symbol zastępczy numeru slajdu 3"/>
          <p:cNvSpPr>
            <a:spLocks noGrp="1"/>
          </p:cNvSpPr>
          <p:nvPr>
            <p:ph type="sldNum" sz="quarter" idx="5"/>
          </p:nvPr>
        </p:nvSpPr>
        <p:spPr>
          <a:noFill/>
          <a:ln>
            <a:miter lim="800000"/>
            <a:headEnd/>
            <a:tailEnd/>
          </a:ln>
        </p:spPr>
        <p:txBody>
          <a:bodyPr/>
          <a:lstStyle/>
          <a:p>
            <a:fld id="{83DD87A7-02EB-4E07-8804-C9FBC83CCE16}" type="slidenum">
              <a:rPr lang="pl-PL" smtClean="0">
                <a:latin typeface="Arial" pitchFamily="34" charset="0"/>
              </a:rPr>
              <a:pPr/>
              <a:t>22</a:t>
            </a:fld>
            <a:endParaRPr lang="pl-PL"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ymbol zastępczy obrazu slajdu 1"/>
          <p:cNvSpPr>
            <a:spLocks noGrp="1" noRot="1" noChangeAspect="1" noTextEdit="1"/>
          </p:cNvSpPr>
          <p:nvPr>
            <p:ph type="sldImg"/>
          </p:nvPr>
        </p:nvSpPr>
        <p:spPr>
          <a:ln/>
        </p:spPr>
      </p:sp>
      <p:sp>
        <p:nvSpPr>
          <p:cNvPr id="45059" name="Symbol zastępczy notatek 2"/>
          <p:cNvSpPr>
            <a:spLocks noGrp="1"/>
          </p:cNvSpPr>
          <p:nvPr>
            <p:ph type="body" idx="1"/>
          </p:nvPr>
        </p:nvSpPr>
        <p:spPr>
          <a:noFill/>
        </p:spPr>
        <p:txBody>
          <a:bodyPr/>
          <a:lstStyle/>
          <a:p>
            <a:r>
              <a:rPr lang="pl-PL" smtClean="0">
                <a:latin typeface="Arial" pitchFamily="34" charset="0"/>
              </a:rPr>
              <a:t>Konieczność badań wynika zarówno z faktu, że płyny produkowane są z zastosowaniem różnych dodatków chemicznych, jak również z różnic geochemicznych przewiercanych warstw skalnych. Uzyskane wyniki badań pozwolą określić czy analizowany odpad/płyn technologiczny powinien być klasyfikowany jako niebezpieczny czy nie, a tym samym wskażą potencjalne sposoby dalszego z nimi postępowania (biorąc pod uwagę również zawartość izotopów promieniotwórczych).</a:t>
            </a:r>
            <a:endParaRPr lang="en-US" smtClean="0">
              <a:latin typeface="Arial" pitchFamily="34" charset="0"/>
            </a:endParaRPr>
          </a:p>
        </p:txBody>
      </p:sp>
      <p:sp>
        <p:nvSpPr>
          <p:cNvPr id="45060" name="Symbol zastępczy numeru slajdu 3"/>
          <p:cNvSpPr>
            <a:spLocks noGrp="1"/>
          </p:cNvSpPr>
          <p:nvPr>
            <p:ph type="sldNum" sz="quarter" idx="5"/>
          </p:nvPr>
        </p:nvSpPr>
        <p:spPr>
          <a:noFill/>
          <a:ln>
            <a:miter lim="800000"/>
            <a:headEnd/>
            <a:tailEnd/>
          </a:ln>
        </p:spPr>
        <p:txBody>
          <a:bodyPr/>
          <a:lstStyle/>
          <a:p>
            <a:fld id="{5CE820E2-0287-4E0E-98D7-4AAFD67DC593}" type="slidenum">
              <a:rPr lang="pl-PL" smtClean="0">
                <a:latin typeface="Arial" pitchFamily="34" charset="0"/>
              </a:rPr>
              <a:pPr/>
              <a:t>23</a:t>
            </a:fld>
            <a:endParaRPr lang="pl-PL"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r>
              <a:rPr lang="en-US" dirty="0" smtClean="0">
                <a:latin typeface="Arial" pitchFamily="34" charset="0"/>
              </a:rPr>
              <a:t>Straight after that one, in the beginning of 2011, after first fracturing job in </a:t>
            </a:r>
            <a:r>
              <a:rPr lang="en-US" dirty="0" err="1" smtClean="0">
                <a:latin typeface="Arial" pitchFamily="34" charset="0"/>
              </a:rPr>
              <a:t>shales</a:t>
            </a:r>
            <a:r>
              <a:rPr lang="pl-PL" dirty="0" smtClean="0">
                <a:latin typeface="Arial" pitchFamily="34" charset="0"/>
              </a:rPr>
              <a:t>,</a:t>
            </a:r>
            <a:r>
              <a:rPr lang="en-US" dirty="0" smtClean="0">
                <a:latin typeface="Arial" pitchFamily="34" charset="0"/>
              </a:rPr>
              <a:t> we prepared an assessment of sufficiency of administrative procedures with regard </a:t>
            </a:r>
            <a:r>
              <a:rPr lang="en-US" dirty="0" smtClean="0">
                <a:latin typeface="Arial" pitchFamily="34" charset="0"/>
              </a:rPr>
              <a:t>to environmental and human safety within the process of exploration with special concern to fracking itself. This report, prepared only in Polish, showed some weaknesses in </a:t>
            </a:r>
            <a:r>
              <a:rPr lang="en-US" dirty="0" err="1" smtClean="0">
                <a:latin typeface="Arial" pitchFamily="34" charset="0"/>
              </a:rPr>
              <a:t>practi</a:t>
            </a:r>
            <a:r>
              <a:rPr lang="pl-PL" dirty="0" smtClean="0">
                <a:latin typeface="Arial" pitchFamily="34" charset="0"/>
              </a:rPr>
              <a:t>c</a:t>
            </a:r>
            <a:r>
              <a:rPr lang="en-US" dirty="0" smtClean="0">
                <a:latin typeface="Arial" pitchFamily="34" charset="0"/>
              </a:rPr>
              <a:t>e, connected especially with insufficient knowledge on the technology and lack of data specific for Polish or European legal, geological and environmental conditions (new kind of waste</a:t>
            </a:r>
            <a:r>
              <a:rPr lang="pl-PL" dirty="0" smtClean="0">
                <a:latin typeface="Arial" pitchFamily="34" charset="0"/>
              </a:rPr>
              <a:t>s</a:t>
            </a:r>
            <a:r>
              <a:rPr lang="en-US" dirty="0" smtClean="0">
                <a:latin typeface="Arial" pitchFamily="34" charset="0"/>
              </a:rPr>
              <a:t>, insufficient respond of formation for fracking, to low level of decision making e.g. environmental decision, etc.)</a:t>
            </a:r>
            <a:r>
              <a:rPr lang="pl-PL" dirty="0" smtClean="0">
                <a:latin typeface="Arial" pitchFamily="34" charset="0"/>
              </a:rPr>
              <a:t>. </a:t>
            </a:r>
            <a:r>
              <a:rPr lang="pl-PL" dirty="0" err="1" smtClean="0">
                <a:latin typeface="Arial" pitchFamily="34" charset="0"/>
              </a:rPr>
              <a:t>From</a:t>
            </a:r>
            <a:r>
              <a:rPr lang="pl-PL" dirty="0" smtClean="0">
                <a:latin typeface="Arial" pitchFamily="34" charset="0"/>
              </a:rPr>
              <a:t> </a:t>
            </a:r>
            <a:r>
              <a:rPr lang="pl-PL" dirty="0" err="1" smtClean="0">
                <a:latin typeface="Arial" pitchFamily="34" charset="0"/>
              </a:rPr>
              <a:t>this</a:t>
            </a:r>
            <a:r>
              <a:rPr lang="pl-PL" dirty="0" smtClean="0">
                <a:latin typeface="Arial" pitchFamily="34" charset="0"/>
              </a:rPr>
              <a:t> point </a:t>
            </a:r>
            <a:r>
              <a:rPr lang="pl-PL" dirty="0" err="1" smtClean="0">
                <a:latin typeface="Arial" pitchFamily="34" charset="0"/>
              </a:rPr>
              <a:t>implementation</a:t>
            </a:r>
            <a:r>
              <a:rPr lang="pl-PL" dirty="0" smtClean="0">
                <a:latin typeface="Arial" pitchFamily="34" charset="0"/>
              </a:rPr>
              <a:t> of </a:t>
            </a:r>
            <a:r>
              <a:rPr lang="pl-PL" dirty="0" err="1" smtClean="0">
                <a:latin typeface="Arial" pitchFamily="34" charset="0"/>
              </a:rPr>
              <a:t>changes</a:t>
            </a:r>
            <a:r>
              <a:rPr lang="pl-PL" dirty="0" smtClean="0">
                <a:latin typeface="Arial" pitchFamily="34" charset="0"/>
              </a:rPr>
              <a:t> </a:t>
            </a:r>
            <a:r>
              <a:rPr lang="pl-PL" dirty="0" err="1" smtClean="0">
                <a:latin typeface="Arial" pitchFamily="34" charset="0"/>
              </a:rPr>
              <a:t>in</a:t>
            </a:r>
            <a:r>
              <a:rPr lang="pl-PL" dirty="0" smtClean="0">
                <a:latin typeface="Arial" pitchFamily="34" charset="0"/>
              </a:rPr>
              <a:t> legal proces </a:t>
            </a:r>
            <a:r>
              <a:rPr lang="pl-PL" dirty="0" err="1" smtClean="0">
                <a:latin typeface="Arial" pitchFamily="34" charset="0"/>
              </a:rPr>
              <a:t>has</a:t>
            </a:r>
            <a:r>
              <a:rPr lang="pl-PL" dirty="0" smtClean="0">
                <a:latin typeface="Arial" pitchFamily="34" charset="0"/>
              </a:rPr>
              <a:t> </a:t>
            </a:r>
            <a:r>
              <a:rPr lang="pl-PL" dirty="0" err="1" smtClean="0">
                <a:latin typeface="Arial" pitchFamily="34" charset="0"/>
              </a:rPr>
              <a:t>started</a:t>
            </a:r>
            <a:r>
              <a:rPr lang="pl-PL" dirty="0" smtClean="0">
                <a:latin typeface="Arial" pitchFamily="34" charset="0"/>
              </a:rPr>
              <a:t>.</a:t>
            </a:r>
          </a:p>
          <a:p>
            <a:endParaRPr lang="pl-PL" dirty="0" smtClean="0">
              <a:latin typeface="Arial" pitchFamily="34" charset="0"/>
            </a:endParaRPr>
          </a:p>
          <a:p>
            <a:r>
              <a:rPr lang="pl-PL" dirty="0" err="1" smtClean="0">
                <a:latin typeface="Arial" pitchFamily="34" charset="0"/>
              </a:rPr>
              <a:t>Later</a:t>
            </a:r>
            <a:r>
              <a:rPr lang="pl-PL" dirty="0" smtClean="0">
                <a:latin typeface="Arial" pitchFamily="34" charset="0"/>
              </a:rPr>
              <a:t> </a:t>
            </a:r>
            <a:r>
              <a:rPr lang="pl-PL" dirty="0" err="1" smtClean="0">
                <a:latin typeface="Arial" pitchFamily="34" charset="0"/>
              </a:rPr>
              <a:t>that</a:t>
            </a:r>
            <a:r>
              <a:rPr lang="pl-PL" dirty="0" smtClean="0">
                <a:latin typeface="Arial" pitchFamily="34" charset="0"/>
              </a:rPr>
              <a:t> </a:t>
            </a:r>
            <a:r>
              <a:rPr lang="pl-PL" dirty="0" err="1" smtClean="0">
                <a:latin typeface="Arial" pitchFamily="34" charset="0"/>
              </a:rPr>
              <a:t>year</a:t>
            </a:r>
            <a:r>
              <a:rPr lang="pl-PL" dirty="0" smtClean="0">
                <a:latin typeface="Arial" pitchFamily="34" charset="0"/>
              </a:rPr>
              <a:t> PGI, </a:t>
            </a:r>
            <a:r>
              <a:rPr lang="pl-PL" dirty="0" err="1" smtClean="0">
                <a:latin typeface="Arial" pitchFamily="34" charset="0"/>
              </a:rPr>
              <a:t>together</a:t>
            </a:r>
            <a:r>
              <a:rPr lang="pl-PL" dirty="0" smtClean="0">
                <a:latin typeface="Arial" pitchFamily="34" charset="0"/>
              </a:rPr>
              <a:t> </a:t>
            </a:r>
            <a:r>
              <a:rPr lang="pl-PL" dirty="0" err="1" smtClean="0">
                <a:latin typeface="Arial" pitchFamily="34" charset="0"/>
              </a:rPr>
              <a:t>with</a:t>
            </a:r>
            <a:r>
              <a:rPr lang="pl-PL" dirty="0" smtClean="0">
                <a:latin typeface="Arial" pitchFamily="34" charset="0"/>
              </a:rPr>
              <a:t> </a:t>
            </a:r>
            <a:r>
              <a:rPr lang="pl-PL" dirty="0" err="1" smtClean="0">
                <a:latin typeface="Arial" pitchFamily="34" charset="0"/>
              </a:rPr>
              <a:t>Pomeranian</a:t>
            </a:r>
            <a:r>
              <a:rPr lang="pl-PL" dirty="0" smtClean="0">
                <a:latin typeface="Arial" pitchFamily="34" charset="0"/>
              </a:rPr>
              <a:t> </a:t>
            </a:r>
            <a:r>
              <a:rPr lang="pl-PL" dirty="0" err="1" smtClean="0">
                <a:latin typeface="Arial" pitchFamily="34" charset="0"/>
              </a:rPr>
              <a:t>Inspectorate</a:t>
            </a:r>
            <a:r>
              <a:rPr lang="pl-PL" dirty="0" smtClean="0">
                <a:latin typeface="Arial" pitchFamily="34" charset="0"/>
              </a:rPr>
              <a:t> of </a:t>
            </a:r>
            <a:r>
              <a:rPr lang="pl-PL" dirty="0" err="1" smtClean="0">
                <a:latin typeface="Arial" pitchFamily="34" charset="0"/>
              </a:rPr>
              <a:t>Environmental</a:t>
            </a:r>
            <a:r>
              <a:rPr lang="pl-PL" dirty="0" smtClean="0">
                <a:latin typeface="Arial" pitchFamily="34" charset="0"/>
              </a:rPr>
              <a:t> </a:t>
            </a:r>
            <a:r>
              <a:rPr lang="pl-PL" dirty="0" err="1" smtClean="0">
                <a:latin typeface="Arial" pitchFamily="34" charset="0"/>
              </a:rPr>
              <a:t>P</a:t>
            </a:r>
            <a:r>
              <a:rPr lang="pl-PL" dirty="0" err="1" smtClean="0">
                <a:latin typeface="Arial" pitchFamily="34" charset="0"/>
              </a:rPr>
              <a:t>rotection</a:t>
            </a:r>
            <a:r>
              <a:rPr lang="pl-PL" dirty="0" smtClean="0">
                <a:latin typeface="Arial" pitchFamily="34" charset="0"/>
              </a:rPr>
              <a:t> and </a:t>
            </a:r>
            <a:r>
              <a:rPr lang="pl-PL" dirty="0" err="1" smtClean="0">
                <a:latin typeface="Arial" pitchFamily="34" charset="0"/>
              </a:rPr>
              <a:t>in</a:t>
            </a:r>
            <a:r>
              <a:rPr lang="pl-PL" dirty="0" smtClean="0">
                <a:latin typeface="Arial" pitchFamily="34" charset="0"/>
              </a:rPr>
              <a:t> </a:t>
            </a:r>
            <a:r>
              <a:rPr lang="pl-PL" dirty="0" err="1" smtClean="0">
                <a:latin typeface="Arial" pitchFamily="34" charset="0"/>
              </a:rPr>
              <a:t>cooperation</a:t>
            </a:r>
            <a:r>
              <a:rPr lang="pl-PL" dirty="0" smtClean="0">
                <a:latin typeface="Arial" pitchFamily="34" charset="0"/>
              </a:rPr>
              <a:t> </a:t>
            </a:r>
            <a:r>
              <a:rPr lang="pl-PL" dirty="0" err="1" smtClean="0">
                <a:latin typeface="Arial" pitchFamily="34" charset="0"/>
              </a:rPr>
              <a:t>with</a:t>
            </a:r>
            <a:r>
              <a:rPr lang="pl-PL" dirty="0" smtClean="0">
                <a:latin typeface="Arial" pitchFamily="34" charset="0"/>
              </a:rPr>
              <a:t> Oil and Gas </a:t>
            </a:r>
            <a:r>
              <a:rPr lang="pl-PL" dirty="0" err="1" smtClean="0">
                <a:latin typeface="Arial" pitchFamily="34" charset="0"/>
              </a:rPr>
              <a:t>Institute</a:t>
            </a:r>
            <a:r>
              <a:rPr lang="pl-PL" dirty="0" smtClean="0">
                <a:latin typeface="Arial" pitchFamily="34" charset="0"/>
              </a:rPr>
              <a:t>, </a:t>
            </a:r>
            <a:r>
              <a:rPr lang="pl-PL" dirty="0" err="1" smtClean="0">
                <a:latin typeface="Arial" pitchFamily="34" charset="0"/>
              </a:rPr>
              <a:t>Institute</a:t>
            </a:r>
            <a:r>
              <a:rPr lang="pl-PL" dirty="0" smtClean="0">
                <a:latin typeface="Arial" pitchFamily="34" charset="0"/>
              </a:rPr>
              <a:t> of </a:t>
            </a:r>
            <a:r>
              <a:rPr lang="pl-PL" dirty="0" err="1" smtClean="0">
                <a:latin typeface="Arial" pitchFamily="34" charset="0"/>
              </a:rPr>
              <a:t>G</a:t>
            </a:r>
            <a:r>
              <a:rPr lang="pl-PL" dirty="0" err="1" smtClean="0">
                <a:latin typeface="Arial" pitchFamily="34" charset="0"/>
              </a:rPr>
              <a:t>eophisics</a:t>
            </a:r>
            <a:r>
              <a:rPr lang="pl-PL" dirty="0" smtClean="0">
                <a:latin typeface="Arial" pitchFamily="34" charset="0"/>
              </a:rPr>
              <a:t> of </a:t>
            </a:r>
            <a:r>
              <a:rPr lang="pl-PL" dirty="0" err="1" smtClean="0">
                <a:latin typeface="Arial" pitchFamily="34" charset="0"/>
              </a:rPr>
              <a:t>Polish</a:t>
            </a:r>
            <a:r>
              <a:rPr lang="pl-PL" dirty="0" smtClean="0">
                <a:latin typeface="Arial" pitchFamily="34" charset="0"/>
              </a:rPr>
              <a:t> Academy of Sciences and </a:t>
            </a:r>
            <a:r>
              <a:rPr lang="pl-PL" dirty="0" err="1" smtClean="0">
                <a:latin typeface="Arial" pitchFamily="34" charset="0"/>
              </a:rPr>
              <a:t>Faculty</a:t>
            </a:r>
            <a:r>
              <a:rPr lang="pl-PL" dirty="0" smtClean="0">
                <a:latin typeface="Arial" pitchFamily="34" charset="0"/>
              </a:rPr>
              <a:t> of </a:t>
            </a:r>
            <a:r>
              <a:rPr lang="pl-PL" dirty="0" err="1" smtClean="0">
                <a:latin typeface="Arial" pitchFamily="34" charset="0"/>
              </a:rPr>
              <a:t>Environmental</a:t>
            </a:r>
            <a:r>
              <a:rPr lang="pl-PL" dirty="0" smtClean="0">
                <a:latin typeface="Arial" pitchFamily="34" charset="0"/>
              </a:rPr>
              <a:t> Engineering of Warsaw </a:t>
            </a:r>
            <a:r>
              <a:rPr lang="pl-PL" dirty="0" err="1" smtClean="0">
                <a:latin typeface="Arial" pitchFamily="34" charset="0"/>
              </a:rPr>
              <a:t>University</a:t>
            </a:r>
            <a:r>
              <a:rPr lang="pl-PL" dirty="0" smtClean="0">
                <a:latin typeface="Arial" pitchFamily="34" charset="0"/>
              </a:rPr>
              <a:t> of Technology, </a:t>
            </a:r>
            <a:r>
              <a:rPr lang="pl-PL" dirty="0" err="1" smtClean="0">
                <a:latin typeface="Arial" pitchFamily="34" charset="0"/>
              </a:rPr>
              <a:t>conducted</a:t>
            </a:r>
            <a:r>
              <a:rPr lang="pl-PL" dirty="0" smtClean="0">
                <a:latin typeface="Arial" pitchFamily="34" charset="0"/>
              </a:rPr>
              <a:t> a </a:t>
            </a:r>
            <a:r>
              <a:rPr lang="pl-PL" dirty="0" err="1" smtClean="0">
                <a:latin typeface="Arial" pitchFamily="34" charset="0"/>
              </a:rPr>
              <a:t>research</a:t>
            </a:r>
            <a:r>
              <a:rPr lang="pl-PL" dirty="0" smtClean="0">
                <a:latin typeface="Arial" pitchFamily="34" charset="0"/>
              </a:rPr>
              <a:t> program on </a:t>
            </a:r>
            <a:r>
              <a:rPr lang="pl-PL" dirty="0" err="1" smtClean="0">
                <a:latin typeface="Arial" pitchFamily="34" charset="0"/>
              </a:rPr>
              <a:t>assessment</a:t>
            </a:r>
            <a:r>
              <a:rPr lang="pl-PL" dirty="0" smtClean="0">
                <a:latin typeface="Arial" pitchFamily="34" charset="0"/>
              </a:rPr>
              <a:t> of </a:t>
            </a:r>
            <a:r>
              <a:rPr lang="pl-PL" dirty="0" err="1" smtClean="0">
                <a:latin typeface="Arial" pitchFamily="34" charset="0"/>
              </a:rPr>
              <a:t>actual</a:t>
            </a:r>
            <a:r>
              <a:rPr lang="pl-PL" dirty="0" smtClean="0">
                <a:latin typeface="Arial" pitchFamily="34" charset="0"/>
              </a:rPr>
              <a:t> </a:t>
            </a:r>
            <a:r>
              <a:rPr lang="pl-PL" dirty="0" err="1" smtClean="0">
                <a:latin typeface="Arial" pitchFamily="34" charset="0"/>
              </a:rPr>
              <a:t>environmental</a:t>
            </a:r>
            <a:r>
              <a:rPr lang="pl-PL" dirty="0" smtClean="0">
                <a:latin typeface="Arial" pitchFamily="34" charset="0"/>
              </a:rPr>
              <a:t> </a:t>
            </a:r>
            <a:r>
              <a:rPr lang="pl-PL" dirty="0" err="1" smtClean="0">
                <a:latin typeface="Arial" pitchFamily="34" charset="0"/>
              </a:rPr>
              <a:t>impact</a:t>
            </a:r>
            <a:r>
              <a:rPr lang="pl-PL" dirty="0" smtClean="0">
                <a:latin typeface="Arial" pitchFamily="34" charset="0"/>
              </a:rPr>
              <a:t> of </a:t>
            </a:r>
            <a:r>
              <a:rPr lang="pl-PL" dirty="0" err="1" smtClean="0">
                <a:latin typeface="Arial" pitchFamily="34" charset="0"/>
              </a:rPr>
              <a:t>multistage</a:t>
            </a:r>
            <a:r>
              <a:rPr lang="pl-PL" dirty="0" smtClean="0">
                <a:latin typeface="Arial" pitchFamily="34" charset="0"/>
              </a:rPr>
              <a:t> </a:t>
            </a:r>
            <a:r>
              <a:rPr lang="pl-PL" dirty="0" err="1" smtClean="0">
                <a:latin typeface="Arial" pitchFamily="34" charset="0"/>
              </a:rPr>
              <a:t>hydraulic</a:t>
            </a:r>
            <a:r>
              <a:rPr lang="pl-PL" dirty="0" smtClean="0">
                <a:latin typeface="Arial" pitchFamily="34" charset="0"/>
              </a:rPr>
              <a:t> fracking </a:t>
            </a:r>
            <a:r>
              <a:rPr lang="pl-PL" dirty="0" err="1" smtClean="0">
                <a:latin typeface="Arial" pitchFamily="34" charset="0"/>
              </a:rPr>
              <a:t>job</a:t>
            </a:r>
            <a:r>
              <a:rPr lang="pl-PL" dirty="0" smtClean="0">
                <a:latin typeface="Arial" pitchFamily="34" charset="0"/>
              </a:rPr>
              <a:t> </a:t>
            </a:r>
            <a:r>
              <a:rPr lang="pl-PL" dirty="0" err="1" smtClean="0">
                <a:latin typeface="Arial" pitchFamily="34" charset="0"/>
              </a:rPr>
              <a:t>in</a:t>
            </a:r>
            <a:r>
              <a:rPr lang="pl-PL" dirty="0" smtClean="0">
                <a:latin typeface="Arial" pitchFamily="34" charset="0"/>
              </a:rPr>
              <a:t> </a:t>
            </a:r>
            <a:r>
              <a:rPr lang="pl-PL" dirty="0" err="1" smtClean="0">
                <a:latin typeface="Arial" pitchFamily="34" charset="0"/>
              </a:rPr>
              <a:t>horizontal</a:t>
            </a:r>
            <a:r>
              <a:rPr lang="pl-PL" dirty="0" smtClean="0">
                <a:latin typeface="Arial" pitchFamily="34" charset="0"/>
              </a:rPr>
              <a:t> Łebień LE-2H </a:t>
            </a:r>
            <a:r>
              <a:rPr lang="pl-PL" dirty="0" err="1" smtClean="0">
                <a:latin typeface="Arial" pitchFamily="34" charset="0"/>
              </a:rPr>
              <a:t>exploraton</a:t>
            </a:r>
            <a:r>
              <a:rPr lang="pl-PL" dirty="0" smtClean="0">
                <a:latin typeface="Arial" pitchFamily="34" charset="0"/>
              </a:rPr>
              <a:t> </a:t>
            </a:r>
            <a:r>
              <a:rPr lang="pl-PL" dirty="0" err="1" smtClean="0">
                <a:latin typeface="Arial" pitchFamily="34" charset="0"/>
              </a:rPr>
              <a:t>well</a:t>
            </a:r>
            <a:r>
              <a:rPr lang="pl-PL" dirty="0" smtClean="0">
                <a:latin typeface="Arial" pitchFamily="34" charset="0"/>
              </a:rPr>
              <a:t> near </a:t>
            </a:r>
            <a:r>
              <a:rPr lang="pl-PL" dirty="0" err="1" smtClean="0">
                <a:latin typeface="Arial" pitchFamily="34" charset="0"/>
              </a:rPr>
              <a:t>town</a:t>
            </a:r>
            <a:r>
              <a:rPr lang="pl-PL" dirty="0" smtClean="0">
                <a:latin typeface="Arial" pitchFamily="34" charset="0"/>
              </a:rPr>
              <a:t> Lębork </a:t>
            </a:r>
            <a:r>
              <a:rPr lang="pl-PL" dirty="0" err="1" smtClean="0">
                <a:latin typeface="Arial" pitchFamily="34" charset="0"/>
              </a:rPr>
              <a:t>in</a:t>
            </a:r>
            <a:r>
              <a:rPr lang="pl-PL" dirty="0" smtClean="0">
                <a:latin typeface="Arial" pitchFamily="34" charset="0"/>
              </a:rPr>
              <a:t> Pomerania region. </a:t>
            </a:r>
            <a:r>
              <a:rPr lang="pl-PL" dirty="0" err="1" smtClean="0">
                <a:latin typeface="Arial" pitchFamily="34" charset="0"/>
              </a:rPr>
              <a:t>This</a:t>
            </a:r>
            <a:r>
              <a:rPr lang="pl-PL" dirty="0" smtClean="0">
                <a:latin typeface="Arial" pitchFamily="34" charset="0"/>
              </a:rPr>
              <a:t> was </a:t>
            </a:r>
            <a:r>
              <a:rPr lang="pl-PL" dirty="0" err="1" smtClean="0">
                <a:latin typeface="Arial" pitchFamily="34" charset="0"/>
              </a:rPr>
              <a:t>the</a:t>
            </a:r>
            <a:r>
              <a:rPr lang="pl-PL" dirty="0" smtClean="0">
                <a:latin typeface="Arial" pitchFamily="34" charset="0"/>
              </a:rPr>
              <a:t> first </a:t>
            </a:r>
            <a:r>
              <a:rPr lang="pl-PL" dirty="0" err="1" smtClean="0">
                <a:latin typeface="Arial" pitchFamily="34" charset="0"/>
              </a:rPr>
              <a:t>study</a:t>
            </a:r>
            <a:r>
              <a:rPr lang="pl-PL" dirty="0" smtClean="0">
                <a:latin typeface="Arial" pitchFamily="34" charset="0"/>
              </a:rPr>
              <a:t> </a:t>
            </a:r>
            <a:r>
              <a:rPr lang="pl-PL" dirty="0" err="1" smtClean="0">
                <a:latin typeface="Arial" pitchFamily="34" charset="0"/>
              </a:rPr>
              <a:t>in</a:t>
            </a:r>
            <a:r>
              <a:rPr lang="pl-PL" dirty="0" smtClean="0">
                <a:latin typeface="Arial" pitchFamily="34" charset="0"/>
              </a:rPr>
              <a:t> Europe </a:t>
            </a:r>
            <a:r>
              <a:rPr lang="pl-PL" dirty="0" err="1" smtClean="0">
                <a:latin typeface="Arial" pitchFamily="34" charset="0"/>
              </a:rPr>
              <a:t>actually</a:t>
            </a:r>
            <a:r>
              <a:rPr lang="pl-PL" dirty="0" smtClean="0">
                <a:latin typeface="Arial" pitchFamily="34" charset="0"/>
              </a:rPr>
              <a:t> </a:t>
            </a:r>
            <a:r>
              <a:rPr lang="pl-PL" dirty="0" err="1" smtClean="0">
                <a:latin typeface="Arial" pitchFamily="34" charset="0"/>
              </a:rPr>
              <a:t>measuring</a:t>
            </a:r>
            <a:r>
              <a:rPr lang="pl-PL" dirty="0" smtClean="0">
                <a:latin typeface="Arial" pitchFamily="34" charset="0"/>
              </a:rPr>
              <a:t> </a:t>
            </a:r>
            <a:r>
              <a:rPr lang="pl-PL" dirty="0" err="1" smtClean="0">
                <a:latin typeface="Arial" pitchFamily="34" charset="0"/>
              </a:rPr>
              <a:t>the</a:t>
            </a:r>
            <a:r>
              <a:rPr lang="pl-PL" dirty="0" smtClean="0">
                <a:latin typeface="Arial" pitchFamily="34" charset="0"/>
              </a:rPr>
              <a:t> </a:t>
            </a:r>
            <a:r>
              <a:rPr lang="pl-PL" dirty="0" err="1" smtClean="0">
                <a:latin typeface="Arial" pitchFamily="34" charset="0"/>
              </a:rPr>
              <a:t>character</a:t>
            </a:r>
            <a:r>
              <a:rPr lang="pl-PL" dirty="0" smtClean="0">
                <a:latin typeface="Arial" pitchFamily="34" charset="0"/>
              </a:rPr>
              <a:t> and </a:t>
            </a:r>
            <a:r>
              <a:rPr lang="pl-PL" dirty="0" err="1" smtClean="0">
                <a:latin typeface="Arial" pitchFamily="34" charset="0"/>
              </a:rPr>
              <a:t>extend</a:t>
            </a:r>
            <a:r>
              <a:rPr lang="pl-PL" dirty="0" smtClean="0">
                <a:latin typeface="Arial" pitchFamily="34" charset="0"/>
              </a:rPr>
              <a:t> of </a:t>
            </a:r>
            <a:r>
              <a:rPr lang="pl-PL" dirty="0" err="1" smtClean="0">
                <a:latin typeface="Arial" pitchFamily="34" charset="0"/>
              </a:rPr>
              <a:t>environmental</a:t>
            </a:r>
            <a:r>
              <a:rPr lang="pl-PL" dirty="0" smtClean="0">
                <a:latin typeface="Arial" pitchFamily="34" charset="0"/>
              </a:rPr>
              <a:t> </a:t>
            </a:r>
            <a:r>
              <a:rPr lang="pl-PL" dirty="0" err="1" smtClean="0">
                <a:latin typeface="Arial" pitchFamily="34" charset="0"/>
              </a:rPr>
              <a:t>impact</a:t>
            </a:r>
            <a:r>
              <a:rPr lang="pl-PL" dirty="0" smtClean="0">
                <a:latin typeface="Arial" pitchFamily="34" charset="0"/>
              </a:rPr>
              <a:t> </a:t>
            </a:r>
            <a:r>
              <a:rPr lang="pl-PL" dirty="0" err="1" smtClean="0">
                <a:latin typeface="Arial" pitchFamily="34" charset="0"/>
              </a:rPr>
              <a:t>posed</a:t>
            </a:r>
            <a:r>
              <a:rPr lang="pl-PL" dirty="0" smtClean="0">
                <a:latin typeface="Arial" pitchFamily="34" charset="0"/>
              </a:rPr>
              <a:t> by fracking </a:t>
            </a:r>
            <a:r>
              <a:rPr lang="pl-PL" dirty="0" err="1" smtClean="0">
                <a:latin typeface="Arial" pitchFamily="34" charset="0"/>
              </a:rPr>
              <a:t>job</a:t>
            </a:r>
            <a:r>
              <a:rPr lang="pl-PL" dirty="0" smtClean="0">
                <a:latin typeface="Arial" pitchFamily="34" charset="0"/>
              </a:rPr>
              <a:t> </a:t>
            </a:r>
            <a:r>
              <a:rPr lang="pl-PL" dirty="0" err="1" smtClean="0">
                <a:latin typeface="Arial" pitchFamily="34" charset="0"/>
              </a:rPr>
              <a:t>itself</a:t>
            </a:r>
            <a:r>
              <a:rPr lang="pl-PL" dirty="0" smtClean="0">
                <a:latin typeface="Arial" pitchFamily="34" charset="0"/>
              </a:rPr>
              <a:t>. </a:t>
            </a:r>
            <a:r>
              <a:rPr lang="pl-PL" dirty="0" err="1" smtClean="0">
                <a:latin typeface="Arial" pitchFamily="34" charset="0"/>
              </a:rPr>
              <a:t>The</a:t>
            </a:r>
            <a:r>
              <a:rPr lang="pl-PL" dirty="0" smtClean="0">
                <a:latin typeface="Arial" pitchFamily="34" charset="0"/>
              </a:rPr>
              <a:t> raport, </a:t>
            </a:r>
            <a:r>
              <a:rPr lang="pl-PL" dirty="0" err="1" smtClean="0">
                <a:latin typeface="Arial" pitchFamily="34" charset="0"/>
              </a:rPr>
              <a:t>prepared</a:t>
            </a:r>
            <a:r>
              <a:rPr lang="pl-PL" dirty="0" smtClean="0">
                <a:latin typeface="Arial" pitchFamily="34" charset="0"/>
              </a:rPr>
              <a:t> </a:t>
            </a:r>
            <a:r>
              <a:rPr lang="pl-PL" dirty="0" err="1" smtClean="0">
                <a:latin typeface="Arial" pitchFamily="34" charset="0"/>
              </a:rPr>
              <a:t>in</a:t>
            </a:r>
            <a:r>
              <a:rPr lang="pl-PL" dirty="0" smtClean="0">
                <a:latin typeface="Arial" pitchFamily="34" charset="0"/>
              </a:rPr>
              <a:t> </a:t>
            </a:r>
            <a:r>
              <a:rPr lang="pl-PL" dirty="0" err="1" smtClean="0">
                <a:latin typeface="Arial" pitchFamily="34" charset="0"/>
              </a:rPr>
              <a:t>late</a:t>
            </a:r>
            <a:r>
              <a:rPr lang="pl-PL" dirty="0" smtClean="0">
                <a:latin typeface="Arial" pitchFamily="34" charset="0"/>
              </a:rPr>
              <a:t> 2011 was </a:t>
            </a:r>
            <a:r>
              <a:rPr lang="pl-PL" dirty="0" err="1" smtClean="0">
                <a:latin typeface="Arial" pitchFamily="34" charset="0"/>
              </a:rPr>
              <a:t>published</a:t>
            </a:r>
            <a:r>
              <a:rPr lang="pl-PL" dirty="0" smtClean="0">
                <a:latin typeface="Arial" pitchFamily="34" charset="0"/>
              </a:rPr>
              <a:t> </a:t>
            </a:r>
            <a:r>
              <a:rPr lang="pl-PL" dirty="0" err="1" smtClean="0">
                <a:latin typeface="Arial" pitchFamily="34" charset="0"/>
              </a:rPr>
              <a:t>in</a:t>
            </a:r>
            <a:r>
              <a:rPr lang="pl-PL" dirty="0" smtClean="0">
                <a:latin typeface="Arial" pitchFamily="34" charset="0"/>
              </a:rPr>
              <a:t> </a:t>
            </a:r>
            <a:r>
              <a:rPr lang="pl-PL" dirty="0" err="1" smtClean="0">
                <a:latin typeface="Arial" pitchFamily="34" charset="0"/>
              </a:rPr>
              <a:t>Polish</a:t>
            </a:r>
            <a:r>
              <a:rPr lang="pl-PL" dirty="0" smtClean="0">
                <a:latin typeface="Arial" pitchFamily="34" charset="0"/>
              </a:rPr>
              <a:t> and </a:t>
            </a:r>
            <a:r>
              <a:rPr lang="pl-PL" dirty="0" err="1" smtClean="0">
                <a:latin typeface="Arial" pitchFamily="34" charset="0"/>
              </a:rPr>
              <a:t>in</a:t>
            </a:r>
            <a:r>
              <a:rPr lang="pl-PL" dirty="0" smtClean="0">
                <a:latin typeface="Arial" pitchFamily="34" charset="0"/>
              </a:rPr>
              <a:t> English </a:t>
            </a:r>
            <a:r>
              <a:rPr lang="pl-PL" dirty="0" err="1" smtClean="0">
                <a:latin typeface="Arial" pitchFamily="34" charset="0"/>
              </a:rPr>
              <a:t>in</a:t>
            </a:r>
            <a:r>
              <a:rPr lang="pl-PL" dirty="0" smtClean="0">
                <a:latin typeface="Arial" pitchFamily="34" charset="0"/>
              </a:rPr>
              <a:t> </a:t>
            </a:r>
            <a:r>
              <a:rPr lang="pl-PL" dirty="0" err="1" smtClean="0">
                <a:latin typeface="Arial" pitchFamily="34" charset="0"/>
              </a:rPr>
              <a:t>March</a:t>
            </a:r>
            <a:r>
              <a:rPr lang="pl-PL" dirty="0" smtClean="0">
                <a:latin typeface="Arial" pitchFamily="34" charset="0"/>
              </a:rPr>
              <a:t> 2012. </a:t>
            </a:r>
          </a:p>
          <a:p>
            <a:endParaRPr lang="pl-PL" dirty="0" smtClean="0">
              <a:latin typeface="Arial" pitchFamily="34" charset="0"/>
            </a:endParaRPr>
          </a:p>
          <a:p>
            <a:r>
              <a:rPr lang="pl-PL" dirty="0" err="1" smtClean="0">
                <a:latin typeface="Arial" pitchFamily="34" charset="0"/>
              </a:rPr>
              <a:t>Following</a:t>
            </a:r>
            <a:r>
              <a:rPr lang="pl-PL" dirty="0" smtClean="0">
                <a:latin typeface="Arial" pitchFamily="34" charset="0"/>
              </a:rPr>
              <a:t> </a:t>
            </a:r>
            <a:r>
              <a:rPr lang="pl-PL" dirty="0" err="1" smtClean="0">
                <a:latin typeface="Arial" pitchFamily="34" charset="0"/>
              </a:rPr>
              <a:t>this</a:t>
            </a:r>
            <a:r>
              <a:rPr lang="pl-PL" dirty="0" smtClean="0">
                <a:latin typeface="Arial" pitchFamily="34" charset="0"/>
              </a:rPr>
              <a:t> one, </a:t>
            </a:r>
            <a:r>
              <a:rPr lang="pl-PL" dirty="0" err="1" smtClean="0">
                <a:latin typeface="Arial" pitchFamily="34" charset="0"/>
              </a:rPr>
              <a:t>in</a:t>
            </a:r>
            <a:r>
              <a:rPr lang="pl-PL" dirty="0" smtClean="0">
                <a:latin typeface="Arial" pitchFamily="34" charset="0"/>
              </a:rPr>
              <a:t> </a:t>
            </a:r>
            <a:r>
              <a:rPr lang="pl-PL" dirty="0" err="1" smtClean="0">
                <a:latin typeface="Arial" pitchFamily="34" charset="0"/>
              </a:rPr>
              <a:t>July</a:t>
            </a:r>
            <a:r>
              <a:rPr lang="pl-PL" dirty="0" smtClean="0">
                <a:latin typeface="Arial" pitchFamily="34" charset="0"/>
              </a:rPr>
              <a:t> 2012 on </a:t>
            </a:r>
            <a:r>
              <a:rPr lang="pl-PL" dirty="0" err="1" smtClean="0">
                <a:latin typeface="Arial" pitchFamily="34" charset="0"/>
              </a:rPr>
              <a:t>request</a:t>
            </a:r>
            <a:r>
              <a:rPr lang="pl-PL" dirty="0" smtClean="0">
                <a:latin typeface="Arial" pitchFamily="34" charset="0"/>
              </a:rPr>
              <a:t> of </a:t>
            </a:r>
            <a:r>
              <a:rPr lang="pl-PL" dirty="0" err="1" smtClean="0">
                <a:latin typeface="Arial" pitchFamily="34" charset="0"/>
              </a:rPr>
              <a:t>MoE</a:t>
            </a:r>
            <a:r>
              <a:rPr lang="pl-PL" dirty="0" smtClean="0">
                <a:latin typeface="Arial" pitchFamily="34" charset="0"/>
              </a:rPr>
              <a:t> and </a:t>
            </a:r>
            <a:r>
              <a:rPr lang="pl-PL" dirty="0" err="1" smtClean="0">
                <a:latin typeface="Arial" pitchFamily="34" charset="0"/>
              </a:rPr>
              <a:t>GDoEP</a:t>
            </a:r>
            <a:r>
              <a:rPr lang="pl-PL" dirty="0" smtClean="0">
                <a:latin typeface="Arial" pitchFamily="34" charset="0"/>
              </a:rPr>
              <a:t> we </a:t>
            </a:r>
            <a:r>
              <a:rPr lang="pl-PL" dirty="0" err="1" smtClean="0">
                <a:latin typeface="Arial" pitchFamily="34" charset="0"/>
              </a:rPr>
              <a:t>started</a:t>
            </a:r>
            <a:r>
              <a:rPr lang="pl-PL" dirty="0" smtClean="0">
                <a:latin typeface="Arial" pitchFamily="34" charset="0"/>
              </a:rPr>
              <a:t> a big </a:t>
            </a:r>
            <a:r>
              <a:rPr lang="pl-PL" dirty="0" err="1" smtClean="0">
                <a:latin typeface="Arial" pitchFamily="34" charset="0"/>
              </a:rPr>
              <a:t>comprehensive</a:t>
            </a:r>
            <a:r>
              <a:rPr lang="pl-PL" dirty="0" smtClean="0">
                <a:latin typeface="Arial" pitchFamily="34" charset="0"/>
              </a:rPr>
              <a:t> </a:t>
            </a:r>
            <a:r>
              <a:rPr lang="pl-PL" dirty="0" err="1" smtClean="0">
                <a:latin typeface="Arial" pitchFamily="34" charset="0"/>
              </a:rPr>
              <a:t>project</a:t>
            </a:r>
            <a:r>
              <a:rPr lang="pl-PL" dirty="0" smtClean="0">
                <a:latin typeface="Arial" pitchFamily="34" charset="0"/>
              </a:rPr>
              <a:t> on </a:t>
            </a:r>
            <a:r>
              <a:rPr lang="pl-PL" dirty="0" err="1" smtClean="0">
                <a:latin typeface="Arial" pitchFamily="34" charset="0"/>
              </a:rPr>
              <a:t>assessment</a:t>
            </a:r>
            <a:r>
              <a:rPr lang="pl-PL" dirty="0" smtClean="0">
                <a:latin typeface="Arial" pitchFamily="34" charset="0"/>
              </a:rPr>
              <a:t> of </a:t>
            </a:r>
            <a:r>
              <a:rPr lang="pl-PL" dirty="0" err="1" smtClean="0">
                <a:latin typeface="Arial" pitchFamily="34" charset="0"/>
              </a:rPr>
              <a:t>shale</a:t>
            </a:r>
            <a:r>
              <a:rPr lang="pl-PL" dirty="0" smtClean="0">
                <a:latin typeface="Arial" pitchFamily="34" charset="0"/>
              </a:rPr>
              <a:t> gas </a:t>
            </a:r>
            <a:r>
              <a:rPr lang="pl-PL" dirty="0" err="1" smtClean="0">
                <a:latin typeface="Arial" pitchFamily="34" charset="0"/>
              </a:rPr>
              <a:t>deposits</a:t>
            </a:r>
            <a:r>
              <a:rPr lang="pl-PL" dirty="0" smtClean="0">
                <a:latin typeface="Arial" pitchFamily="34" charset="0"/>
              </a:rPr>
              <a:t> </a:t>
            </a:r>
            <a:r>
              <a:rPr lang="pl-PL" dirty="0" err="1" smtClean="0">
                <a:latin typeface="Arial" pitchFamily="34" charset="0"/>
              </a:rPr>
              <a:t>exploration</a:t>
            </a:r>
            <a:r>
              <a:rPr lang="pl-PL" dirty="0" smtClean="0">
                <a:latin typeface="Arial" pitchFamily="34" charset="0"/>
              </a:rPr>
              <a:t> on 7 </a:t>
            </a:r>
            <a:r>
              <a:rPr lang="pl-PL" dirty="0" err="1" smtClean="0">
                <a:latin typeface="Arial" pitchFamily="34" charset="0"/>
              </a:rPr>
              <a:t>exploration</a:t>
            </a:r>
            <a:r>
              <a:rPr lang="pl-PL" dirty="0" smtClean="0">
                <a:latin typeface="Arial" pitchFamily="34" charset="0"/>
              </a:rPr>
              <a:t> </a:t>
            </a:r>
            <a:r>
              <a:rPr lang="pl-PL" dirty="0" err="1" smtClean="0">
                <a:latin typeface="Arial" pitchFamily="34" charset="0"/>
              </a:rPr>
              <a:t>sites</a:t>
            </a:r>
            <a:r>
              <a:rPr lang="pl-PL" dirty="0" smtClean="0">
                <a:latin typeface="Arial" pitchFamily="34" charset="0"/>
              </a:rPr>
              <a:t>.</a:t>
            </a:r>
            <a:endParaRPr lang="pl-PL" dirty="0" smtClean="0">
              <a:latin typeface="Arial" pitchFamily="34" charset="0"/>
            </a:endParaRPr>
          </a:p>
          <a:p>
            <a:r>
              <a:rPr lang="pl-PL" dirty="0" smtClean="0">
                <a:latin typeface="Arial" pitchFamily="34" charset="0"/>
              </a:rPr>
              <a:t> </a:t>
            </a:r>
            <a:endParaRPr lang="en-US" dirty="0" smtClean="0">
              <a:latin typeface="Arial" pitchFamily="34" charset="0"/>
            </a:endParaRPr>
          </a:p>
        </p:txBody>
      </p:sp>
      <p:sp>
        <p:nvSpPr>
          <p:cNvPr id="29700" name="Slide Number Placeholder 3"/>
          <p:cNvSpPr>
            <a:spLocks noGrp="1"/>
          </p:cNvSpPr>
          <p:nvPr>
            <p:ph type="sldNum" sz="quarter" idx="5"/>
          </p:nvPr>
        </p:nvSpPr>
        <p:spPr>
          <a:noFill/>
          <a:ln>
            <a:miter lim="800000"/>
            <a:headEnd/>
            <a:tailEnd/>
          </a:ln>
        </p:spPr>
        <p:txBody>
          <a:bodyPr/>
          <a:lstStyle/>
          <a:p>
            <a:fld id="{17C0B6A5-D93F-4AF1-905B-274852EC85FE}" type="slidenum">
              <a:rPr lang="en-GB" smtClean="0">
                <a:latin typeface="Arial" pitchFamily="34" charset="0"/>
              </a:rPr>
              <a:pPr/>
              <a:t>2</a:t>
            </a:fld>
            <a:endParaRPr lang="en-GB"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ymbol zastępczy obrazu slajdu 1"/>
          <p:cNvSpPr>
            <a:spLocks noGrp="1" noRot="1" noChangeAspect="1" noTextEdit="1"/>
          </p:cNvSpPr>
          <p:nvPr>
            <p:ph type="sldImg"/>
          </p:nvPr>
        </p:nvSpPr>
        <p:spPr>
          <a:ln/>
        </p:spPr>
      </p:sp>
      <p:sp>
        <p:nvSpPr>
          <p:cNvPr id="46083" name="Symbol zastępczy notatek 2"/>
          <p:cNvSpPr>
            <a:spLocks noGrp="1"/>
          </p:cNvSpPr>
          <p:nvPr>
            <p:ph type="body" idx="1"/>
          </p:nvPr>
        </p:nvSpPr>
        <p:spPr>
          <a:noFill/>
        </p:spPr>
        <p:txBody>
          <a:bodyPr/>
          <a:lstStyle/>
          <a:p>
            <a:r>
              <a:rPr lang="pl-PL" smtClean="0">
                <a:latin typeface="Arial" pitchFamily="34" charset="0"/>
              </a:rPr>
              <a:t>Konieczność badań wynika zarówno z faktu, że płyny produkowane są z zastosowaniem różnych dodatków chemicznych, jak również z różnic geochemicznych przewiercanych warstw skalnych. Uzyskane wyniki badań pozwolą określić czy analizowany odpad/płyn technologiczny powinien być klasyfikowany jako niebezpieczny czy nie, a tym samym wskażą potencjalne sposoby dalszego z nimi postępowania (biorąc pod uwagę również zawartość izotopów promieniotwórczych).</a:t>
            </a:r>
            <a:endParaRPr lang="en-US" smtClean="0">
              <a:latin typeface="Arial" pitchFamily="34" charset="0"/>
            </a:endParaRPr>
          </a:p>
        </p:txBody>
      </p:sp>
      <p:sp>
        <p:nvSpPr>
          <p:cNvPr id="46084" name="Symbol zastępczy numeru slajdu 3"/>
          <p:cNvSpPr>
            <a:spLocks noGrp="1"/>
          </p:cNvSpPr>
          <p:nvPr>
            <p:ph type="sldNum" sz="quarter" idx="5"/>
          </p:nvPr>
        </p:nvSpPr>
        <p:spPr>
          <a:noFill/>
          <a:ln>
            <a:miter lim="800000"/>
            <a:headEnd/>
            <a:tailEnd/>
          </a:ln>
        </p:spPr>
        <p:txBody>
          <a:bodyPr/>
          <a:lstStyle/>
          <a:p>
            <a:fld id="{5AA30FCA-6DE0-4998-BBB4-0E7F1A683566}" type="slidenum">
              <a:rPr lang="pl-PL" smtClean="0">
                <a:latin typeface="Arial" pitchFamily="34" charset="0"/>
              </a:rPr>
              <a:pPr/>
              <a:t>24</a:t>
            </a:fld>
            <a:endParaRPr lang="pl-PL"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endParaRPr lang="en-US" smtClean="0">
              <a:latin typeface="Arial" pitchFamily="34" charset="0"/>
            </a:endParaRPr>
          </a:p>
        </p:txBody>
      </p:sp>
      <p:sp>
        <p:nvSpPr>
          <p:cNvPr id="47108" name="Slide Number Placeholder 3"/>
          <p:cNvSpPr>
            <a:spLocks noGrp="1"/>
          </p:cNvSpPr>
          <p:nvPr>
            <p:ph type="sldNum" sz="quarter" idx="5"/>
          </p:nvPr>
        </p:nvSpPr>
        <p:spPr>
          <a:noFill/>
          <a:ln>
            <a:miter lim="800000"/>
            <a:headEnd/>
            <a:tailEnd/>
          </a:ln>
        </p:spPr>
        <p:txBody>
          <a:bodyPr/>
          <a:lstStyle/>
          <a:p>
            <a:fld id="{A2F0D979-FABC-4F9B-8E8C-1ADD6DDD81C8}" type="slidenum">
              <a:rPr lang="en-GB" smtClean="0">
                <a:latin typeface="Arial" pitchFamily="34" charset="0"/>
              </a:rPr>
              <a:pPr/>
              <a:t>25</a:t>
            </a:fld>
            <a:endParaRPr lang="en-GB"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smtClean="0">
              <a:latin typeface="Arial" pitchFamily="34" charset="0"/>
            </a:endParaRPr>
          </a:p>
        </p:txBody>
      </p:sp>
      <p:sp>
        <p:nvSpPr>
          <p:cNvPr id="48132" name="Slide Number Placeholder 3"/>
          <p:cNvSpPr>
            <a:spLocks noGrp="1"/>
          </p:cNvSpPr>
          <p:nvPr>
            <p:ph type="sldNum" sz="quarter" idx="5"/>
          </p:nvPr>
        </p:nvSpPr>
        <p:spPr>
          <a:noFill/>
          <a:ln>
            <a:miter lim="800000"/>
            <a:headEnd/>
            <a:tailEnd/>
          </a:ln>
        </p:spPr>
        <p:txBody>
          <a:bodyPr/>
          <a:lstStyle/>
          <a:p>
            <a:fld id="{C69A8EFC-1CA8-48D1-9FB2-C10C14E217A5}" type="slidenum">
              <a:rPr lang="en-GB" smtClean="0">
                <a:latin typeface="Arial" pitchFamily="34" charset="0"/>
              </a:rPr>
              <a:pPr/>
              <a:t>26</a:t>
            </a:fld>
            <a:endParaRPr lang="en-GB"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Five of test </a:t>
            </a:r>
            <a:r>
              <a:rPr lang="pl-PL" dirty="0" err="1" smtClean="0"/>
              <a:t>sites</a:t>
            </a:r>
            <a:r>
              <a:rPr lang="pl-PL" dirty="0" smtClean="0"/>
              <a:t> </a:t>
            </a:r>
            <a:r>
              <a:rPr lang="pl-PL" dirty="0" err="1" smtClean="0"/>
              <a:t>were</a:t>
            </a:r>
            <a:r>
              <a:rPr lang="pl-PL" dirty="0" smtClean="0"/>
              <a:t> </a:t>
            </a:r>
            <a:r>
              <a:rPr lang="pl-PL" dirty="0" err="1" smtClean="0"/>
              <a:t>located</a:t>
            </a:r>
            <a:r>
              <a:rPr lang="pl-PL" dirty="0" smtClean="0"/>
              <a:t> </a:t>
            </a:r>
            <a:r>
              <a:rPr lang="pl-PL" dirty="0" err="1" smtClean="0"/>
              <a:t>in</a:t>
            </a:r>
            <a:r>
              <a:rPr lang="pl-PL" dirty="0" smtClean="0"/>
              <a:t> Pomerania </a:t>
            </a:r>
            <a:r>
              <a:rPr lang="pl-PL" dirty="0" err="1" smtClean="0"/>
              <a:t>district</a:t>
            </a:r>
            <a:r>
              <a:rPr lang="pl-PL" dirty="0" smtClean="0"/>
              <a:t> </a:t>
            </a:r>
            <a:r>
              <a:rPr lang="pl-PL" dirty="0" err="1" smtClean="0"/>
              <a:t>in</a:t>
            </a:r>
            <a:r>
              <a:rPr lang="pl-PL" dirty="0" smtClean="0"/>
              <a:t> northern Poland and </a:t>
            </a:r>
            <a:r>
              <a:rPr lang="pl-PL" dirty="0" err="1" smtClean="0"/>
              <a:t>two</a:t>
            </a:r>
            <a:r>
              <a:rPr lang="pl-PL" dirty="0" smtClean="0"/>
              <a:t> of </a:t>
            </a:r>
            <a:r>
              <a:rPr lang="pl-PL" dirty="0" err="1" smtClean="0"/>
              <a:t>them</a:t>
            </a:r>
            <a:r>
              <a:rPr lang="pl-PL" dirty="0" smtClean="0"/>
              <a:t> </a:t>
            </a:r>
            <a:r>
              <a:rPr lang="pl-PL" dirty="0" err="1" smtClean="0"/>
              <a:t>in</a:t>
            </a:r>
            <a:r>
              <a:rPr lang="pl-PL" dirty="0" smtClean="0"/>
              <a:t> </a:t>
            </a:r>
            <a:r>
              <a:rPr lang="pl-PL" dirty="0" err="1" smtClean="0"/>
              <a:t>other</a:t>
            </a:r>
            <a:r>
              <a:rPr lang="pl-PL" dirty="0" smtClean="0"/>
              <a:t> </a:t>
            </a:r>
            <a:r>
              <a:rPr lang="pl-PL" dirty="0" err="1" smtClean="0"/>
              <a:t>perspective</a:t>
            </a:r>
            <a:r>
              <a:rPr lang="pl-PL" dirty="0" smtClean="0"/>
              <a:t> </a:t>
            </a:r>
            <a:r>
              <a:rPr lang="pl-PL" dirty="0" err="1" smtClean="0"/>
              <a:t>area</a:t>
            </a:r>
            <a:r>
              <a:rPr lang="pl-PL" dirty="0" smtClean="0"/>
              <a:t> – Lublin region </a:t>
            </a:r>
            <a:r>
              <a:rPr lang="pl-PL" dirty="0" err="1" smtClean="0"/>
              <a:t>in</a:t>
            </a:r>
            <a:r>
              <a:rPr lang="pl-PL" dirty="0" smtClean="0"/>
              <a:t> </a:t>
            </a:r>
            <a:r>
              <a:rPr lang="pl-PL" dirty="0" err="1" smtClean="0"/>
              <a:t>south-east</a:t>
            </a:r>
            <a:r>
              <a:rPr lang="pl-PL" dirty="0" smtClean="0"/>
              <a:t> of Poland. Test </a:t>
            </a:r>
            <a:r>
              <a:rPr lang="pl-PL" dirty="0" err="1" smtClean="0"/>
              <a:t>sites</a:t>
            </a:r>
            <a:r>
              <a:rPr lang="pl-PL" dirty="0" smtClean="0"/>
              <a:t> </a:t>
            </a:r>
            <a:r>
              <a:rPr lang="pl-PL" dirty="0" err="1" smtClean="0"/>
              <a:t>were</a:t>
            </a:r>
            <a:r>
              <a:rPr lang="pl-PL" dirty="0" smtClean="0"/>
              <a:t> not </a:t>
            </a:r>
            <a:r>
              <a:rPr lang="pl-PL" dirty="0" err="1" smtClean="0"/>
              <a:t>artificial</a:t>
            </a:r>
            <a:r>
              <a:rPr lang="pl-PL" dirty="0" smtClean="0"/>
              <a:t>, </a:t>
            </a:r>
            <a:r>
              <a:rPr lang="pl-PL" dirty="0" err="1" smtClean="0"/>
              <a:t>prepared</a:t>
            </a:r>
            <a:r>
              <a:rPr lang="pl-PL" dirty="0" smtClean="0"/>
              <a:t> for </a:t>
            </a:r>
            <a:r>
              <a:rPr lang="pl-PL" dirty="0" err="1" smtClean="0"/>
              <a:t>study</a:t>
            </a:r>
            <a:r>
              <a:rPr lang="pl-PL" dirty="0" smtClean="0"/>
              <a:t>, but we </a:t>
            </a:r>
            <a:r>
              <a:rPr lang="pl-PL" dirty="0" err="1" smtClean="0"/>
              <a:t>worked</a:t>
            </a:r>
            <a:r>
              <a:rPr lang="pl-PL" dirty="0" smtClean="0"/>
              <a:t> on </a:t>
            </a:r>
            <a:r>
              <a:rPr lang="pl-PL" dirty="0" err="1" smtClean="0"/>
              <a:t>living</a:t>
            </a:r>
            <a:r>
              <a:rPr lang="pl-PL" dirty="0" smtClean="0"/>
              <a:t> </a:t>
            </a:r>
            <a:r>
              <a:rPr lang="pl-PL" dirty="0" err="1" smtClean="0"/>
              <a:t>organisms</a:t>
            </a:r>
            <a:r>
              <a:rPr lang="pl-PL" dirty="0" smtClean="0"/>
              <a:t>, </a:t>
            </a:r>
            <a:r>
              <a:rPr lang="pl-PL" dirty="0" err="1" smtClean="0"/>
              <a:t>with</a:t>
            </a:r>
            <a:r>
              <a:rPr lang="pl-PL" dirty="0" smtClean="0"/>
              <a:t> </a:t>
            </a:r>
            <a:r>
              <a:rPr lang="pl-PL" dirty="0" err="1" smtClean="0"/>
              <a:t>all</a:t>
            </a:r>
            <a:r>
              <a:rPr lang="pl-PL" dirty="0" smtClean="0"/>
              <a:t> </a:t>
            </a:r>
            <a:r>
              <a:rPr lang="pl-PL" dirty="0" err="1" smtClean="0"/>
              <a:t>the</a:t>
            </a:r>
            <a:r>
              <a:rPr lang="pl-PL" dirty="0" smtClean="0"/>
              <a:t> </a:t>
            </a:r>
            <a:r>
              <a:rPr lang="pl-PL" dirty="0" err="1" smtClean="0"/>
              <a:t>consequences</a:t>
            </a:r>
            <a:r>
              <a:rPr lang="pl-PL" dirty="0" smtClean="0"/>
              <a:t>, </a:t>
            </a:r>
            <a:r>
              <a:rPr lang="pl-PL" dirty="0" err="1" smtClean="0"/>
              <a:t>which</a:t>
            </a:r>
            <a:r>
              <a:rPr lang="pl-PL" dirty="0" smtClean="0"/>
              <a:t> </a:t>
            </a:r>
            <a:r>
              <a:rPr lang="pl-PL" dirty="0" err="1" smtClean="0"/>
              <a:t>the</a:t>
            </a:r>
            <a:r>
              <a:rPr lang="pl-PL" dirty="0" smtClean="0"/>
              <a:t> most </a:t>
            </a:r>
            <a:r>
              <a:rPr lang="pl-PL" dirty="0" err="1" smtClean="0"/>
              <a:t>important</a:t>
            </a:r>
            <a:r>
              <a:rPr lang="pl-PL" dirty="0" smtClean="0"/>
              <a:t> of </a:t>
            </a:r>
            <a:r>
              <a:rPr lang="pl-PL" dirty="0" err="1" smtClean="0"/>
              <a:t>were</a:t>
            </a:r>
            <a:r>
              <a:rPr lang="pl-PL" dirty="0" smtClean="0"/>
              <a:t>:</a:t>
            </a:r>
          </a:p>
          <a:p>
            <a:pPr marL="228600" indent="-228600">
              <a:buAutoNum type="arabicPeriod"/>
            </a:pPr>
            <a:r>
              <a:rPr lang="pl-PL" dirty="0" err="1" smtClean="0"/>
              <a:t>Different</a:t>
            </a:r>
            <a:r>
              <a:rPr lang="pl-PL" dirty="0" smtClean="0"/>
              <a:t> </a:t>
            </a:r>
            <a:r>
              <a:rPr lang="pl-PL" dirty="0" err="1" smtClean="0"/>
              <a:t>starting</a:t>
            </a:r>
            <a:r>
              <a:rPr lang="pl-PL" dirty="0" smtClean="0"/>
              <a:t> point – </a:t>
            </a:r>
            <a:r>
              <a:rPr lang="pl-PL" dirty="0" err="1" smtClean="0"/>
              <a:t>some</a:t>
            </a:r>
            <a:r>
              <a:rPr lang="pl-PL" dirty="0" smtClean="0"/>
              <a:t> </a:t>
            </a:r>
            <a:r>
              <a:rPr lang="pl-PL" dirty="0" err="1" smtClean="0"/>
              <a:t>well</a:t>
            </a:r>
            <a:r>
              <a:rPr lang="pl-PL" dirty="0" smtClean="0"/>
              <a:t> </a:t>
            </a:r>
            <a:r>
              <a:rPr lang="pl-PL" dirty="0" err="1" smtClean="0"/>
              <a:t>pads</a:t>
            </a:r>
            <a:r>
              <a:rPr lang="pl-PL" dirty="0" smtClean="0"/>
              <a:t> </a:t>
            </a:r>
            <a:r>
              <a:rPr lang="pl-PL" dirty="0" err="1" smtClean="0"/>
              <a:t>were</a:t>
            </a:r>
            <a:r>
              <a:rPr lang="pl-PL" dirty="0" smtClean="0"/>
              <a:t> not </a:t>
            </a:r>
            <a:r>
              <a:rPr lang="pl-PL" dirty="0" err="1" smtClean="0"/>
              <a:t>built</a:t>
            </a:r>
            <a:r>
              <a:rPr lang="pl-PL" dirty="0" smtClean="0"/>
              <a:t> </a:t>
            </a:r>
            <a:r>
              <a:rPr lang="pl-PL" dirty="0" err="1" smtClean="0"/>
              <a:t>yet</a:t>
            </a:r>
            <a:r>
              <a:rPr lang="pl-PL" dirty="0" smtClean="0"/>
              <a:t>, and we </a:t>
            </a:r>
            <a:r>
              <a:rPr lang="pl-PL" dirty="0" err="1" smtClean="0"/>
              <a:t>were</a:t>
            </a:r>
            <a:r>
              <a:rPr lang="pl-PL" dirty="0" smtClean="0"/>
              <a:t> </a:t>
            </a:r>
            <a:r>
              <a:rPr lang="pl-PL" dirty="0" err="1" smtClean="0"/>
              <a:t>able</a:t>
            </a:r>
            <a:r>
              <a:rPr lang="pl-PL" dirty="0" smtClean="0"/>
              <a:t> to </a:t>
            </a:r>
            <a:r>
              <a:rPr lang="pl-PL" dirty="0" err="1" smtClean="0"/>
              <a:t>measure</a:t>
            </a:r>
            <a:r>
              <a:rPr lang="pl-PL" dirty="0" smtClean="0"/>
              <a:t> </a:t>
            </a:r>
            <a:r>
              <a:rPr lang="pl-PL" dirty="0" err="1" smtClean="0"/>
              <a:t>the</a:t>
            </a:r>
            <a:r>
              <a:rPr lang="pl-PL" dirty="0" smtClean="0"/>
              <a:t> „zero” state </a:t>
            </a:r>
            <a:r>
              <a:rPr lang="pl-PL" dirty="0" err="1" smtClean="0"/>
              <a:t>environmental</a:t>
            </a:r>
            <a:r>
              <a:rPr lang="pl-PL" dirty="0" smtClean="0"/>
              <a:t> </a:t>
            </a:r>
            <a:r>
              <a:rPr lang="pl-PL" dirty="0" err="1" smtClean="0"/>
              <a:t>parameters</a:t>
            </a:r>
            <a:r>
              <a:rPr lang="pl-PL" dirty="0" smtClean="0"/>
              <a:t>, </a:t>
            </a:r>
            <a:r>
              <a:rPr lang="pl-PL" dirty="0" err="1" smtClean="0"/>
              <a:t>some</a:t>
            </a:r>
            <a:r>
              <a:rPr lang="pl-PL" dirty="0" smtClean="0"/>
              <a:t> </a:t>
            </a:r>
            <a:r>
              <a:rPr lang="pl-PL" dirty="0" err="1" smtClean="0"/>
              <a:t>wells</a:t>
            </a:r>
            <a:r>
              <a:rPr lang="pl-PL" dirty="0" smtClean="0"/>
              <a:t> </a:t>
            </a:r>
            <a:r>
              <a:rPr lang="pl-PL" dirty="0" err="1" smtClean="0"/>
              <a:t>were</a:t>
            </a:r>
            <a:r>
              <a:rPr lang="pl-PL" dirty="0" smtClean="0"/>
              <a:t> </a:t>
            </a:r>
            <a:r>
              <a:rPr lang="pl-PL" dirty="0" err="1" smtClean="0"/>
              <a:t>being</a:t>
            </a:r>
            <a:r>
              <a:rPr lang="pl-PL" dirty="0" smtClean="0"/>
              <a:t> </a:t>
            </a:r>
            <a:r>
              <a:rPr lang="pl-PL" dirty="0" err="1" smtClean="0"/>
              <a:t>drilled</a:t>
            </a:r>
            <a:r>
              <a:rPr lang="pl-PL" dirty="0" smtClean="0"/>
              <a:t> (</a:t>
            </a:r>
            <a:r>
              <a:rPr lang="pl-PL" dirty="0" err="1" smtClean="0"/>
              <a:t>vertical</a:t>
            </a:r>
            <a:r>
              <a:rPr lang="pl-PL" dirty="0" smtClean="0"/>
              <a:t> </a:t>
            </a:r>
            <a:r>
              <a:rPr lang="pl-PL" dirty="0" err="1" smtClean="0"/>
              <a:t>or</a:t>
            </a:r>
            <a:r>
              <a:rPr lang="pl-PL" dirty="0" smtClean="0"/>
              <a:t> </a:t>
            </a:r>
            <a:r>
              <a:rPr lang="pl-PL" dirty="0" err="1" smtClean="0"/>
              <a:t>horizontal</a:t>
            </a:r>
            <a:r>
              <a:rPr lang="pl-PL" dirty="0" smtClean="0"/>
              <a:t> parts) – Stare Miasto, Gapowo, </a:t>
            </a:r>
            <a:r>
              <a:rPr lang="pl-PL" dirty="0" err="1" smtClean="0"/>
              <a:t>some</a:t>
            </a:r>
            <a:r>
              <a:rPr lang="pl-PL" dirty="0" smtClean="0"/>
              <a:t> </a:t>
            </a:r>
            <a:r>
              <a:rPr lang="pl-PL" dirty="0" err="1" smtClean="0"/>
              <a:t>sites</a:t>
            </a:r>
            <a:r>
              <a:rPr lang="pl-PL" dirty="0" smtClean="0"/>
              <a:t> </a:t>
            </a:r>
            <a:r>
              <a:rPr lang="pl-PL" dirty="0" err="1" smtClean="0"/>
              <a:t>already</a:t>
            </a:r>
            <a:r>
              <a:rPr lang="pl-PL" dirty="0" smtClean="0"/>
              <a:t> </a:t>
            </a:r>
            <a:r>
              <a:rPr lang="pl-PL" dirty="0" err="1" smtClean="0"/>
              <a:t>had</a:t>
            </a:r>
            <a:r>
              <a:rPr lang="pl-PL" dirty="0" smtClean="0"/>
              <a:t> </a:t>
            </a:r>
            <a:r>
              <a:rPr lang="pl-PL" dirty="0" err="1" smtClean="0"/>
              <a:t>had</a:t>
            </a:r>
            <a:r>
              <a:rPr lang="pl-PL" dirty="0" smtClean="0"/>
              <a:t> </a:t>
            </a:r>
            <a:r>
              <a:rPr lang="pl-PL" dirty="0" err="1" smtClean="0"/>
              <a:t>DFITs</a:t>
            </a:r>
            <a:r>
              <a:rPr lang="pl-PL" dirty="0" smtClean="0"/>
              <a:t> </a:t>
            </a:r>
            <a:r>
              <a:rPr lang="pl-PL" dirty="0" err="1" smtClean="0"/>
              <a:t>or</a:t>
            </a:r>
            <a:r>
              <a:rPr lang="pl-PL" dirty="0" smtClean="0"/>
              <a:t> fracking </a:t>
            </a:r>
            <a:r>
              <a:rPr lang="pl-PL" dirty="0" err="1" smtClean="0"/>
              <a:t>in</a:t>
            </a:r>
            <a:r>
              <a:rPr lang="pl-PL" dirty="0" smtClean="0"/>
              <a:t> </a:t>
            </a:r>
            <a:r>
              <a:rPr lang="pl-PL" dirty="0" err="1" smtClean="0"/>
              <a:t>other</a:t>
            </a:r>
            <a:r>
              <a:rPr lang="pl-PL" dirty="0" smtClean="0"/>
              <a:t> </a:t>
            </a:r>
            <a:r>
              <a:rPr lang="pl-PL" dirty="0" err="1" smtClean="0"/>
              <a:t>well</a:t>
            </a:r>
            <a:r>
              <a:rPr lang="pl-PL" dirty="0" smtClean="0"/>
              <a:t> – Łebień, Lubocino, Syczyn, Gapowo.</a:t>
            </a:r>
          </a:p>
          <a:p>
            <a:pPr marL="228600" indent="-228600">
              <a:buAutoNum type="arabicPeriod"/>
            </a:pPr>
            <a:r>
              <a:rPr lang="pl-PL" dirty="0" err="1" smtClean="0"/>
              <a:t>Unexpected</a:t>
            </a:r>
            <a:r>
              <a:rPr lang="pl-PL" dirty="0" smtClean="0"/>
              <a:t> </a:t>
            </a:r>
            <a:r>
              <a:rPr lang="pl-PL" dirty="0" err="1" smtClean="0"/>
              <a:t>changes</a:t>
            </a:r>
            <a:r>
              <a:rPr lang="pl-PL" dirty="0" smtClean="0"/>
              <a:t> of </a:t>
            </a:r>
            <a:r>
              <a:rPr lang="pl-PL" dirty="0" err="1" smtClean="0"/>
              <a:t>plans</a:t>
            </a:r>
            <a:r>
              <a:rPr lang="pl-PL" dirty="0" smtClean="0"/>
              <a:t> – no fracking on Wysin</a:t>
            </a:r>
          </a:p>
          <a:p>
            <a:pPr marL="228600" indent="-228600">
              <a:buAutoNum type="arabicPeriod"/>
            </a:pPr>
            <a:r>
              <a:rPr lang="pl-PL" dirty="0" err="1" smtClean="0"/>
              <a:t>Nothing</a:t>
            </a:r>
            <a:r>
              <a:rPr lang="pl-PL" dirty="0" smtClean="0"/>
              <a:t> </a:t>
            </a:r>
            <a:r>
              <a:rPr lang="pl-PL" dirty="0" err="1" smtClean="0"/>
              <a:t>along</a:t>
            </a:r>
            <a:r>
              <a:rPr lang="pl-PL" dirty="0" smtClean="0"/>
              <a:t> </a:t>
            </a:r>
            <a:r>
              <a:rPr lang="pl-PL" dirty="0" err="1" smtClean="0"/>
              <a:t>the</a:t>
            </a:r>
            <a:r>
              <a:rPr lang="pl-PL" dirty="0" smtClean="0"/>
              <a:t> </a:t>
            </a:r>
            <a:r>
              <a:rPr lang="pl-PL" dirty="0" err="1" smtClean="0"/>
              <a:t>schedule</a:t>
            </a:r>
            <a:r>
              <a:rPr lang="pl-PL" dirty="0" smtClean="0"/>
              <a:t>, most </a:t>
            </a:r>
            <a:r>
              <a:rPr lang="pl-PL" dirty="0" err="1" smtClean="0"/>
              <a:t>often</a:t>
            </a:r>
            <a:r>
              <a:rPr lang="pl-PL" dirty="0" smtClean="0"/>
              <a:t> long </a:t>
            </a:r>
            <a:r>
              <a:rPr lang="pl-PL" dirty="0" err="1" smtClean="0"/>
              <a:t>delays</a:t>
            </a:r>
            <a:r>
              <a:rPr lang="pl-PL" dirty="0" smtClean="0"/>
              <a:t>.</a:t>
            </a:r>
            <a:endParaRPr lang="pl-PL" dirty="0"/>
          </a:p>
        </p:txBody>
      </p:sp>
      <p:sp>
        <p:nvSpPr>
          <p:cNvPr id="4" name="Symbol zastępczy numeru slajdu 3"/>
          <p:cNvSpPr>
            <a:spLocks noGrp="1"/>
          </p:cNvSpPr>
          <p:nvPr>
            <p:ph type="sldNum" sz="quarter" idx="10"/>
          </p:nvPr>
        </p:nvSpPr>
        <p:spPr/>
        <p:txBody>
          <a:bodyPr/>
          <a:lstStyle/>
          <a:p>
            <a:pPr>
              <a:defRPr/>
            </a:pPr>
            <a:fld id="{5611533A-EE80-4FDC-80B2-6A77793C0A10}" type="slidenum">
              <a:rPr lang="pl-PL" smtClean="0"/>
              <a:pPr>
                <a:defRPr/>
              </a:pPr>
              <a:t>3</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ymbol zastępczy obrazu slajdu 1"/>
          <p:cNvSpPr>
            <a:spLocks noGrp="1" noRot="1" noChangeAspect="1" noTextEdit="1"/>
          </p:cNvSpPr>
          <p:nvPr>
            <p:ph type="sldImg"/>
          </p:nvPr>
        </p:nvSpPr>
        <p:spPr>
          <a:ln/>
        </p:spPr>
      </p:sp>
      <p:sp>
        <p:nvSpPr>
          <p:cNvPr id="30723" name="Symbol zastępczy notatek 2"/>
          <p:cNvSpPr>
            <a:spLocks noGrp="1"/>
          </p:cNvSpPr>
          <p:nvPr>
            <p:ph type="body" idx="1"/>
          </p:nvPr>
        </p:nvSpPr>
        <p:spPr>
          <a:noFill/>
        </p:spPr>
        <p:txBody>
          <a:bodyPr/>
          <a:lstStyle/>
          <a:p>
            <a:r>
              <a:rPr lang="en-US" smtClean="0">
                <a:latin typeface="Arial" pitchFamily="34" charset="0"/>
              </a:rPr>
              <a:t>The</a:t>
            </a:r>
            <a:r>
              <a:rPr lang="en-US" smtClean="0">
                <a:latin typeface="Arial" pitchFamily="34" charset="0"/>
              </a:rPr>
              <a:t> area of tests and measurements were always about some tens of square </a:t>
            </a:r>
            <a:r>
              <a:rPr lang="en-US" smtClean="0">
                <a:latin typeface="Arial" pitchFamily="34" charset="0"/>
              </a:rPr>
              <a:t>kilometres</a:t>
            </a:r>
            <a:r>
              <a:rPr lang="en-US" smtClean="0">
                <a:latin typeface="Arial" pitchFamily="34" charset="0"/>
              </a:rPr>
              <a:t>, adjusted to local </a:t>
            </a:r>
            <a:r>
              <a:rPr lang="en-US" smtClean="0">
                <a:latin typeface="Arial" pitchFamily="34" charset="0"/>
              </a:rPr>
              <a:t>geological</a:t>
            </a:r>
            <a:r>
              <a:rPr lang="en-US" smtClean="0">
                <a:latin typeface="Arial" pitchFamily="34" charset="0"/>
              </a:rPr>
              <a:t>, hydrogeological and environmental </a:t>
            </a:r>
            <a:r>
              <a:rPr lang="en-US" smtClean="0">
                <a:latin typeface="Arial" pitchFamily="34" charset="0"/>
              </a:rPr>
              <a:t>conditions</a:t>
            </a:r>
            <a:r>
              <a:rPr lang="en-US" smtClean="0">
                <a:latin typeface="Arial" pitchFamily="34" charset="0"/>
              </a:rPr>
              <a:t>. We always try to deliminate the research area to be able to establish local hydrogeological regime and prepare the hydrogeological </a:t>
            </a:r>
            <a:r>
              <a:rPr lang="en-US" smtClean="0">
                <a:latin typeface="Arial" pitchFamily="34" charset="0"/>
              </a:rPr>
              <a:t>model</a:t>
            </a:r>
            <a:r>
              <a:rPr lang="en-US" smtClean="0">
                <a:latin typeface="Arial" pitchFamily="34" charset="0"/>
              </a:rPr>
              <a:t>. The well pad itself and the closeset vicinity was the area of intensive measurements and tests on soil and air conditions including noise and possible inreversible landscape </a:t>
            </a:r>
            <a:r>
              <a:rPr lang="en-US" smtClean="0">
                <a:latin typeface="Arial" pitchFamily="34" charset="0"/>
              </a:rPr>
              <a:t>changes</a:t>
            </a:r>
            <a:r>
              <a:rPr lang="en-US" smtClean="0">
                <a:latin typeface="Arial" pitchFamily="34" charset="0"/>
              </a:rPr>
              <a:t>. </a:t>
            </a:r>
            <a:endParaRPr lang="en-US" smtClean="0">
              <a:latin typeface="Arial" pitchFamily="34" charset="0"/>
            </a:endParaRPr>
          </a:p>
          <a:p>
            <a:r>
              <a:rPr lang="en-US" smtClean="0">
                <a:latin typeface="Arial" pitchFamily="34" charset="0"/>
              </a:rPr>
              <a:t>In cooperation with operators we collected data on technology implemented on each </a:t>
            </a:r>
            <a:r>
              <a:rPr lang="en-US" smtClean="0">
                <a:latin typeface="Arial" pitchFamily="34" charset="0"/>
              </a:rPr>
              <a:t>site</a:t>
            </a:r>
            <a:r>
              <a:rPr lang="en-US" smtClean="0">
                <a:latin typeface="Arial" pitchFamily="34" charset="0"/>
              </a:rPr>
              <a:t>, borehole </a:t>
            </a:r>
            <a:r>
              <a:rPr lang="en-US" smtClean="0">
                <a:latin typeface="Arial" pitchFamily="34" charset="0"/>
              </a:rPr>
              <a:t>parametres</a:t>
            </a:r>
            <a:r>
              <a:rPr lang="en-US" smtClean="0">
                <a:latin typeface="Arial" pitchFamily="34" charset="0"/>
              </a:rPr>
              <a:t>, </a:t>
            </a:r>
            <a:r>
              <a:rPr lang="en-US" smtClean="0">
                <a:latin typeface="Arial" pitchFamily="34" charset="0"/>
              </a:rPr>
              <a:t>trajectory</a:t>
            </a:r>
            <a:r>
              <a:rPr lang="en-US" smtClean="0">
                <a:latin typeface="Arial" pitchFamily="34" charset="0"/>
              </a:rPr>
              <a:t>, wastes </a:t>
            </a:r>
            <a:r>
              <a:rPr lang="en-US" smtClean="0">
                <a:latin typeface="Arial" pitchFamily="34" charset="0"/>
              </a:rPr>
              <a:t>production</a:t>
            </a:r>
            <a:r>
              <a:rPr lang="en-US" smtClean="0">
                <a:latin typeface="Arial" pitchFamily="34" charset="0"/>
              </a:rPr>
              <a:t>, water </a:t>
            </a:r>
            <a:r>
              <a:rPr lang="en-US" smtClean="0">
                <a:latin typeface="Arial" pitchFamily="34" charset="0"/>
              </a:rPr>
              <a:t>used</a:t>
            </a:r>
            <a:r>
              <a:rPr lang="en-US" smtClean="0">
                <a:latin typeface="Arial" pitchFamily="34" charset="0"/>
              </a:rPr>
              <a:t>, water supply sources </a:t>
            </a:r>
            <a:r>
              <a:rPr lang="en-US" smtClean="0">
                <a:latin typeface="Arial" pitchFamily="34" charset="0"/>
              </a:rPr>
              <a:t>etc</a:t>
            </a:r>
            <a:r>
              <a:rPr lang="en-US" smtClean="0">
                <a:latin typeface="Arial" pitchFamily="34" charset="0"/>
              </a:rPr>
              <a:t>.  </a:t>
            </a:r>
            <a:endParaRPr lang="en-US" smtClean="0">
              <a:latin typeface="Arial" pitchFamily="34" charset="0"/>
            </a:endParaRPr>
          </a:p>
        </p:txBody>
      </p:sp>
      <p:sp>
        <p:nvSpPr>
          <p:cNvPr id="30724" name="Symbol zastępczy numeru slajdu 3"/>
          <p:cNvSpPr>
            <a:spLocks noGrp="1"/>
          </p:cNvSpPr>
          <p:nvPr>
            <p:ph type="sldNum" sz="quarter" idx="5"/>
          </p:nvPr>
        </p:nvSpPr>
        <p:spPr>
          <a:noFill/>
          <a:ln>
            <a:miter lim="800000"/>
            <a:headEnd/>
            <a:tailEnd/>
          </a:ln>
        </p:spPr>
        <p:txBody>
          <a:bodyPr/>
          <a:lstStyle/>
          <a:p>
            <a:fld id="{BE4F25F1-FE08-4BC4-9DEF-A3EE88AD3B2A}" type="slidenum">
              <a:rPr lang="pl-PL" smtClean="0">
                <a:latin typeface="Arial" pitchFamily="34" charset="0"/>
              </a:rPr>
              <a:pPr/>
              <a:t>4</a:t>
            </a:fld>
            <a:endParaRPr lang="pl-PL"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r>
              <a:rPr lang="pl-PL" dirty="0" err="1" smtClean="0">
                <a:latin typeface="Arial" pitchFamily="34" charset="0"/>
              </a:rPr>
              <a:t>Full</a:t>
            </a:r>
            <a:r>
              <a:rPr lang="pl-PL" dirty="0" smtClean="0">
                <a:latin typeface="Arial" pitchFamily="34" charset="0"/>
              </a:rPr>
              <a:t> </a:t>
            </a:r>
            <a:r>
              <a:rPr lang="pl-PL" dirty="0" err="1" smtClean="0">
                <a:latin typeface="Arial" pitchFamily="34" charset="0"/>
              </a:rPr>
              <a:t>cycle</a:t>
            </a:r>
            <a:r>
              <a:rPr lang="pl-PL" dirty="0" smtClean="0">
                <a:latin typeface="Arial" pitchFamily="34" charset="0"/>
              </a:rPr>
              <a:t> of </a:t>
            </a:r>
            <a:r>
              <a:rPr lang="pl-PL" dirty="0" err="1" smtClean="0">
                <a:latin typeface="Arial" pitchFamily="34" charset="0"/>
              </a:rPr>
              <a:t>research</a:t>
            </a:r>
            <a:r>
              <a:rPr lang="pl-PL" dirty="0" smtClean="0">
                <a:latin typeface="Arial" pitchFamily="34" charset="0"/>
              </a:rPr>
              <a:t> </a:t>
            </a:r>
            <a:r>
              <a:rPr lang="pl-PL" dirty="0" err="1" smtClean="0">
                <a:latin typeface="Arial" pitchFamily="34" charset="0"/>
              </a:rPr>
              <a:t>assumed</a:t>
            </a:r>
            <a:r>
              <a:rPr lang="pl-PL" dirty="0" smtClean="0">
                <a:latin typeface="Arial" pitchFamily="34" charset="0"/>
              </a:rPr>
              <a:t>:</a:t>
            </a:r>
            <a:endParaRPr lang="en-US" dirty="0" smtClean="0">
              <a:latin typeface="Arial" pitchFamily="34" charset="0"/>
            </a:endParaRPr>
          </a:p>
        </p:txBody>
      </p:sp>
      <p:sp>
        <p:nvSpPr>
          <p:cNvPr id="32772" name="Slide Number Placeholder 3"/>
          <p:cNvSpPr>
            <a:spLocks noGrp="1"/>
          </p:cNvSpPr>
          <p:nvPr>
            <p:ph type="sldNum" sz="quarter" idx="5"/>
          </p:nvPr>
        </p:nvSpPr>
        <p:spPr>
          <a:noFill/>
          <a:ln>
            <a:miter lim="800000"/>
            <a:headEnd/>
            <a:tailEnd/>
          </a:ln>
        </p:spPr>
        <p:txBody>
          <a:bodyPr/>
          <a:lstStyle/>
          <a:p>
            <a:fld id="{CF578D94-D2B2-4EB4-8A3E-E4FAD7D61D92}" type="slidenum">
              <a:rPr lang="en-GB" smtClean="0">
                <a:latin typeface="Arial" pitchFamily="34" charset="0"/>
              </a:rPr>
              <a:pPr/>
              <a:t>5</a:t>
            </a:fld>
            <a:endParaRPr lang="en-GB"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ymbol zastępczy obrazu slajdu 1"/>
          <p:cNvSpPr>
            <a:spLocks noGrp="1" noRot="1" noChangeAspect="1" noTextEdit="1"/>
          </p:cNvSpPr>
          <p:nvPr>
            <p:ph type="sldImg"/>
          </p:nvPr>
        </p:nvSpPr>
        <p:spPr>
          <a:ln/>
        </p:spPr>
      </p:sp>
      <p:sp>
        <p:nvSpPr>
          <p:cNvPr id="31747" name="Symbol zastępczy notatek 2"/>
          <p:cNvSpPr>
            <a:spLocks noGrp="1"/>
          </p:cNvSpPr>
          <p:nvPr>
            <p:ph type="body" idx="1"/>
          </p:nvPr>
        </p:nvSpPr>
        <p:spPr>
          <a:noFill/>
        </p:spPr>
        <p:txBody>
          <a:bodyPr/>
          <a:lstStyle/>
          <a:p>
            <a:r>
              <a:rPr lang="pl-PL" sz="1400" dirty="0" err="1" smtClean="0">
                <a:latin typeface="Tahoma" pitchFamily="34" charset="0"/>
                <a:cs typeface="Tahoma" pitchFamily="34" charset="0"/>
              </a:rPr>
              <a:t>The</a:t>
            </a:r>
            <a:r>
              <a:rPr lang="pl-PL" sz="1400" dirty="0" smtClean="0">
                <a:latin typeface="Tahoma" pitchFamily="34" charset="0"/>
                <a:cs typeface="Tahoma" pitchFamily="34" charset="0"/>
              </a:rPr>
              <a:t> </a:t>
            </a:r>
            <a:r>
              <a:rPr lang="pl-PL" sz="1400" dirty="0" err="1" smtClean="0">
                <a:latin typeface="Tahoma" pitchFamily="34" charset="0"/>
                <a:cs typeface="Tahoma" pitchFamily="34" charset="0"/>
              </a:rPr>
              <a:t>aim</a:t>
            </a:r>
            <a:r>
              <a:rPr lang="pl-PL" sz="1400" dirty="0" smtClean="0">
                <a:latin typeface="Tahoma" pitchFamily="34" charset="0"/>
                <a:cs typeface="Tahoma" pitchFamily="34" charset="0"/>
              </a:rPr>
              <a:t> of </a:t>
            </a:r>
            <a:r>
              <a:rPr lang="pl-PL" sz="1400" dirty="0" err="1" smtClean="0">
                <a:latin typeface="Tahoma" pitchFamily="34" charset="0"/>
                <a:cs typeface="Tahoma" pitchFamily="34" charset="0"/>
              </a:rPr>
              <a:t>research</a:t>
            </a:r>
            <a:r>
              <a:rPr lang="pl-PL" sz="1400" dirty="0" smtClean="0">
                <a:latin typeface="Tahoma" pitchFamily="34" charset="0"/>
                <a:cs typeface="Tahoma" pitchFamily="34" charset="0"/>
              </a:rPr>
              <a:t> was to </a:t>
            </a:r>
            <a:r>
              <a:rPr lang="pl-PL" sz="1400" dirty="0" err="1" smtClean="0">
                <a:latin typeface="Tahoma" pitchFamily="34" charset="0"/>
                <a:cs typeface="Tahoma" pitchFamily="34" charset="0"/>
              </a:rPr>
              <a:t>establish</a:t>
            </a:r>
            <a:r>
              <a:rPr lang="pl-PL" sz="1400" dirty="0" smtClean="0">
                <a:latin typeface="Tahoma" pitchFamily="34" charset="0"/>
                <a:cs typeface="Tahoma" pitchFamily="34" charset="0"/>
              </a:rPr>
              <a:t> </a:t>
            </a:r>
            <a:r>
              <a:rPr lang="pl-PL" sz="1400" dirty="0" err="1" smtClean="0">
                <a:latin typeface="Tahoma" pitchFamily="34" charset="0"/>
                <a:cs typeface="Tahoma" pitchFamily="34" charset="0"/>
              </a:rPr>
              <a:t>the</a:t>
            </a:r>
            <a:r>
              <a:rPr lang="pl-PL" sz="1400" dirty="0" smtClean="0">
                <a:latin typeface="Tahoma" pitchFamily="34" charset="0"/>
                <a:cs typeface="Tahoma" pitchFamily="34" charset="0"/>
              </a:rPr>
              <a:t> </a:t>
            </a:r>
            <a:r>
              <a:rPr lang="pl-PL" sz="1400" dirty="0" err="1" smtClean="0">
                <a:latin typeface="Tahoma" pitchFamily="34" charset="0"/>
                <a:cs typeface="Tahoma" pitchFamily="34" charset="0"/>
              </a:rPr>
              <a:t>character</a:t>
            </a:r>
            <a:r>
              <a:rPr lang="pl-PL" sz="1400" dirty="0" smtClean="0">
                <a:latin typeface="Tahoma" pitchFamily="34" charset="0"/>
                <a:cs typeface="Tahoma" pitchFamily="34" charset="0"/>
              </a:rPr>
              <a:t> and </a:t>
            </a:r>
            <a:r>
              <a:rPr lang="pl-PL" sz="1400" dirty="0" err="1" smtClean="0">
                <a:latin typeface="Tahoma" pitchFamily="34" charset="0"/>
                <a:cs typeface="Tahoma" pitchFamily="34" charset="0"/>
              </a:rPr>
              <a:t>extend</a:t>
            </a:r>
            <a:r>
              <a:rPr lang="pl-PL" sz="1400" dirty="0" smtClean="0">
                <a:latin typeface="Tahoma" pitchFamily="34" charset="0"/>
                <a:cs typeface="Tahoma" pitchFamily="34" charset="0"/>
              </a:rPr>
              <a:t> of </a:t>
            </a:r>
            <a:r>
              <a:rPr lang="pl-PL" sz="1400" dirty="0" err="1" smtClean="0">
                <a:latin typeface="Tahoma" pitchFamily="34" charset="0"/>
                <a:cs typeface="Tahoma" pitchFamily="34" charset="0"/>
              </a:rPr>
              <a:t>actual</a:t>
            </a:r>
            <a:r>
              <a:rPr lang="pl-PL" sz="1400" dirty="0" smtClean="0">
                <a:latin typeface="Tahoma" pitchFamily="34" charset="0"/>
                <a:cs typeface="Tahoma" pitchFamily="34" charset="0"/>
              </a:rPr>
              <a:t> </a:t>
            </a:r>
            <a:r>
              <a:rPr lang="en-US" sz="1400" dirty="0" smtClean="0">
                <a:latin typeface="Tahoma" pitchFamily="34" charset="0"/>
                <a:cs typeface="Tahoma" pitchFamily="34" charset="0"/>
              </a:rPr>
              <a:t>impact </a:t>
            </a:r>
            <a:r>
              <a:rPr lang="en-US" sz="1400" dirty="0" smtClean="0">
                <a:latin typeface="Tahoma" pitchFamily="34" charset="0"/>
                <a:cs typeface="Tahoma" pitchFamily="34" charset="0"/>
              </a:rPr>
              <a:t>on: </a:t>
            </a:r>
          </a:p>
          <a:p>
            <a:pPr>
              <a:spcBef>
                <a:spcPts val="600"/>
              </a:spcBef>
              <a:buClr>
                <a:srgbClr val="00B050"/>
              </a:buClr>
              <a:buFont typeface="Calibri" pitchFamily="34" charset="0"/>
              <a:buAutoNum type="arabicPeriod"/>
            </a:pPr>
            <a:r>
              <a:rPr lang="pl-PL" dirty="0" err="1" smtClean="0">
                <a:latin typeface="Tahoma" pitchFamily="34" charset="0"/>
                <a:cs typeface="Tahoma" pitchFamily="34" charset="0"/>
              </a:rPr>
              <a:t>Ambient</a:t>
            </a:r>
            <a:r>
              <a:rPr lang="pl-PL" dirty="0" smtClean="0">
                <a:latin typeface="Tahoma" pitchFamily="34" charset="0"/>
                <a:cs typeface="Tahoma" pitchFamily="34" charset="0"/>
              </a:rPr>
              <a:t> </a:t>
            </a:r>
            <a:r>
              <a:rPr lang="en-US" dirty="0" smtClean="0">
                <a:latin typeface="Tahoma" pitchFamily="34" charset="0"/>
                <a:cs typeface="Tahoma" pitchFamily="34" charset="0"/>
              </a:rPr>
              <a:t>air </a:t>
            </a:r>
            <a:endParaRPr lang="en-US" dirty="0" smtClean="0">
              <a:latin typeface="Tahoma" pitchFamily="34" charset="0"/>
              <a:cs typeface="Tahoma" pitchFamily="34" charset="0"/>
            </a:endParaRPr>
          </a:p>
          <a:p>
            <a:pPr>
              <a:spcBef>
                <a:spcPct val="0"/>
              </a:spcBef>
              <a:buClr>
                <a:srgbClr val="00B050"/>
              </a:buClr>
              <a:buFont typeface="Calibri" pitchFamily="34" charset="0"/>
              <a:buAutoNum type="arabicPeriod"/>
            </a:pPr>
            <a:r>
              <a:rPr lang="pl-PL" dirty="0" smtClean="0">
                <a:latin typeface="Tahoma" pitchFamily="34" charset="0"/>
                <a:cs typeface="Tahoma" pitchFamily="34" charset="0"/>
              </a:rPr>
              <a:t>G</a:t>
            </a:r>
            <a:r>
              <a:rPr lang="en-US" dirty="0" smtClean="0">
                <a:latin typeface="Tahoma" pitchFamily="34" charset="0"/>
                <a:cs typeface="Tahoma" pitchFamily="34" charset="0"/>
              </a:rPr>
              <a:t>round </a:t>
            </a:r>
            <a:r>
              <a:rPr lang="en-US" dirty="0" smtClean="0">
                <a:latin typeface="Tahoma" pitchFamily="34" charset="0"/>
                <a:cs typeface="Tahoma" pitchFamily="34" charset="0"/>
              </a:rPr>
              <a:t>surface</a:t>
            </a:r>
          </a:p>
          <a:p>
            <a:pPr>
              <a:spcBef>
                <a:spcPct val="0"/>
              </a:spcBef>
              <a:buClr>
                <a:srgbClr val="00B050"/>
              </a:buClr>
              <a:buFont typeface="Calibri" pitchFamily="34" charset="0"/>
              <a:buAutoNum type="arabicPeriod"/>
            </a:pPr>
            <a:r>
              <a:rPr lang="en-US" dirty="0" smtClean="0">
                <a:latin typeface="Tahoma" pitchFamily="34" charset="0"/>
                <a:cs typeface="Tahoma" pitchFamily="34" charset="0"/>
              </a:rPr>
              <a:t>soil</a:t>
            </a:r>
          </a:p>
          <a:p>
            <a:pPr>
              <a:spcBef>
                <a:spcPct val="0"/>
              </a:spcBef>
              <a:buClr>
                <a:srgbClr val="00B050"/>
              </a:buClr>
              <a:buFont typeface="Calibri" pitchFamily="34" charset="0"/>
              <a:buAutoNum type="arabicPeriod"/>
            </a:pPr>
            <a:r>
              <a:rPr lang="en-US" dirty="0" smtClean="0">
                <a:latin typeface="Tahoma" pitchFamily="34" charset="0"/>
                <a:cs typeface="Tahoma" pitchFamily="34" charset="0"/>
              </a:rPr>
              <a:t>surface water </a:t>
            </a:r>
          </a:p>
          <a:p>
            <a:pPr>
              <a:spcBef>
                <a:spcPct val="0"/>
              </a:spcBef>
              <a:buClr>
                <a:srgbClr val="00B050"/>
              </a:buClr>
              <a:buFont typeface="Calibri" pitchFamily="34" charset="0"/>
              <a:buAutoNum type="arabicPeriod"/>
            </a:pPr>
            <a:r>
              <a:rPr lang="en-US" dirty="0" smtClean="0">
                <a:latin typeface="Tahoma" pitchFamily="34" charset="0"/>
                <a:cs typeface="Tahoma" pitchFamily="34" charset="0"/>
              </a:rPr>
              <a:t>Groundwater</a:t>
            </a:r>
            <a:endParaRPr lang="pl-PL" dirty="0" smtClean="0">
              <a:latin typeface="Tahoma" pitchFamily="34" charset="0"/>
              <a:cs typeface="Tahoma" pitchFamily="34" charset="0"/>
            </a:endParaRPr>
          </a:p>
          <a:p>
            <a:pPr>
              <a:spcBef>
                <a:spcPct val="0"/>
              </a:spcBef>
              <a:buClr>
                <a:srgbClr val="00B050"/>
              </a:buClr>
              <a:buFont typeface="Calibri" pitchFamily="34" charset="0"/>
              <a:buAutoNum type="arabicPeriod"/>
            </a:pPr>
            <a:endParaRPr lang="pl-PL" sz="1600" dirty="0" smtClean="0">
              <a:latin typeface="Tahoma" pitchFamily="34" charset="0"/>
              <a:cs typeface="Tahoma" pitchFamily="34" charset="0"/>
            </a:endParaRPr>
          </a:p>
          <a:p>
            <a:pPr>
              <a:spcBef>
                <a:spcPct val="0"/>
              </a:spcBef>
              <a:buClr>
                <a:srgbClr val="00B050"/>
              </a:buClr>
            </a:pPr>
            <a:r>
              <a:rPr lang="pl-PL" sz="1600" dirty="0" smtClean="0">
                <a:latin typeface="Tahoma" pitchFamily="34" charset="0"/>
                <a:cs typeface="Tahoma" pitchFamily="34" charset="0"/>
              </a:rPr>
              <a:t>We </a:t>
            </a:r>
            <a:r>
              <a:rPr lang="pl-PL" sz="1600" dirty="0" err="1" smtClean="0">
                <a:latin typeface="Tahoma" pitchFamily="34" charset="0"/>
                <a:cs typeface="Tahoma" pitchFamily="34" charset="0"/>
              </a:rPr>
              <a:t>tried</a:t>
            </a:r>
            <a:r>
              <a:rPr lang="pl-PL" sz="1600" dirty="0" smtClean="0">
                <a:latin typeface="Tahoma" pitchFamily="34" charset="0"/>
                <a:cs typeface="Tahoma" pitchFamily="34" charset="0"/>
              </a:rPr>
              <a:t> to </a:t>
            </a:r>
            <a:r>
              <a:rPr lang="pl-PL" sz="1600" dirty="0" err="1" smtClean="0">
                <a:latin typeface="Tahoma" pitchFamily="34" charset="0"/>
                <a:cs typeface="Tahoma" pitchFamily="34" charset="0"/>
              </a:rPr>
              <a:t>measure</a:t>
            </a:r>
            <a:r>
              <a:rPr lang="pl-PL" sz="1600" dirty="0" smtClean="0">
                <a:latin typeface="Tahoma" pitchFamily="34" charset="0"/>
                <a:cs typeface="Tahoma" pitchFamily="34" charset="0"/>
              </a:rPr>
              <a:t> </a:t>
            </a:r>
            <a:r>
              <a:rPr lang="pl-PL" sz="1600" dirty="0" err="1" smtClean="0">
                <a:latin typeface="Tahoma" pitchFamily="34" charset="0"/>
                <a:cs typeface="Tahoma" pitchFamily="34" charset="0"/>
              </a:rPr>
              <a:t>emissions</a:t>
            </a:r>
            <a:r>
              <a:rPr lang="pl-PL" sz="1600" dirty="0" smtClean="0">
                <a:latin typeface="Tahoma" pitchFamily="34" charset="0"/>
                <a:cs typeface="Tahoma" pitchFamily="34" charset="0"/>
              </a:rPr>
              <a:t> as </a:t>
            </a:r>
            <a:r>
              <a:rPr lang="pl-PL" sz="1600" dirty="0" err="1" smtClean="0">
                <a:latin typeface="Tahoma" pitchFamily="34" charset="0"/>
                <a:cs typeface="Tahoma" pitchFamily="34" charset="0"/>
              </a:rPr>
              <a:t>environmental</a:t>
            </a:r>
            <a:r>
              <a:rPr lang="pl-PL" sz="1600" dirty="0" smtClean="0">
                <a:latin typeface="Tahoma" pitchFamily="34" charset="0"/>
                <a:cs typeface="Tahoma" pitchFamily="34" charset="0"/>
              </a:rPr>
              <a:t> </a:t>
            </a:r>
            <a:r>
              <a:rPr lang="pl-PL" sz="1600" dirty="0" err="1" smtClean="0">
                <a:latin typeface="Tahoma" pitchFamily="34" charset="0"/>
                <a:cs typeface="Tahoma" pitchFamily="34" charset="0"/>
              </a:rPr>
              <a:t>pressure</a:t>
            </a:r>
            <a:r>
              <a:rPr lang="pl-PL" sz="1600" dirty="0" smtClean="0">
                <a:latin typeface="Tahoma" pitchFamily="34" charset="0"/>
                <a:cs typeface="Tahoma" pitchFamily="34" charset="0"/>
              </a:rPr>
              <a:t> and </a:t>
            </a:r>
            <a:r>
              <a:rPr lang="pl-PL" sz="1600" dirty="0" err="1" smtClean="0">
                <a:latin typeface="Tahoma" pitchFamily="34" charset="0"/>
                <a:cs typeface="Tahoma" pitchFamily="34" charset="0"/>
              </a:rPr>
              <a:t>environmental</a:t>
            </a:r>
            <a:r>
              <a:rPr lang="pl-PL" sz="1600" dirty="0" smtClean="0">
                <a:latin typeface="Tahoma" pitchFamily="34" charset="0"/>
                <a:cs typeface="Tahoma" pitchFamily="34" charset="0"/>
              </a:rPr>
              <a:t> </a:t>
            </a:r>
            <a:r>
              <a:rPr lang="pl-PL" sz="1600" dirty="0" err="1" smtClean="0">
                <a:latin typeface="Tahoma" pitchFamily="34" charset="0"/>
                <a:cs typeface="Tahoma" pitchFamily="34" charset="0"/>
              </a:rPr>
              <a:t>response</a:t>
            </a:r>
            <a:r>
              <a:rPr lang="pl-PL" sz="1600" dirty="0" smtClean="0">
                <a:latin typeface="Tahoma" pitchFamily="34" charset="0"/>
                <a:cs typeface="Tahoma" pitchFamily="34" charset="0"/>
              </a:rPr>
              <a:t> </a:t>
            </a:r>
            <a:r>
              <a:rPr lang="pl-PL" sz="1600" dirty="0" err="1" smtClean="0">
                <a:latin typeface="Tahoma" pitchFamily="34" charset="0"/>
                <a:cs typeface="Tahoma" pitchFamily="34" charset="0"/>
              </a:rPr>
              <a:t>in</a:t>
            </a:r>
            <a:r>
              <a:rPr lang="pl-PL" sz="1600" dirty="0" smtClean="0">
                <a:latin typeface="Tahoma" pitchFamily="34" charset="0"/>
                <a:cs typeface="Tahoma" pitchFamily="34" charset="0"/>
              </a:rPr>
              <a:t> </a:t>
            </a:r>
            <a:r>
              <a:rPr lang="pl-PL" sz="1600" dirty="0" err="1" smtClean="0">
                <a:latin typeface="Tahoma" pitchFamily="34" charset="0"/>
                <a:cs typeface="Tahoma" pitchFamily="34" charset="0"/>
              </a:rPr>
              <a:t>each</a:t>
            </a:r>
            <a:r>
              <a:rPr lang="pl-PL" sz="1600" dirty="0" smtClean="0">
                <a:latin typeface="Tahoma" pitchFamily="34" charset="0"/>
                <a:cs typeface="Tahoma" pitchFamily="34" charset="0"/>
              </a:rPr>
              <a:t> test </a:t>
            </a:r>
            <a:r>
              <a:rPr lang="pl-PL" sz="1600" dirty="0" err="1" smtClean="0">
                <a:latin typeface="Tahoma" pitchFamily="34" charset="0"/>
                <a:cs typeface="Tahoma" pitchFamily="34" charset="0"/>
              </a:rPr>
              <a:t>site</a:t>
            </a:r>
            <a:r>
              <a:rPr lang="pl-PL" sz="1600" dirty="0" smtClean="0">
                <a:latin typeface="Tahoma" pitchFamily="34" charset="0"/>
                <a:cs typeface="Tahoma" pitchFamily="34" charset="0"/>
              </a:rPr>
              <a:t>. </a:t>
            </a:r>
          </a:p>
          <a:p>
            <a:pPr>
              <a:spcBef>
                <a:spcPct val="0"/>
              </a:spcBef>
              <a:buClr>
                <a:srgbClr val="00B050"/>
              </a:buClr>
            </a:pPr>
            <a:r>
              <a:rPr lang="pl-PL" sz="1600" dirty="0" smtClean="0">
                <a:latin typeface="Tahoma" pitchFamily="34" charset="0"/>
                <a:cs typeface="Tahoma" pitchFamily="34" charset="0"/>
              </a:rPr>
              <a:t>As we </a:t>
            </a:r>
            <a:r>
              <a:rPr lang="pl-PL" sz="1600" dirty="0" err="1" smtClean="0">
                <a:latin typeface="Tahoma" pitchFamily="34" charset="0"/>
                <a:cs typeface="Tahoma" pitchFamily="34" charset="0"/>
              </a:rPr>
              <a:t>consider</a:t>
            </a:r>
            <a:r>
              <a:rPr lang="pl-PL" sz="1600" dirty="0" smtClean="0">
                <a:latin typeface="Tahoma" pitchFamily="34" charset="0"/>
                <a:cs typeface="Tahoma" pitchFamily="34" charset="0"/>
              </a:rPr>
              <a:t> </a:t>
            </a:r>
            <a:r>
              <a:rPr lang="pl-PL" sz="1600" dirty="0" err="1" smtClean="0">
                <a:latin typeface="Tahoma" pitchFamily="34" charset="0"/>
                <a:cs typeface="Tahoma" pitchFamily="34" charset="0"/>
              </a:rPr>
              <a:t>volnurability</a:t>
            </a:r>
            <a:r>
              <a:rPr lang="pl-PL" sz="1600" dirty="0" smtClean="0">
                <a:latin typeface="Tahoma" pitchFamily="34" charset="0"/>
                <a:cs typeface="Tahoma" pitchFamily="34" charset="0"/>
              </a:rPr>
              <a:t> and </a:t>
            </a:r>
            <a:r>
              <a:rPr lang="pl-PL" sz="1600" dirty="0" err="1" smtClean="0">
                <a:latin typeface="Tahoma" pitchFamily="34" charset="0"/>
                <a:cs typeface="Tahoma" pitchFamily="34" charset="0"/>
              </a:rPr>
              <a:t>pressure</a:t>
            </a:r>
            <a:r>
              <a:rPr lang="pl-PL" sz="1600" dirty="0" smtClean="0">
                <a:latin typeface="Tahoma" pitchFamily="34" charset="0"/>
                <a:cs typeface="Tahoma" pitchFamily="34" charset="0"/>
              </a:rPr>
              <a:t> as </a:t>
            </a:r>
            <a:r>
              <a:rPr lang="pl-PL" sz="1600" dirty="0" err="1" smtClean="0">
                <a:latin typeface="Tahoma" pitchFamily="34" charset="0"/>
                <a:cs typeface="Tahoma" pitchFamily="34" charset="0"/>
              </a:rPr>
              <a:t>site</a:t>
            </a:r>
            <a:r>
              <a:rPr lang="pl-PL" sz="1600" dirty="0" smtClean="0">
                <a:latin typeface="Tahoma" pitchFamily="34" charset="0"/>
                <a:cs typeface="Tahoma" pitchFamily="34" charset="0"/>
              </a:rPr>
              <a:t> </a:t>
            </a:r>
            <a:r>
              <a:rPr lang="pl-PL" sz="1600" dirty="0" err="1" smtClean="0">
                <a:latin typeface="Tahoma" pitchFamily="34" charset="0"/>
                <a:cs typeface="Tahoma" pitchFamily="34" charset="0"/>
              </a:rPr>
              <a:t>specific</a:t>
            </a:r>
            <a:r>
              <a:rPr lang="pl-PL" sz="1600" dirty="0" smtClean="0">
                <a:latin typeface="Tahoma" pitchFamily="34" charset="0"/>
                <a:cs typeface="Tahoma" pitchFamily="34" charset="0"/>
              </a:rPr>
              <a:t>, </a:t>
            </a:r>
            <a:r>
              <a:rPr lang="pl-PL" sz="1600" dirty="0" err="1" smtClean="0">
                <a:latin typeface="Tahoma" pitchFamily="34" charset="0"/>
                <a:cs typeface="Tahoma" pitchFamily="34" charset="0"/>
              </a:rPr>
              <a:t>all</a:t>
            </a:r>
            <a:r>
              <a:rPr lang="pl-PL" sz="1600" dirty="0" smtClean="0">
                <a:latin typeface="Tahoma" pitchFamily="34" charset="0"/>
                <a:cs typeface="Tahoma" pitchFamily="34" charset="0"/>
              </a:rPr>
              <a:t> </a:t>
            </a:r>
            <a:r>
              <a:rPr lang="pl-PL" sz="1600" dirty="0" err="1" smtClean="0">
                <a:latin typeface="Tahoma" pitchFamily="34" charset="0"/>
                <a:cs typeface="Tahoma" pitchFamily="34" charset="0"/>
              </a:rPr>
              <a:t>work</a:t>
            </a:r>
            <a:r>
              <a:rPr lang="pl-PL" sz="1600" dirty="0" smtClean="0">
                <a:latin typeface="Tahoma" pitchFamily="34" charset="0"/>
                <a:cs typeface="Tahoma" pitchFamily="34" charset="0"/>
              </a:rPr>
              <a:t> was </a:t>
            </a:r>
            <a:r>
              <a:rPr lang="pl-PL" sz="1600" dirty="0" err="1" smtClean="0">
                <a:latin typeface="Tahoma" pitchFamily="34" charset="0"/>
                <a:cs typeface="Tahoma" pitchFamily="34" charset="0"/>
              </a:rPr>
              <a:t>preceded</a:t>
            </a:r>
            <a:r>
              <a:rPr lang="pl-PL" sz="1600" dirty="0" smtClean="0">
                <a:latin typeface="Tahoma" pitchFamily="34" charset="0"/>
                <a:cs typeface="Tahoma" pitchFamily="34" charset="0"/>
              </a:rPr>
              <a:t> by </a:t>
            </a:r>
            <a:r>
              <a:rPr lang="pl-PL" sz="1600" dirty="0" err="1" smtClean="0">
                <a:latin typeface="Tahoma" pitchFamily="34" charset="0"/>
                <a:cs typeface="Tahoma" pitchFamily="34" charset="0"/>
              </a:rPr>
              <a:t>deep</a:t>
            </a:r>
            <a:r>
              <a:rPr lang="pl-PL" sz="1600" dirty="0" smtClean="0">
                <a:latin typeface="Tahoma" pitchFamily="34" charset="0"/>
                <a:cs typeface="Tahoma" pitchFamily="34" charset="0"/>
              </a:rPr>
              <a:t> </a:t>
            </a:r>
            <a:r>
              <a:rPr lang="pl-PL" sz="1600" dirty="0" err="1" smtClean="0">
                <a:latin typeface="Tahoma" pitchFamily="34" charset="0"/>
                <a:cs typeface="Tahoma" pitchFamily="34" charset="0"/>
              </a:rPr>
              <a:t>geological</a:t>
            </a:r>
            <a:r>
              <a:rPr lang="pl-PL" sz="1600" dirty="0" smtClean="0">
                <a:latin typeface="Tahoma" pitchFamily="34" charset="0"/>
                <a:cs typeface="Tahoma" pitchFamily="34" charset="0"/>
              </a:rPr>
              <a:t> and </a:t>
            </a:r>
            <a:r>
              <a:rPr lang="pl-PL" sz="1600" dirty="0" err="1" smtClean="0">
                <a:latin typeface="Tahoma" pitchFamily="34" charset="0"/>
                <a:cs typeface="Tahoma" pitchFamily="34" charset="0"/>
              </a:rPr>
              <a:t>hydrogeological</a:t>
            </a:r>
            <a:r>
              <a:rPr lang="pl-PL" sz="1600" dirty="0" smtClean="0">
                <a:latin typeface="Tahoma" pitchFamily="34" charset="0"/>
                <a:cs typeface="Tahoma" pitchFamily="34" charset="0"/>
              </a:rPr>
              <a:t> </a:t>
            </a:r>
            <a:r>
              <a:rPr lang="pl-PL" sz="1600" dirty="0" err="1" smtClean="0">
                <a:latin typeface="Tahoma" pitchFamily="34" charset="0"/>
                <a:cs typeface="Tahoma" pitchFamily="34" charset="0"/>
              </a:rPr>
              <a:t>studies</a:t>
            </a:r>
            <a:r>
              <a:rPr lang="pl-PL" sz="1600" dirty="0" smtClean="0">
                <a:latin typeface="Tahoma" pitchFamily="34" charset="0"/>
                <a:cs typeface="Tahoma" pitchFamily="34" charset="0"/>
              </a:rPr>
              <a:t>, </a:t>
            </a:r>
            <a:r>
              <a:rPr lang="pl-PL" sz="1600" dirty="0" err="1" smtClean="0">
                <a:latin typeface="Tahoma" pitchFamily="34" charset="0"/>
                <a:cs typeface="Tahoma" pitchFamily="34" charset="0"/>
              </a:rPr>
              <a:t>including</a:t>
            </a:r>
            <a:r>
              <a:rPr lang="pl-PL" sz="1600" dirty="0" smtClean="0">
                <a:latin typeface="Tahoma" pitchFamily="34" charset="0"/>
                <a:cs typeface="Tahoma" pitchFamily="34" charset="0"/>
              </a:rPr>
              <a:t> natural </a:t>
            </a:r>
            <a:r>
              <a:rPr lang="pl-PL" sz="1600" dirty="0" err="1" smtClean="0">
                <a:latin typeface="Tahoma" pitchFamily="34" charset="0"/>
                <a:cs typeface="Tahoma" pitchFamily="34" charset="0"/>
              </a:rPr>
              <a:t>resistance</a:t>
            </a:r>
            <a:r>
              <a:rPr lang="pl-PL" sz="1600" dirty="0" smtClean="0">
                <a:latin typeface="Tahoma" pitchFamily="34" charset="0"/>
                <a:cs typeface="Tahoma" pitchFamily="34" charset="0"/>
              </a:rPr>
              <a:t> </a:t>
            </a:r>
            <a:r>
              <a:rPr lang="pl-PL" sz="1600" dirty="0" err="1" smtClean="0">
                <a:latin typeface="Tahoma" pitchFamily="34" charset="0"/>
                <a:cs typeface="Tahoma" pitchFamily="34" charset="0"/>
              </a:rPr>
              <a:t>ability</a:t>
            </a:r>
            <a:r>
              <a:rPr lang="pl-PL" sz="1600" dirty="0" smtClean="0">
                <a:latin typeface="Tahoma" pitchFamily="34" charset="0"/>
                <a:cs typeface="Tahoma" pitchFamily="34" charset="0"/>
              </a:rPr>
              <a:t> of environment.</a:t>
            </a:r>
            <a:endParaRPr lang="en-US" sz="1600" dirty="0" smtClean="0">
              <a:latin typeface="Tahoma" pitchFamily="34" charset="0"/>
              <a:cs typeface="Tahoma" pitchFamily="34" charset="0"/>
            </a:endParaRPr>
          </a:p>
          <a:p>
            <a:endParaRPr lang="en-US" dirty="0" smtClean="0">
              <a:latin typeface="Arial" pitchFamily="34" charset="0"/>
            </a:endParaRPr>
          </a:p>
        </p:txBody>
      </p:sp>
      <p:sp>
        <p:nvSpPr>
          <p:cNvPr id="31748" name="Symbol zastępczy numeru slajdu 3"/>
          <p:cNvSpPr>
            <a:spLocks noGrp="1"/>
          </p:cNvSpPr>
          <p:nvPr>
            <p:ph type="sldNum" sz="quarter" idx="5"/>
          </p:nvPr>
        </p:nvSpPr>
        <p:spPr>
          <a:noFill/>
          <a:ln>
            <a:miter lim="800000"/>
            <a:headEnd/>
            <a:tailEnd/>
          </a:ln>
        </p:spPr>
        <p:txBody>
          <a:bodyPr/>
          <a:lstStyle/>
          <a:p>
            <a:fld id="{B191D920-D906-4D8B-B8AD-663B7B547290}" type="slidenum">
              <a:rPr lang="pl-PL" smtClean="0">
                <a:latin typeface="Arial" pitchFamily="34" charset="0"/>
              </a:rPr>
              <a:pPr/>
              <a:t>6</a:t>
            </a:fld>
            <a:endParaRPr lang="pl-PL"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obrazu slajdu 1"/>
          <p:cNvSpPr>
            <a:spLocks noGrp="1" noRot="1" noChangeAspect="1" noTextEdit="1"/>
          </p:cNvSpPr>
          <p:nvPr>
            <p:ph type="sldImg"/>
          </p:nvPr>
        </p:nvSpPr>
        <p:spPr>
          <a:ln/>
        </p:spPr>
      </p:sp>
      <p:sp>
        <p:nvSpPr>
          <p:cNvPr id="33795" name="Symbol zastępczy notatek 2"/>
          <p:cNvSpPr>
            <a:spLocks noGrp="1"/>
          </p:cNvSpPr>
          <p:nvPr>
            <p:ph type="body" idx="1"/>
          </p:nvPr>
        </p:nvSpPr>
        <p:spPr>
          <a:noFill/>
        </p:spPr>
        <p:txBody>
          <a:bodyPr/>
          <a:lstStyle/>
          <a:p>
            <a:r>
              <a:rPr lang="pl-PL" dirty="0" smtClean="0">
                <a:latin typeface="Arial" pitchFamily="34" charset="0"/>
              </a:rPr>
              <a:t>In northern Pomerania region we </a:t>
            </a:r>
            <a:r>
              <a:rPr lang="pl-PL" dirty="0" err="1" smtClean="0">
                <a:latin typeface="Arial" pitchFamily="34" charset="0"/>
              </a:rPr>
              <a:t>have</a:t>
            </a:r>
            <a:r>
              <a:rPr lang="pl-PL" dirty="0" smtClean="0">
                <a:latin typeface="Arial" pitchFamily="34" charset="0"/>
              </a:rPr>
              <a:t> </a:t>
            </a:r>
            <a:r>
              <a:rPr lang="pl-PL" dirty="0" err="1" smtClean="0">
                <a:latin typeface="Arial" pitchFamily="34" charset="0"/>
              </a:rPr>
              <a:t>got</a:t>
            </a:r>
            <a:r>
              <a:rPr lang="pl-PL" dirty="0" smtClean="0">
                <a:latin typeface="Arial" pitchFamily="34" charset="0"/>
              </a:rPr>
              <a:t> </a:t>
            </a:r>
            <a:r>
              <a:rPr lang="pl-PL" dirty="0" err="1" smtClean="0">
                <a:latin typeface="Arial" pitchFamily="34" charset="0"/>
              </a:rPr>
              <a:t>two</a:t>
            </a:r>
            <a:r>
              <a:rPr lang="pl-PL" dirty="0" smtClean="0">
                <a:latin typeface="Arial" pitchFamily="34" charset="0"/>
              </a:rPr>
              <a:t> </a:t>
            </a:r>
            <a:r>
              <a:rPr lang="pl-PL" dirty="0" err="1" smtClean="0">
                <a:latin typeface="Arial" pitchFamily="34" charset="0"/>
              </a:rPr>
              <a:t>thick</a:t>
            </a:r>
            <a:r>
              <a:rPr lang="pl-PL" dirty="0" smtClean="0">
                <a:latin typeface="Arial" pitchFamily="34" charset="0"/>
              </a:rPr>
              <a:t>, </a:t>
            </a:r>
            <a:r>
              <a:rPr lang="pl-PL" dirty="0" err="1" smtClean="0">
                <a:latin typeface="Arial" pitchFamily="34" charset="0"/>
              </a:rPr>
              <a:t>continous</a:t>
            </a:r>
            <a:r>
              <a:rPr lang="pl-PL" dirty="0" smtClean="0">
                <a:latin typeface="Arial" pitchFamily="34" charset="0"/>
              </a:rPr>
              <a:t> </a:t>
            </a:r>
            <a:r>
              <a:rPr lang="pl-PL" dirty="0" err="1" smtClean="0">
                <a:latin typeface="Arial" pitchFamily="34" charset="0"/>
              </a:rPr>
              <a:t>sealing</a:t>
            </a:r>
            <a:r>
              <a:rPr lang="pl-PL" dirty="0" smtClean="0">
                <a:latin typeface="Arial" pitchFamily="34" charset="0"/>
              </a:rPr>
              <a:t> </a:t>
            </a:r>
            <a:r>
              <a:rPr lang="pl-PL" dirty="0" err="1" smtClean="0">
                <a:latin typeface="Arial" pitchFamily="34" charset="0"/>
              </a:rPr>
              <a:t>leyers</a:t>
            </a:r>
            <a:r>
              <a:rPr lang="pl-PL" dirty="0" smtClean="0">
                <a:latin typeface="Arial" pitchFamily="34" charset="0"/>
              </a:rPr>
              <a:t> </a:t>
            </a:r>
            <a:r>
              <a:rPr lang="pl-PL" dirty="0" err="1" smtClean="0">
                <a:latin typeface="Arial" pitchFamily="34" charset="0"/>
              </a:rPr>
              <a:t>or</a:t>
            </a:r>
            <a:r>
              <a:rPr lang="pl-PL" dirty="0" smtClean="0">
                <a:latin typeface="Arial" pitchFamily="34" charset="0"/>
              </a:rPr>
              <a:t> </a:t>
            </a:r>
            <a:r>
              <a:rPr lang="pl-PL" dirty="0" err="1" smtClean="0">
                <a:latin typeface="Arial" pitchFamily="34" charset="0"/>
              </a:rPr>
              <a:t>formations</a:t>
            </a:r>
            <a:r>
              <a:rPr lang="pl-PL" dirty="0" smtClean="0">
                <a:latin typeface="Arial" pitchFamily="34" charset="0"/>
              </a:rPr>
              <a:t>:</a:t>
            </a:r>
            <a:r>
              <a:rPr lang="pl-PL" baseline="0" dirty="0" smtClean="0">
                <a:latin typeface="Arial" pitchFamily="34" charset="0"/>
              </a:rPr>
              <a:t> </a:t>
            </a:r>
            <a:r>
              <a:rPr lang="pl-PL" baseline="0" dirty="0" err="1" smtClean="0">
                <a:latin typeface="Arial" pitchFamily="34" charset="0"/>
              </a:rPr>
              <a:t>silurian</a:t>
            </a:r>
            <a:r>
              <a:rPr lang="pl-PL" baseline="0" dirty="0" smtClean="0">
                <a:latin typeface="Arial" pitchFamily="34" charset="0"/>
              </a:rPr>
              <a:t> </a:t>
            </a:r>
            <a:r>
              <a:rPr lang="pl-PL" baseline="0" dirty="0" err="1" smtClean="0">
                <a:latin typeface="Arial" pitchFamily="34" charset="0"/>
              </a:rPr>
              <a:t>mainly</a:t>
            </a:r>
            <a:r>
              <a:rPr lang="pl-PL" baseline="0" dirty="0" smtClean="0">
                <a:latin typeface="Arial" pitchFamily="34" charset="0"/>
              </a:rPr>
              <a:t> </a:t>
            </a:r>
            <a:r>
              <a:rPr lang="pl-PL" baseline="0" dirty="0" err="1" smtClean="0">
                <a:latin typeface="Arial" pitchFamily="34" charset="0"/>
              </a:rPr>
              <a:t>finegrain</a:t>
            </a:r>
            <a:r>
              <a:rPr lang="pl-PL" baseline="0" dirty="0" smtClean="0">
                <a:latin typeface="Arial" pitchFamily="34" charset="0"/>
              </a:rPr>
              <a:t> </a:t>
            </a:r>
            <a:r>
              <a:rPr lang="pl-PL" baseline="0" dirty="0" err="1" smtClean="0">
                <a:latin typeface="Arial" pitchFamily="34" charset="0"/>
              </a:rPr>
              <a:t>sediments</a:t>
            </a:r>
            <a:r>
              <a:rPr lang="pl-PL" baseline="0" dirty="0" smtClean="0">
                <a:latin typeface="Arial" pitchFamily="34" charset="0"/>
              </a:rPr>
              <a:t> and </a:t>
            </a:r>
            <a:r>
              <a:rPr lang="pl-PL" baseline="0" dirty="0" err="1" smtClean="0">
                <a:latin typeface="Arial" pitchFamily="34" charset="0"/>
              </a:rPr>
              <a:t>zechstein</a:t>
            </a:r>
            <a:r>
              <a:rPr lang="pl-PL" baseline="0" dirty="0" smtClean="0">
                <a:latin typeface="Arial" pitchFamily="34" charset="0"/>
              </a:rPr>
              <a:t> </a:t>
            </a:r>
            <a:r>
              <a:rPr lang="pl-PL" baseline="0" dirty="0" err="1" smtClean="0">
                <a:latin typeface="Arial" pitchFamily="34" charset="0"/>
              </a:rPr>
              <a:t>evaporates</a:t>
            </a:r>
            <a:r>
              <a:rPr lang="pl-PL" baseline="0" dirty="0" smtClean="0">
                <a:latin typeface="Arial" pitchFamily="34" charset="0"/>
              </a:rPr>
              <a:t> </a:t>
            </a:r>
            <a:r>
              <a:rPr lang="pl-PL" baseline="0" dirty="0" err="1" smtClean="0">
                <a:latin typeface="Arial" pitchFamily="34" charset="0"/>
              </a:rPr>
              <a:t>with</a:t>
            </a:r>
            <a:r>
              <a:rPr lang="pl-PL" baseline="0" dirty="0" smtClean="0">
                <a:latin typeface="Arial" pitchFamily="34" charset="0"/>
              </a:rPr>
              <a:t> </a:t>
            </a:r>
            <a:r>
              <a:rPr lang="pl-PL" baseline="0" dirty="0" err="1" smtClean="0">
                <a:latin typeface="Arial" pitchFamily="34" charset="0"/>
              </a:rPr>
              <a:t>over</a:t>
            </a:r>
            <a:r>
              <a:rPr lang="pl-PL" baseline="0" dirty="0" smtClean="0">
                <a:latin typeface="Arial" pitchFamily="34" charset="0"/>
              </a:rPr>
              <a:t> 200 m </a:t>
            </a:r>
            <a:r>
              <a:rPr lang="pl-PL" baseline="0" dirty="0" err="1" smtClean="0">
                <a:latin typeface="Arial" pitchFamily="34" charset="0"/>
              </a:rPr>
              <a:t>thick</a:t>
            </a:r>
            <a:r>
              <a:rPr lang="pl-PL" baseline="0" dirty="0" smtClean="0">
                <a:latin typeface="Arial" pitchFamily="34" charset="0"/>
              </a:rPr>
              <a:t> </a:t>
            </a:r>
            <a:r>
              <a:rPr lang="pl-PL" baseline="0" dirty="0" err="1" smtClean="0">
                <a:latin typeface="Arial" pitchFamily="34" charset="0"/>
              </a:rPr>
              <a:t>layer</a:t>
            </a:r>
            <a:r>
              <a:rPr lang="pl-PL" baseline="0" dirty="0" smtClean="0">
                <a:latin typeface="Arial" pitchFamily="34" charset="0"/>
              </a:rPr>
              <a:t> of salt. </a:t>
            </a:r>
            <a:r>
              <a:rPr lang="pl-PL" baseline="0" dirty="0" err="1" smtClean="0">
                <a:latin typeface="Arial" pitchFamily="34" charset="0"/>
              </a:rPr>
              <a:t>There</a:t>
            </a:r>
            <a:r>
              <a:rPr lang="pl-PL" baseline="0" dirty="0" smtClean="0">
                <a:latin typeface="Arial" pitchFamily="34" charset="0"/>
              </a:rPr>
              <a:t> </a:t>
            </a:r>
            <a:r>
              <a:rPr lang="pl-PL" baseline="0" dirty="0" err="1" smtClean="0">
                <a:latin typeface="Arial" pitchFamily="34" charset="0"/>
              </a:rPr>
              <a:t>are</a:t>
            </a:r>
            <a:r>
              <a:rPr lang="pl-PL" baseline="0" dirty="0" smtClean="0">
                <a:latin typeface="Arial" pitchFamily="34" charset="0"/>
              </a:rPr>
              <a:t> no </a:t>
            </a:r>
            <a:r>
              <a:rPr lang="pl-PL" baseline="0" dirty="0" err="1" smtClean="0">
                <a:latin typeface="Arial" pitchFamily="34" charset="0"/>
              </a:rPr>
              <a:t>known</a:t>
            </a:r>
            <a:r>
              <a:rPr lang="pl-PL" baseline="0" dirty="0" smtClean="0">
                <a:latin typeface="Arial" pitchFamily="34" charset="0"/>
              </a:rPr>
              <a:t> </a:t>
            </a:r>
            <a:r>
              <a:rPr lang="pl-PL" baseline="0" dirty="0" err="1" smtClean="0">
                <a:latin typeface="Arial" pitchFamily="34" charset="0"/>
              </a:rPr>
              <a:t>faults</a:t>
            </a:r>
            <a:r>
              <a:rPr lang="pl-PL" baseline="0" dirty="0" smtClean="0">
                <a:latin typeface="Arial" pitchFamily="34" charset="0"/>
              </a:rPr>
              <a:t> </a:t>
            </a:r>
            <a:r>
              <a:rPr lang="pl-PL" baseline="0" dirty="0" err="1" smtClean="0">
                <a:latin typeface="Arial" pitchFamily="34" charset="0"/>
              </a:rPr>
              <a:t>or</a:t>
            </a:r>
            <a:r>
              <a:rPr lang="pl-PL" baseline="0" dirty="0" smtClean="0">
                <a:latin typeface="Arial" pitchFamily="34" charset="0"/>
              </a:rPr>
              <a:t> </a:t>
            </a:r>
            <a:r>
              <a:rPr lang="pl-PL" baseline="0" dirty="0" err="1" smtClean="0">
                <a:latin typeface="Arial" pitchFamily="34" charset="0"/>
              </a:rPr>
              <a:t>cracks</a:t>
            </a:r>
            <a:r>
              <a:rPr lang="pl-PL" baseline="0" dirty="0" smtClean="0">
                <a:latin typeface="Arial" pitchFamily="34" charset="0"/>
              </a:rPr>
              <a:t> </a:t>
            </a:r>
            <a:r>
              <a:rPr lang="pl-PL" baseline="0" dirty="0" err="1" smtClean="0">
                <a:latin typeface="Arial" pitchFamily="34" charset="0"/>
              </a:rPr>
              <a:t>that</a:t>
            </a:r>
            <a:r>
              <a:rPr lang="pl-PL" baseline="0" dirty="0" smtClean="0">
                <a:latin typeface="Arial" pitchFamily="34" charset="0"/>
              </a:rPr>
              <a:t> </a:t>
            </a:r>
            <a:r>
              <a:rPr lang="pl-PL" baseline="0" dirty="0" err="1" smtClean="0">
                <a:latin typeface="Arial" pitchFamily="34" charset="0"/>
              </a:rPr>
              <a:t>would</a:t>
            </a:r>
            <a:r>
              <a:rPr lang="pl-PL" baseline="0" dirty="0" smtClean="0">
                <a:latin typeface="Arial" pitchFamily="34" charset="0"/>
              </a:rPr>
              <a:t> </a:t>
            </a:r>
            <a:r>
              <a:rPr lang="pl-PL" baseline="0" dirty="0" err="1" smtClean="0">
                <a:latin typeface="Arial" pitchFamily="34" charset="0"/>
              </a:rPr>
              <a:t>continue</a:t>
            </a:r>
            <a:r>
              <a:rPr lang="pl-PL" baseline="0" dirty="0" smtClean="0">
                <a:latin typeface="Arial" pitchFamily="34" charset="0"/>
              </a:rPr>
              <a:t> </a:t>
            </a:r>
            <a:r>
              <a:rPr lang="pl-PL" baseline="0" dirty="0" err="1" smtClean="0">
                <a:latin typeface="Arial" pitchFamily="34" charset="0"/>
              </a:rPr>
              <a:t>through</a:t>
            </a:r>
            <a:r>
              <a:rPr lang="pl-PL" baseline="0" dirty="0" smtClean="0">
                <a:latin typeface="Arial" pitchFamily="34" charset="0"/>
              </a:rPr>
              <a:t> </a:t>
            </a:r>
            <a:r>
              <a:rPr lang="pl-PL" baseline="0" dirty="0" err="1" smtClean="0">
                <a:latin typeface="Arial" pitchFamily="34" charset="0"/>
              </a:rPr>
              <a:t>these</a:t>
            </a:r>
            <a:r>
              <a:rPr lang="pl-PL" baseline="0" dirty="0" smtClean="0">
                <a:latin typeface="Arial" pitchFamily="34" charset="0"/>
              </a:rPr>
              <a:t> </a:t>
            </a:r>
            <a:r>
              <a:rPr lang="pl-PL" baseline="0" dirty="0" err="1" smtClean="0">
                <a:latin typeface="Arial" pitchFamily="34" charset="0"/>
              </a:rPr>
              <a:t>complexes</a:t>
            </a:r>
            <a:r>
              <a:rPr lang="pl-PL" baseline="0" dirty="0" smtClean="0">
                <a:latin typeface="Arial" pitchFamily="34" charset="0"/>
              </a:rPr>
              <a:t>.</a:t>
            </a:r>
            <a:endParaRPr lang="pl-PL" dirty="0" smtClean="0">
              <a:latin typeface="Arial" pitchFamily="34" charset="0"/>
            </a:endParaRPr>
          </a:p>
          <a:p>
            <a:endParaRPr lang="pl-PL" dirty="0" smtClean="0">
              <a:latin typeface="Arial" pitchFamily="34" charset="0"/>
            </a:endParaRPr>
          </a:p>
          <a:p>
            <a:endParaRPr lang="pl-PL" dirty="0" smtClean="0">
              <a:latin typeface="Arial" pitchFamily="34" charset="0"/>
            </a:endParaRPr>
          </a:p>
        </p:txBody>
      </p:sp>
      <p:sp>
        <p:nvSpPr>
          <p:cNvPr id="33796" name="Symbol zastępczy numeru slajdu 3"/>
          <p:cNvSpPr>
            <a:spLocks noGrp="1"/>
          </p:cNvSpPr>
          <p:nvPr>
            <p:ph type="sldNum" sz="quarter" idx="5"/>
          </p:nvPr>
        </p:nvSpPr>
        <p:spPr>
          <a:noFill/>
          <a:ln>
            <a:miter lim="800000"/>
            <a:headEnd/>
            <a:tailEnd/>
          </a:ln>
        </p:spPr>
        <p:txBody>
          <a:bodyPr/>
          <a:lstStyle/>
          <a:p>
            <a:fld id="{716696F3-4249-49D1-8916-FD66A6FCFC2C}" type="slidenum">
              <a:rPr lang="pl-PL" smtClean="0">
                <a:latin typeface="Arial" pitchFamily="34" charset="0"/>
              </a:rPr>
              <a:pPr/>
              <a:t>7</a:t>
            </a:fld>
            <a:endParaRPr lang="pl-PL"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ymbol zastępczy obrazu slajdu 1"/>
          <p:cNvSpPr>
            <a:spLocks noGrp="1" noRot="1" noChangeAspect="1" noTextEdit="1"/>
          </p:cNvSpPr>
          <p:nvPr>
            <p:ph type="sldImg"/>
          </p:nvPr>
        </p:nvSpPr>
        <p:spPr>
          <a:ln/>
        </p:spPr>
      </p:sp>
      <p:sp>
        <p:nvSpPr>
          <p:cNvPr id="34819" name="Symbol zastępczy notatek 2"/>
          <p:cNvSpPr>
            <a:spLocks noGrp="1"/>
          </p:cNvSpPr>
          <p:nvPr>
            <p:ph type="body" idx="1"/>
          </p:nvPr>
        </p:nvSpPr>
        <p:spPr>
          <a:noFill/>
        </p:spPr>
        <p:txBody>
          <a:bodyPr/>
          <a:lstStyle/>
          <a:p>
            <a:r>
              <a:rPr lang="pl-PL" dirty="0" err="1" smtClean="0">
                <a:latin typeface="Arial" pitchFamily="34" charset="0"/>
              </a:rPr>
              <a:t>The</a:t>
            </a:r>
            <a:r>
              <a:rPr lang="pl-PL" dirty="0" smtClean="0">
                <a:latin typeface="Arial" pitchFamily="34" charset="0"/>
              </a:rPr>
              <a:t> </a:t>
            </a:r>
            <a:r>
              <a:rPr lang="pl-PL" dirty="0" err="1" smtClean="0">
                <a:latin typeface="Arial" pitchFamily="34" charset="0"/>
              </a:rPr>
              <a:t>thickness</a:t>
            </a:r>
            <a:r>
              <a:rPr lang="pl-PL" dirty="0" smtClean="0">
                <a:latin typeface="Arial" pitchFamily="34" charset="0"/>
              </a:rPr>
              <a:t> of </a:t>
            </a:r>
            <a:r>
              <a:rPr lang="pl-PL" dirty="0" err="1" smtClean="0">
                <a:latin typeface="Arial" pitchFamily="34" charset="0"/>
              </a:rPr>
              <a:t>silurian</a:t>
            </a:r>
            <a:r>
              <a:rPr lang="pl-PL" dirty="0" smtClean="0">
                <a:latin typeface="Arial" pitchFamily="34" charset="0"/>
              </a:rPr>
              <a:t> </a:t>
            </a:r>
            <a:r>
              <a:rPr lang="pl-PL" dirty="0" err="1" smtClean="0">
                <a:latin typeface="Arial" pitchFamily="34" charset="0"/>
              </a:rPr>
              <a:t>sealing</a:t>
            </a:r>
            <a:r>
              <a:rPr lang="pl-PL" dirty="0" smtClean="0">
                <a:latin typeface="Arial" pitchFamily="34" charset="0"/>
              </a:rPr>
              <a:t> </a:t>
            </a:r>
            <a:r>
              <a:rPr lang="pl-PL" dirty="0" err="1" smtClean="0">
                <a:latin typeface="Arial" pitchFamily="34" charset="0"/>
              </a:rPr>
              <a:t>complecs</a:t>
            </a:r>
            <a:r>
              <a:rPr lang="pl-PL" dirty="0" smtClean="0">
                <a:latin typeface="Arial" pitchFamily="34" charset="0"/>
              </a:rPr>
              <a:t> </a:t>
            </a:r>
            <a:r>
              <a:rPr lang="pl-PL" dirty="0" err="1" smtClean="0">
                <a:latin typeface="Arial" pitchFamily="34" charset="0"/>
              </a:rPr>
              <a:t>varies</a:t>
            </a:r>
            <a:r>
              <a:rPr lang="pl-PL" dirty="0" smtClean="0">
                <a:latin typeface="Arial" pitchFamily="34" charset="0"/>
              </a:rPr>
              <a:t> </a:t>
            </a:r>
            <a:r>
              <a:rPr lang="pl-PL" dirty="0" err="1" smtClean="0">
                <a:latin typeface="Arial" pitchFamily="34" charset="0"/>
              </a:rPr>
              <a:t>from</a:t>
            </a:r>
            <a:r>
              <a:rPr lang="pl-PL" dirty="0" smtClean="0">
                <a:latin typeface="Arial" pitchFamily="34" charset="0"/>
              </a:rPr>
              <a:t> 200 m </a:t>
            </a:r>
            <a:r>
              <a:rPr lang="pl-PL" dirty="0" err="1" smtClean="0">
                <a:latin typeface="Arial" pitchFamily="34" charset="0"/>
              </a:rPr>
              <a:t>in</a:t>
            </a:r>
            <a:r>
              <a:rPr lang="pl-PL" dirty="0" smtClean="0">
                <a:latin typeface="Arial" pitchFamily="34" charset="0"/>
              </a:rPr>
              <a:t> </a:t>
            </a:r>
            <a:r>
              <a:rPr lang="pl-PL" dirty="0" err="1" smtClean="0">
                <a:latin typeface="Arial" pitchFamily="34" charset="0"/>
              </a:rPr>
              <a:t>the</a:t>
            </a:r>
            <a:r>
              <a:rPr lang="pl-PL" dirty="0" smtClean="0">
                <a:latin typeface="Arial" pitchFamily="34" charset="0"/>
              </a:rPr>
              <a:t> east of </a:t>
            </a:r>
            <a:r>
              <a:rPr lang="pl-PL" dirty="0" err="1" smtClean="0">
                <a:latin typeface="Arial" pitchFamily="34" charset="0"/>
              </a:rPr>
              <a:t>the</a:t>
            </a:r>
            <a:r>
              <a:rPr lang="pl-PL" dirty="0" smtClean="0">
                <a:latin typeface="Arial" pitchFamily="34" charset="0"/>
              </a:rPr>
              <a:t> region </a:t>
            </a:r>
            <a:r>
              <a:rPr lang="pl-PL" dirty="0" err="1" smtClean="0">
                <a:latin typeface="Arial" pitchFamily="34" charset="0"/>
              </a:rPr>
              <a:t>up</a:t>
            </a:r>
            <a:r>
              <a:rPr lang="pl-PL" baseline="0" dirty="0" smtClean="0">
                <a:latin typeface="Arial" pitchFamily="34" charset="0"/>
              </a:rPr>
              <a:t> to 3000 m on </a:t>
            </a:r>
            <a:r>
              <a:rPr lang="pl-PL" baseline="0" dirty="0" err="1" smtClean="0">
                <a:latin typeface="Arial" pitchFamily="34" charset="0"/>
              </a:rPr>
              <a:t>the</a:t>
            </a:r>
            <a:r>
              <a:rPr lang="pl-PL" baseline="0" dirty="0" smtClean="0">
                <a:latin typeface="Arial" pitchFamily="34" charset="0"/>
              </a:rPr>
              <a:t> </a:t>
            </a:r>
            <a:r>
              <a:rPr lang="pl-PL" baseline="0" dirty="0" err="1" smtClean="0">
                <a:latin typeface="Arial" pitchFamily="34" charset="0"/>
              </a:rPr>
              <a:t>west</a:t>
            </a:r>
            <a:r>
              <a:rPr lang="pl-PL" baseline="0" dirty="0" smtClean="0">
                <a:latin typeface="Arial" pitchFamily="34" charset="0"/>
              </a:rPr>
              <a:t>.</a:t>
            </a:r>
            <a:endParaRPr lang="pl-PL" dirty="0" smtClean="0">
              <a:latin typeface="Arial" pitchFamily="34" charset="0"/>
            </a:endParaRPr>
          </a:p>
          <a:p>
            <a:endParaRPr lang="pl-PL" dirty="0" smtClean="0">
              <a:latin typeface="Arial" pitchFamily="34" charset="0"/>
            </a:endParaRPr>
          </a:p>
          <a:p>
            <a:endParaRPr lang="pl-PL" dirty="0" smtClean="0">
              <a:latin typeface="Arial" pitchFamily="34" charset="0"/>
            </a:endParaRPr>
          </a:p>
        </p:txBody>
      </p:sp>
      <p:sp>
        <p:nvSpPr>
          <p:cNvPr id="34820" name="Symbol zastępczy numeru slajdu 3"/>
          <p:cNvSpPr>
            <a:spLocks noGrp="1"/>
          </p:cNvSpPr>
          <p:nvPr>
            <p:ph type="sldNum" sz="quarter" idx="5"/>
          </p:nvPr>
        </p:nvSpPr>
        <p:spPr>
          <a:noFill/>
          <a:ln>
            <a:miter lim="800000"/>
            <a:headEnd/>
            <a:tailEnd/>
          </a:ln>
        </p:spPr>
        <p:txBody>
          <a:bodyPr/>
          <a:lstStyle/>
          <a:p>
            <a:fld id="{61B844E5-2855-4BDD-9929-441E45369713}" type="slidenum">
              <a:rPr lang="pl-PL" smtClean="0">
                <a:latin typeface="Arial" pitchFamily="34" charset="0"/>
              </a:rPr>
              <a:pPr/>
              <a:t>8</a:t>
            </a:fld>
            <a:endParaRPr lang="pl-PL"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a:ln/>
        </p:spPr>
      </p:sp>
      <p:sp>
        <p:nvSpPr>
          <p:cNvPr id="35843" name="Symbol zastępczy notatek 2"/>
          <p:cNvSpPr>
            <a:spLocks noGrp="1"/>
          </p:cNvSpPr>
          <p:nvPr>
            <p:ph type="body" idx="1"/>
          </p:nvPr>
        </p:nvSpPr>
        <p:spPr>
          <a:noFill/>
        </p:spPr>
        <p:txBody>
          <a:bodyPr/>
          <a:lstStyle/>
          <a:p>
            <a:r>
              <a:rPr lang="pl-PL" dirty="0" err="1" smtClean="0">
                <a:latin typeface="Arial" pitchFamily="34" charset="0"/>
              </a:rPr>
              <a:t>Zechstein</a:t>
            </a:r>
            <a:r>
              <a:rPr lang="pl-PL" baseline="0" dirty="0" smtClean="0">
                <a:latin typeface="Arial" pitchFamily="34" charset="0"/>
              </a:rPr>
              <a:t> </a:t>
            </a:r>
            <a:r>
              <a:rPr lang="pl-PL" baseline="0" dirty="0" err="1" smtClean="0">
                <a:latin typeface="Arial" pitchFamily="34" charset="0"/>
              </a:rPr>
              <a:t>sealing</a:t>
            </a:r>
            <a:r>
              <a:rPr lang="pl-PL" baseline="0" dirty="0" smtClean="0">
                <a:latin typeface="Arial" pitchFamily="34" charset="0"/>
              </a:rPr>
              <a:t> </a:t>
            </a:r>
            <a:r>
              <a:rPr lang="pl-PL" baseline="0" dirty="0" err="1" smtClean="0">
                <a:latin typeface="Arial" pitchFamily="34" charset="0"/>
              </a:rPr>
              <a:t>complex</a:t>
            </a:r>
            <a:r>
              <a:rPr lang="pl-PL" baseline="0" dirty="0" smtClean="0">
                <a:latin typeface="Arial" pitchFamily="34" charset="0"/>
              </a:rPr>
              <a:t> </a:t>
            </a:r>
            <a:r>
              <a:rPr lang="pl-PL" baseline="0" dirty="0" err="1" smtClean="0">
                <a:latin typeface="Arial" pitchFamily="34" charset="0"/>
              </a:rPr>
              <a:t>laying</a:t>
            </a:r>
            <a:r>
              <a:rPr lang="pl-PL" baseline="0" dirty="0" smtClean="0">
                <a:latin typeface="Arial" pitchFamily="34" charset="0"/>
              </a:rPr>
              <a:t> on </a:t>
            </a:r>
            <a:r>
              <a:rPr lang="pl-PL" baseline="0" dirty="0" err="1" smtClean="0">
                <a:latin typeface="Arial" pitchFamily="34" charset="0"/>
              </a:rPr>
              <a:t>the</a:t>
            </a:r>
            <a:r>
              <a:rPr lang="pl-PL" baseline="0" dirty="0" smtClean="0">
                <a:latin typeface="Arial" pitchFamily="34" charset="0"/>
              </a:rPr>
              <a:t> </a:t>
            </a:r>
            <a:r>
              <a:rPr lang="pl-PL" baseline="0" dirty="0" err="1" smtClean="0">
                <a:latin typeface="Arial" pitchFamily="34" charset="0"/>
              </a:rPr>
              <a:t>silurian</a:t>
            </a:r>
            <a:r>
              <a:rPr lang="pl-PL" baseline="0" dirty="0" smtClean="0">
                <a:latin typeface="Arial" pitchFamily="34" charset="0"/>
              </a:rPr>
              <a:t> one </a:t>
            </a:r>
            <a:r>
              <a:rPr lang="pl-PL" baseline="0" dirty="0" err="1" smtClean="0">
                <a:latin typeface="Arial" pitchFamily="34" charset="0"/>
              </a:rPr>
              <a:t>is</a:t>
            </a:r>
            <a:r>
              <a:rPr lang="pl-PL" baseline="0" dirty="0" smtClean="0">
                <a:latin typeface="Arial" pitchFamily="34" charset="0"/>
              </a:rPr>
              <a:t> </a:t>
            </a:r>
            <a:r>
              <a:rPr lang="pl-PL" baseline="0" dirty="0" err="1" smtClean="0">
                <a:latin typeface="Arial" pitchFamily="34" charset="0"/>
              </a:rPr>
              <a:t>thinner</a:t>
            </a:r>
            <a:r>
              <a:rPr lang="pl-PL" baseline="0" dirty="0" smtClean="0">
                <a:latin typeface="Arial" pitchFamily="34" charset="0"/>
              </a:rPr>
              <a:t>.</a:t>
            </a:r>
            <a:endParaRPr lang="pl-PL" dirty="0" smtClean="0">
              <a:latin typeface="Arial" pitchFamily="34" charset="0"/>
            </a:endParaRPr>
          </a:p>
          <a:p>
            <a:endParaRPr lang="pl-PL" dirty="0" smtClean="0">
              <a:latin typeface="Arial" pitchFamily="34" charset="0"/>
            </a:endParaRPr>
          </a:p>
          <a:p>
            <a:endParaRPr lang="pl-PL" dirty="0" smtClean="0">
              <a:latin typeface="Arial" pitchFamily="34" charset="0"/>
            </a:endParaRPr>
          </a:p>
        </p:txBody>
      </p:sp>
      <p:sp>
        <p:nvSpPr>
          <p:cNvPr id="35844" name="Symbol zastępczy numeru slajdu 3"/>
          <p:cNvSpPr>
            <a:spLocks noGrp="1"/>
          </p:cNvSpPr>
          <p:nvPr>
            <p:ph type="sldNum" sz="quarter" idx="5"/>
          </p:nvPr>
        </p:nvSpPr>
        <p:spPr>
          <a:noFill/>
          <a:ln>
            <a:miter lim="800000"/>
            <a:headEnd/>
            <a:tailEnd/>
          </a:ln>
        </p:spPr>
        <p:txBody>
          <a:bodyPr/>
          <a:lstStyle/>
          <a:p>
            <a:fld id="{405A1DB2-58AF-4E3F-9840-034C860CEAC4}" type="slidenum">
              <a:rPr lang="pl-PL" smtClean="0">
                <a:latin typeface="Arial" pitchFamily="34" charset="0"/>
              </a:rPr>
              <a:pPr/>
              <a:t>9</a:t>
            </a:fld>
            <a:endParaRPr lang="pl-PL"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p>
            <a:r>
              <a:rPr lang="pl-PL" smtClean="0"/>
              <a:t>Kliknij, aby edytować styl</a:t>
            </a:r>
            <a:endParaRPr lang="pl-PL"/>
          </a:p>
        </p:txBody>
      </p:sp>
      <p:sp>
        <p:nvSpPr>
          <p:cNvPr id="3" name="Symbol zastępczy zawartości 2"/>
          <p:cNvSpPr>
            <a:spLocks noGrp="1"/>
          </p:cNvSpPr>
          <p:nvPr>
            <p:ph idx="1"/>
          </p:nvPr>
        </p:nvSpPr>
        <p:spPr>
          <a:xfrm>
            <a:off x="457200" y="1600200"/>
            <a:ext cx="8229600" cy="4525963"/>
          </a:xfrm>
          <a:prstGeom prst="rect">
            <a:avLst/>
          </a:prstGeo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a:prstGeom prst="rect">
            <a:avLst/>
          </a:prstGeo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a:prstGeom prst="rect">
            <a:avLst/>
          </a:prstGeo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p>
            <a:r>
              <a:rPr lang="pl-PL" smtClean="0"/>
              <a:t>Kliknij, aby edytować styl</a:t>
            </a:r>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1600200"/>
            <a:ext cx="8229600" cy="4525963"/>
          </a:xfrm>
          <a:prstGeom prst="rect">
            <a:avLst/>
          </a:prstGeo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43"/>
          <p:cNvSpPr txBox="1">
            <a:spLocks noChangeArrowheads="1"/>
          </p:cNvSpPr>
          <p:nvPr userDrawn="1"/>
        </p:nvSpPr>
        <p:spPr bwMode="auto">
          <a:xfrm>
            <a:off x="900113" y="6629400"/>
            <a:ext cx="1584325" cy="214313"/>
          </a:xfrm>
          <a:prstGeom prst="rect">
            <a:avLst/>
          </a:prstGeom>
          <a:solidFill>
            <a:srgbClr val="FF3300"/>
          </a:solidFill>
          <a:ln>
            <a:noFill/>
          </a:ln>
          <a:extLst>
            <a:ext uri="{91240B29-F687-4F45-9708-019B960494DF}"/>
          </a:extLst>
        </p:spPr>
        <p:txBody>
          <a:bodyPr>
            <a:spAutoFit/>
          </a:bodyPr>
          <a:lstStyle>
            <a:lvl1pPr eaLnBrk="0" hangingPunct="0">
              <a:defRPr sz="1200" b="1">
                <a:solidFill>
                  <a:schemeClr val="tx1"/>
                </a:solidFill>
                <a:latin typeface="Tahoma" pitchFamily="34" charset="0"/>
              </a:defRPr>
            </a:lvl1pPr>
            <a:lvl2pPr marL="742950" indent="-285750" eaLnBrk="0" hangingPunct="0">
              <a:defRPr sz="1200" b="1">
                <a:solidFill>
                  <a:schemeClr val="tx1"/>
                </a:solidFill>
                <a:latin typeface="Tahoma" pitchFamily="34" charset="0"/>
              </a:defRPr>
            </a:lvl2pPr>
            <a:lvl3pPr marL="1143000" indent="-228600" eaLnBrk="0" hangingPunct="0">
              <a:defRPr sz="1200" b="1">
                <a:solidFill>
                  <a:schemeClr val="tx1"/>
                </a:solidFill>
                <a:latin typeface="Tahoma" pitchFamily="34" charset="0"/>
              </a:defRPr>
            </a:lvl3pPr>
            <a:lvl4pPr marL="1600200" indent="-228600" eaLnBrk="0" hangingPunct="0">
              <a:defRPr sz="1200" b="1">
                <a:solidFill>
                  <a:schemeClr val="tx1"/>
                </a:solidFill>
                <a:latin typeface="Tahoma" pitchFamily="34" charset="0"/>
              </a:defRPr>
            </a:lvl4pPr>
            <a:lvl5pPr marL="2057400" indent="-228600" eaLnBrk="0" hangingPunct="0">
              <a:defRPr sz="1200" b="1">
                <a:solidFill>
                  <a:schemeClr val="tx1"/>
                </a:solidFill>
                <a:latin typeface="Tahoma" pitchFamily="34" charset="0"/>
              </a:defRPr>
            </a:lvl5pPr>
            <a:lvl6pPr marL="2514600" indent="-228600" eaLnBrk="0" fontAlgn="base" hangingPunct="0">
              <a:spcBef>
                <a:spcPct val="50000"/>
              </a:spcBef>
              <a:spcAft>
                <a:spcPct val="0"/>
              </a:spcAft>
              <a:defRPr sz="1200" b="1">
                <a:solidFill>
                  <a:schemeClr val="tx1"/>
                </a:solidFill>
                <a:latin typeface="Tahoma" pitchFamily="34" charset="0"/>
              </a:defRPr>
            </a:lvl6pPr>
            <a:lvl7pPr marL="2971800" indent="-228600" eaLnBrk="0" fontAlgn="base" hangingPunct="0">
              <a:spcBef>
                <a:spcPct val="50000"/>
              </a:spcBef>
              <a:spcAft>
                <a:spcPct val="0"/>
              </a:spcAft>
              <a:defRPr sz="1200" b="1">
                <a:solidFill>
                  <a:schemeClr val="tx1"/>
                </a:solidFill>
                <a:latin typeface="Tahoma" pitchFamily="34" charset="0"/>
              </a:defRPr>
            </a:lvl7pPr>
            <a:lvl8pPr marL="3429000" indent="-228600" eaLnBrk="0" fontAlgn="base" hangingPunct="0">
              <a:spcBef>
                <a:spcPct val="50000"/>
              </a:spcBef>
              <a:spcAft>
                <a:spcPct val="0"/>
              </a:spcAft>
              <a:defRPr sz="1200" b="1">
                <a:solidFill>
                  <a:schemeClr val="tx1"/>
                </a:solidFill>
                <a:latin typeface="Tahoma" pitchFamily="34" charset="0"/>
              </a:defRPr>
            </a:lvl8pPr>
            <a:lvl9pPr marL="3886200" indent="-228600" eaLnBrk="0" fontAlgn="base" hangingPunct="0">
              <a:spcBef>
                <a:spcPct val="50000"/>
              </a:spcBef>
              <a:spcAft>
                <a:spcPct val="0"/>
              </a:spcAft>
              <a:defRPr sz="1200" b="1">
                <a:solidFill>
                  <a:schemeClr val="tx1"/>
                </a:solidFill>
                <a:latin typeface="Tahoma" pitchFamily="34" charset="0"/>
              </a:defRPr>
            </a:lvl9pPr>
          </a:lstStyle>
          <a:p>
            <a:pPr eaLnBrk="1" hangingPunct="1">
              <a:defRPr/>
            </a:pPr>
            <a:r>
              <a:rPr lang="pl-PL" sz="800" smtClean="0">
                <a:solidFill>
                  <a:schemeClr val="bg1"/>
                </a:solidFill>
                <a:latin typeface="Verdana" pitchFamily="34" charset="0"/>
              </a:rPr>
              <a:t>www.pgi.gov.pl</a:t>
            </a:r>
            <a:endParaRPr lang="pl-PL" sz="800" smtClean="0">
              <a:latin typeface="Verdana" pitchFamily="34" charset="0"/>
            </a:endParaRPr>
          </a:p>
        </p:txBody>
      </p:sp>
      <p:sp>
        <p:nvSpPr>
          <p:cNvPr id="1027" name="Text Box 44"/>
          <p:cNvSpPr txBox="1">
            <a:spLocks noChangeArrowheads="1"/>
          </p:cNvSpPr>
          <p:nvPr userDrawn="1"/>
        </p:nvSpPr>
        <p:spPr bwMode="auto">
          <a:xfrm>
            <a:off x="828675" y="6308725"/>
            <a:ext cx="2089150" cy="338138"/>
          </a:xfrm>
          <a:prstGeom prst="rect">
            <a:avLst/>
          </a:prstGeom>
          <a:noFill/>
          <a:ln>
            <a:noFill/>
          </a:ln>
          <a:extLst>
            <a:ext uri="{909E8E84-426E-40DD-AFC4-6F175D3DCCD1}"/>
            <a:ext uri="{91240B29-F687-4F45-9708-019B960494DF}"/>
          </a:extLst>
        </p:spPr>
        <p:txBody>
          <a:bodyPr>
            <a:spAutoFit/>
          </a:bodyPr>
          <a:lstStyle>
            <a:lvl1pPr eaLnBrk="0" hangingPunct="0">
              <a:defRPr sz="1200" b="1">
                <a:solidFill>
                  <a:schemeClr val="tx1"/>
                </a:solidFill>
                <a:latin typeface="Tahoma" pitchFamily="34" charset="0"/>
              </a:defRPr>
            </a:lvl1pPr>
            <a:lvl2pPr marL="742950" indent="-285750" eaLnBrk="0" hangingPunct="0">
              <a:defRPr sz="1200" b="1">
                <a:solidFill>
                  <a:schemeClr val="tx1"/>
                </a:solidFill>
                <a:latin typeface="Tahoma" pitchFamily="34" charset="0"/>
              </a:defRPr>
            </a:lvl2pPr>
            <a:lvl3pPr marL="1143000" indent="-228600" eaLnBrk="0" hangingPunct="0">
              <a:defRPr sz="1200" b="1">
                <a:solidFill>
                  <a:schemeClr val="tx1"/>
                </a:solidFill>
                <a:latin typeface="Tahoma" pitchFamily="34" charset="0"/>
              </a:defRPr>
            </a:lvl3pPr>
            <a:lvl4pPr marL="1600200" indent="-228600" eaLnBrk="0" hangingPunct="0">
              <a:defRPr sz="1200" b="1">
                <a:solidFill>
                  <a:schemeClr val="tx1"/>
                </a:solidFill>
                <a:latin typeface="Tahoma" pitchFamily="34" charset="0"/>
              </a:defRPr>
            </a:lvl4pPr>
            <a:lvl5pPr marL="2057400" indent="-228600" eaLnBrk="0" hangingPunct="0">
              <a:defRPr sz="1200" b="1">
                <a:solidFill>
                  <a:schemeClr val="tx1"/>
                </a:solidFill>
                <a:latin typeface="Tahoma" pitchFamily="34" charset="0"/>
              </a:defRPr>
            </a:lvl5pPr>
            <a:lvl6pPr marL="2514600" indent="-228600" eaLnBrk="0" fontAlgn="base" hangingPunct="0">
              <a:spcBef>
                <a:spcPct val="50000"/>
              </a:spcBef>
              <a:spcAft>
                <a:spcPct val="0"/>
              </a:spcAft>
              <a:defRPr sz="1200" b="1">
                <a:solidFill>
                  <a:schemeClr val="tx1"/>
                </a:solidFill>
                <a:latin typeface="Tahoma" pitchFamily="34" charset="0"/>
              </a:defRPr>
            </a:lvl6pPr>
            <a:lvl7pPr marL="2971800" indent="-228600" eaLnBrk="0" fontAlgn="base" hangingPunct="0">
              <a:spcBef>
                <a:spcPct val="50000"/>
              </a:spcBef>
              <a:spcAft>
                <a:spcPct val="0"/>
              </a:spcAft>
              <a:defRPr sz="1200" b="1">
                <a:solidFill>
                  <a:schemeClr val="tx1"/>
                </a:solidFill>
                <a:latin typeface="Tahoma" pitchFamily="34" charset="0"/>
              </a:defRPr>
            </a:lvl7pPr>
            <a:lvl8pPr marL="3429000" indent="-228600" eaLnBrk="0" fontAlgn="base" hangingPunct="0">
              <a:spcBef>
                <a:spcPct val="50000"/>
              </a:spcBef>
              <a:spcAft>
                <a:spcPct val="0"/>
              </a:spcAft>
              <a:defRPr sz="1200" b="1">
                <a:solidFill>
                  <a:schemeClr val="tx1"/>
                </a:solidFill>
                <a:latin typeface="Tahoma" pitchFamily="34" charset="0"/>
              </a:defRPr>
            </a:lvl8pPr>
            <a:lvl9pPr marL="3886200" indent="-228600" eaLnBrk="0" fontAlgn="base" hangingPunct="0">
              <a:spcBef>
                <a:spcPct val="50000"/>
              </a:spcBef>
              <a:spcAft>
                <a:spcPct val="0"/>
              </a:spcAft>
              <a:defRPr sz="1200" b="1">
                <a:solidFill>
                  <a:schemeClr val="tx1"/>
                </a:solidFill>
                <a:latin typeface="Tahoma" pitchFamily="34" charset="0"/>
              </a:defRPr>
            </a:lvl9pPr>
          </a:lstStyle>
          <a:p>
            <a:pPr eaLnBrk="1" hangingPunct="1">
              <a:spcBef>
                <a:spcPct val="1000"/>
              </a:spcBef>
              <a:defRPr/>
            </a:pPr>
            <a:r>
              <a:rPr lang="pl-PL" sz="800" smtClean="0">
                <a:latin typeface="Verdana" pitchFamily="34" charset="0"/>
              </a:rPr>
              <a:t>Polish Geological Institute </a:t>
            </a:r>
          </a:p>
          <a:p>
            <a:pPr eaLnBrk="1" hangingPunct="1">
              <a:spcBef>
                <a:spcPct val="1000"/>
              </a:spcBef>
              <a:defRPr/>
            </a:pPr>
            <a:r>
              <a:rPr lang="pl-PL" sz="800" smtClean="0">
                <a:latin typeface="Verdana" pitchFamily="34" charset="0"/>
              </a:rPr>
              <a:t>National Research Institute</a:t>
            </a:r>
          </a:p>
        </p:txBody>
      </p:sp>
      <p:pic>
        <p:nvPicPr>
          <p:cNvPr id="1028" name="Picture 46" descr="Kopia_zapasowa_LOGA_PIG_PIB_corelDRAW_9"/>
          <p:cNvPicPr>
            <a:picLocks noChangeAspect="1" noChangeArrowheads="1"/>
          </p:cNvPicPr>
          <p:nvPr userDrawn="1"/>
        </p:nvPicPr>
        <p:blipFill>
          <a:blip r:embed="rId12" cstate="print"/>
          <a:srcRect/>
          <a:stretch>
            <a:fillRect/>
          </a:stretch>
        </p:blipFill>
        <p:spPr bwMode="auto">
          <a:xfrm>
            <a:off x="250825" y="6337300"/>
            <a:ext cx="442913" cy="476250"/>
          </a:xfrm>
          <a:prstGeom prst="rect">
            <a:avLst/>
          </a:prstGeom>
          <a:noFill/>
          <a:ln w="9525">
            <a:noFill/>
            <a:miter lim="800000"/>
            <a:headEnd/>
            <a:tailEnd/>
          </a:ln>
        </p:spPr>
      </p:pic>
      <p:pic>
        <p:nvPicPr>
          <p:cNvPr id="1029" name="Picture 2" descr="D:\BRUKSELA_FOLDER_SHALE_POL_EN\PP.png"/>
          <p:cNvPicPr>
            <a:picLocks noChangeAspect="1" noChangeArrowheads="1"/>
          </p:cNvPicPr>
          <p:nvPr userDrawn="1"/>
        </p:nvPicPr>
        <p:blipFill>
          <a:blip r:embed="rId13" cstate="print"/>
          <a:srcRect/>
          <a:stretch>
            <a:fillRect/>
          </a:stretch>
        </p:blipFill>
        <p:spPr bwMode="auto">
          <a:xfrm>
            <a:off x="6372225" y="6205538"/>
            <a:ext cx="2597150" cy="5667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www.gdos.gov.pl/shale-gas-reports" TargetMode="External"/><Relationship Id="rId5" Type="http://schemas.openxmlformats.org/officeDocument/2006/relationships/hyperlink" Target="http://www.pgi.gov.pl/en/all-events/4087-environmental-impact-hydraulic-fracturing-lebien.html"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mailto:mwoz@pgi.gov.pl" TargetMode="External"/><Relationship Id="rId4" Type="http://schemas.openxmlformats.org/officeDocument/2006/relationships/hyperlink" Target="mailto:mkon@pgi.gov.p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Obraz 9" descr="toto.jpg"/>
          <p:cNvPicPr>
            <a:picLocks noChangeAspect="1"/>
          </p:cNvPicPr>
          <p:nvPr/>
        </p:nvPicPr>
        <p:blipFill>
          <a:blip r:embed="rId3" cstate="print"/>
          <a:srcRect l="5882"/>
          <a:stretch>
            <a:fillRect/>
          </a:stretch>
        </p:blipFill>
        <p:spPr bwMode="auto">
          <a:xfrm>
            <a:off x="0" y="-142875"/>
            <a:ext cx="9144000" cy="5181600"/>
          </a:xfrm>
          <a:prstGeom prst="rect">
            <a:avLst/>
          </a:prstGeom>
          <a:noFill/>
          <a:ln w="9525">
            <a:noFill/>
            <a:miter lim="800000"/>
            <a:headEnd/>
            <a:tailEnd/>
          </a:ln>
        </p:spPr>
      </p:pic>
      <p:sp>
        <p:nvSpPr>
          <p:cNvPr id="7" name="Prostokąt 6"/>
          <p:cNvSpPr/>
          <p:nvPr/>
        </p:nvSpPr>
        <p:spPr>
          <a:xfrm>
            <a:off x="107950" y="6165850"/>
            <a:ext cx="3024188"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p>
        </p:txBody>
      </p:sp>
      <p:sp>
        <p:nvSpPr>
          <p:cNvPr id="8" name="Text Box 10"/>
          <p:cNvSpPr txBox="1">
            <a:spLocks noChangeArrowheads="1"/>
          </p:cNvSpPr>
          <p:nvPr/>
        </p:nvSpPr>
        <p:spPr bwMode="auto">
          <a:xfrm>
            <a:off x="2001838" y="5643563"/>
            <a:ext cx="8642350" cy="830262"/>
          </a:xfrm>
          <a:prstGeom prst="rect">
            <a:avLst/>
          </a:prstGeom>
          <a:noFill/>
          <a:ln>
            <a:noFill/>
          </a:ln>
          <a:effectLs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pl-PL" altLang="pl-PL" sz="2400" dirty="0" err="1" smtClean="0">
                <a:solidFill>
                  <a:schemeClr val="tx2">
                    <a:lumMod val="75000"/>
                    <a:lumOff val="25000"/>
                  </a:schemeClr>
                </a:solidFill>
                <a:latin typeface="Tahoma" pitchFamily="34" charset="0"/>
                <a:cs typeface="Tahoma" pitchFamily="34" charset="0"/>
              </a:rPr>
              <a:t>Polish</a:t>
            </a:r>
            <a:r>
              <a:rPr lang="pl-PL" altLang="pl-PL" sz="2400" dirty="0" smtClean="0">
                <a:solidFill>
                  <a:schemeClr val="tx2">
                    <a:lumMod val="75000"/>
                    <a:lumOff val="25000"/>
                  </a:schemeClr>
                </a:solidFill>
                <a:latin typeface="Tahoma" pitchFamily="34" charset="0"/>
                <a:cs typeface="Tahoma" pitchFamily="34" charset="0"/>
              </a:rPr>
              <a:t> </a:t>
            </a:r>
            <a:r>
              <a:rPr lang="pl-PL" altLang="pl-PL" sz="2400" dirty="0" err="1" smtClean="0">
                <a:solidFill>
                  <a:schemeClr val="tx2">
                    <a:lumMod val="75000"/>
                    <a:lumOff val="25000"/>
                  </a:schemeClr>
                </a:solidFill>
                <a:latin typeface="Tahoma" pitchFamily="34" charset="0"/>
                <a:cs typeface="Tahoma" pitchFamily="34" charset="0"/>
              </a:rPr>
              <a:t>Geological</a:t>
            </a:r>
            <a:r>
              <a:rPr lang="pl-PL" altLang="pl-PL" sz="2400" dirty="0" smtClean="0">
                <a:solidFill>
                  <a:schemeClr val="tx2">
                    <a:lumMod val="75000"/>
                    <a:lumOff val="25000"/>
                  </a:schemeClr>
                </a:solidFill>
                <a:latin typeface="Tahoma" pitchFamily="34" charset="0"/>
                <a:cs typeface="Tahoma" pitchFamily="34" charset="0"/>
              </a:rPr>
              <a:t> </a:t>
            </a:r>
            <a:r>
              <a:rPr lang="pl-PL" altLang="pl-PL" sz="2400" dirty="0" err="1" smtClean="0">
                <a:solidFill>
                  <a:schemeClr val="tx2">
                    <a:lumMod val="75000"/>
                    <a:lumOff val="25000"/>
                  </a:schemeClr>
                </a:solidFill>
                <a:latin typeface="Tahoma" pitchFamily="34" charset="0"/>
                <a:cs typeface="Tahoma" pitchFamily="34" charset="0"/>
              </a:rPr>
              <a:t>Institute</a:t>
            </a:r>
            <a:r>
              <a:rPr lang="pl-PL" altLang="pl-PL" sz="2400" dirty="0" smtClean="0">
                <a:solidFill>
                  <a:schemeClr val="tx2">
                    <a:lumMod val="75000"/>
                    <a:lumOff val="25000"/>
                  </a:schemeClr>
                </a:solidFill>
                <a:latin typeface="Tahoma" pitchFamily="34" charset="0"/>
                <a:cs typeface="Tahoma" pitchFamily="34" charset="0"/>
              </a:rPr>
              <a:t> </a:t>
            </a:r>
            <a:br>
              <a:rPr lang="pl-PL" altLang="pl-PL" sz="2400" dirty="0" smtClean="0">
                <a:solidFill>
                  <a:schemeClr val="tx2">
                    <a:lumMod val="75000"/>
                    <a:lumOff val="25000"/>
                  </a:schemeClr>
                </a:solidFill>
                <a:latin typeface="Tahoma" pitchFamily="34" charset="0"/>
                <a:cs typeface="Tahoma" pitchFamily="34" charset="0"/>
              </a:rPr>
            </a:br>
            <a:r>
              <a:rPr lang="pl-PL" altLang="pl-PL" sz="2400" b="0" dirty="0" smtClean="0">
                <a:solidFill>
                  <a:schemeClr val="tx2">
                    <a:lumMod val="75000"/>
                    <a:lumOff val="25000"/>
                  </a:schemeClr>
                </a:solidFill>
                <a:latin typeface="Tahoma" pitchFamily="34" charset="0"/>
                <a:cs typeface="Tahoma" pitchFamily="34" charset="0"/>
              </a:rPr>
              <a:t>National </a:t>
            </a:r>
            <a:r>
              <a:rPr lang="pl-PL" altLang="pl-PL" sz="2400" b="0" dirty="0" err="1" smtClean="0">
                <a:solidFill>
                  <a:schemeClr val="tx2">
                    <a:lumMod val="75000"/>
                    <a:lumOff val="25000"/>
                  </a:schemeClr>
                </a:solidFill>
                <a:latin typeface="Tahoma" pitchFamily="34" charset="0"/>
                <a:cs typeface="Tahoma" pitchFamily="34" charset="0"/>
              </a:rPr>
              <a:t>Research</a:t>
            </a:r>
            <a:r>
              <a:rPr lang="pl-PL" altLang="pl-PL" sz="2400" b="0" dirty="0" smtClean="0">
                <a:solidFill>
                  <a:schemeClr val="tx2">
                    <a:lumMod val="75000"/>
                    <a:lumOff val="25000"/>
                  </a:schemeClr>
                </a:solidFill>
                <a:latin typeface="Tahoma" pitchFamily="34" charset="0"/>
                <a:cs typeface="Tahoma" pitchFamily="34" charset="0"/>
              </a:rPr>
              <a:t> </a:t>
            </a:r>
            <a:r>
              <a:rPr lang="pl-PL" altLang="pl-PL" sz="2400" b="0" dirty="0" err="1" smtClean="0">
                <a:solidFill>
                  <a:schemeClr val="tx2">
                    <a:lumMod val="75000"/>
                    <a:lumOff val="25000"/>
                  </a:schemeClr>
                </a:solidFill>
                <a:latin typeface="Tahoma" pitchFamily="34" charset="0"/>
                <a:cs typeface="Tahoma" pitchFamily="34" charset="0"/>
              </a:rPr>
              <a:t>Institute</a:t>
            </a:r>
            <a:endParaRPr lang="pl-PL" altLang="pl-PL" sz="2400" b="0" dirty="0" smtClean="0">
              <a:solidFill>
                <a:schemeClr val="tx2">
                  <a:lumMod val="75000"/>
                  <a:lumOff val="25000"/>
                </a:schemeClr>
              </a:solidFill>
              <a:latin typeface="Tahoma" pitchFamily="34" charset="0"/>
              <a:cs typeface="Tahoma" pitchFamily="34" charset="0"/>
            </a:endParaRPr>
          </a:p>
        </p:txBody>
      </p:sp>
      <p:sp>
        <p:nvSpPr>
          <p:cNvPr id="9" name="Text Box 6"/>
          <p:cNvSpPr txBox="1">
            <a:spLocks noChangeArrowheads="1"/>
          </p:cNvSpPr>
          <p:nvPr/>
        </p:nvSpPr>
        <p:spPr bwMode="auto">
          <a:xfrm>
            <a:off x="1285852" y="0"/>
            <a:ext cx="5643570" cy="2208618"/>
          </a:xfrm>
          <a:prstGeom prst="rect">
            <a:avLst/>
          </a:prstGeom>
          <a:noFill/>
          <a:ln w="9525">
            <a:noFill/>
            <a:miter lim="800000"/>
            <a:headEnd/>
            <a:tailEnd/>
          </a:ln>
        </p:spPr>
        <p:txBody>
          <a:bodyPr>
            <a:spAutoFit/>
            <a:scene3d>
              <a:camera prst="orthographicFront"/>
              <a:lightRig rig="soft" dir="t">
                <a:rot lat="0" lon="0" rev="10800000"/>
              </a:lightRig>
            </a:scene3d>
            <a:sp3d extrusionH="57150">
              <a:bevelT w="27940" h="12700" prst="softRound"/>
              <a:contourClr>
                <a:srgbClr val="DDDDDD"/>
              </a:contourClr>
            </a:sp3d>
          </a:bodyPr>
          <a:lstStyle/>
          <a:p>
            <a:pPr algn="ctr">
              <a:lnSpc>
                <a:spcPct val="150000"/>
              </a:lnSpc>
              <a:spcBef>
                <a:spcPts val="0"/>
              </a:spcBef>
              <a:spcAft>
                <a:spcPts val="0"/>
              </a:spcAft>
              <a:defRPr/>
            </a:pPr>
            <a:r>
              <a:rPr lang="pl-PL" sz="3200" dirty="0" err="1">
                <a:solidFill>
                  <a:srgbClr val="1BB522"/>
                </a:solidFill>
                <a:effectLst>
                  <a:glow rad="228600">
                    <a:schemeClr val="accent1">
                      <a:satMod val="175000"/>
                      <a:alpha val="40000"/>
                    </a:schemeClr>
                  </a:glow>
                </a:effectLst>
              </a:rPr>
              <a:t>The</a:t>
            </a:r>
            <a:r>
              <a:rPr lang="pl-PL" sz="3200" dirty="0">
                <a:solidFill>
                  <a:srgbClr val="1BB522"/>
                </a:solidFill>
                <a:effectLst>
                  <a:glow rad="228600">
                    <a:schemeClr val="accent1">
                      <a:satMod val="175000"/>
                      <a:alpha val="40000"/>
                    </a:schemeClr>
                  </a:glow>
                </a:effectLst>
              </a:rPr>
              <a:t> Environment </a:t>
            </a:r>
          </a:p>
          <a:p>
            <a:pPr algn="ctr">
              <a:lnSpc>
                <a:spcPct val="150000"/>
              </a:lnSpc>
              <a:spcBef>
                <a:spcPts val="0"/>
              </a:spcBef>
              <a:spcAft>
                <a:spcPts val="0"/>
              </a:spcAft>
              <a:defRPr/>
            </a:pPr>
            <a:r>
              <a:rPr lang="pl-PL" sz="3200" dirty="0">
                <a:solidFill>
                  <a:srgbClr val="1BB522"/>
                </a:solidFill>
                <a:effectLst>
                  <a:glow rad="228600">
                    <a:schemeClr val="accent1">
                      <a:satMod val="175000"/>
                      <a:alpha val="40000"/>
                    </a:schemeClr>
                  </a:glow>
                </a:effectLst>
              </a:rPr>
              <a:t>and </a:t>
            </a:r>
          </a:p>
          <a:p>
            <a:pPr algn="ctr">
              <a:lnSpc>
                <a:spcPct val="150000"/>
              </a:lnSpc>
              <a:spcBef>
                <a:spcPts val="0"/>
              </a:spcBef>
              <a:spcAft>
                <a:spcPts val="0"/>
              </a:spcAft>
              <a:defRPr/>
            </a:pPr>
            <a:r>
              <a:rPr lang="pl-PL" sz="3200" dirty="0" err="1">
                <a:solidFill>
                  <a:srgbClr val="1BB522"/>
                </a:solidFill>
                <a:effectLst>
                  <a:glow rad="228600">
                    <a:schemeClr val="accent1">
                      <a:satMod val="175000"/>
                      <a:alpha val="40000"/>
                    </a:schemeClr>
                  </a:glow>
                </a:effectLst>
              </a:rPr>
              <a:t>Shale</a:t>
            </a:r>
            <a:r>
              <a:rPr lang="pl-PL" sz="3200" dirty="0">
                <a:solidFill>
                  <a:srgbClr val="1BB522"/>
                </a:solidFill>
                <a:effectLst>
                  <a:glow rad="228600">
                    <a:schemeClr val="accent1">
                      <a:satMod val="175000"/>
                      <a:alpha val="40000"/>
                    </a:schemeClr>
                  </a:glow>
                </a:effectLst>
              </a:rPr>
              <a:t> Gas </a:t>
            </a:r>
            <a:r>
              <a:rPr lang="pl-PL" sz="3200" dirty="0" err="1">
                <a:solidFill>
                  <a:srgbClr val="1BB522"/>
                </a:solidFill>
                <a:effectLst>
                  <a:glow rad="228600">
                    <a:schemeClr val="accent1">
                      <a:satMod val="175000"/>
                      <a:alpha val="40000"/>
                    </a:schemeClr>
                  </a:glow>
                </a:effectLst>
              </a:rPr>
              <a:t>Exploration</a:t>
            </a:r>
            <a:endParaRPr lang="en-US" sz="3200" dirty="0">
              <a:solidFill>
                <a:srgbClr val="1BB522"/>
              </a:solidFill>
              <a:effectLst>
                <a:glow rad="228600">
                  <a:schemeClr val="accent1">
                    <a:satMod val="175000"/>
                    <a:alpha val="40000"/>
                  </a:schemeClr>
                </a:glow>
              </a:effectLst>
              <a:latin typeface="Verdana" pitchFamily="34" charset="0"/>
            </a:endParaRPr>
          </a:p>
        </p:txBody>
      </p:sp>
      <p:sp>
        <p:nvSpPr>
          <p:cNvPr id="2054" name="Prostokąt 9"/>
          <p:cNvSpPr>
            <a:spLocks noChangeArrowheads="1"/>
          </p:cNvSpPr>
          <p:nvPr/>
        </p:nvSpPr>
        <p:spPr bwMode="auto">
          <a:xfrm>
            <a:off x="2005013" y="5072063"/>
            <a:ext cx="3852862" cy="584200"/>
          </a:xfrm>
          <a:prstGeom prst="rect">
            <a:avLst/>
          </a:prstGeom>
          <a:noFill/>
          <a:ln w="9525">
            <a:noFill/>
            <a:miter lim="800000"/>
            <a:headEnd/>
            <a:tailEnd/>
          </a:ln>
        </p:spPr>
        <p:txBody>
          <a:bodyPr>
            <a:spAutoFit/>
          </a:bodyPr>
          <a:lstStyle/>
          <a:p>
            <a:r>
              <a:rPr lang="pl-PL" sz="1600" b="0"/>
              <a:t>Dr. Monika Konieczyńska</a:t>
            </a:r>
            <a:br>
              <a:rPr lang="pl-PL" sz="1600" b="0"/>
            </a:br>
            <a:r>
              <a:rPr lang="pl-PL" sz="1600" b="0"/>
              <a:t>Dr. Małgorzata Woźnicka</a:t>
            </a:r>
          </a:p>
        </p:txBody>
      </p:sp>
      <p:pic>
        <p:nvPicPr>
          <p:cNvPr id="2055" name="Picture 46" descr="Kopia_zapasowa_LOGA_PIG_PIB_corelDRAW_9"/>
          <p:cNvPicPr>
            <a:picLocks noChangeAspect="1" noChangeArrowheads="1"/>
          </p:cNvPicPr>
          <p:nvPr/>
        </p:nvPicPr>
        <p:blipFill>
          <a:blip r:embed="rId4" cstate="print"/>
          <a:srcRect/>
          <a:stretch>
            <a:fillRect/>
          </a:stretch>
        </p:blipFill>
        <p:spPr bwMode="auto">
          <a:xfrm>
            <a:off x="481013" y="5334000"/>
            <a:ext cx="1019175" cy="1095375"/>
          </a:xfrm>
          <a:prstGeom prst="rect">
            <a:avLst/>
          </a:prstGeom>
          <a:noFill/>
          <a:ln w="9525">
            <a:noFill/>
            <a:miter lim="800000"/>
            <a:headEnd/>
            <a:tailEnd/>
          </a:ln>
        </p:spPr>
      </p:pic>
      <p:sp>
        <p:nvSpPr>
          <p:cNvPr id="10" name="pole tekstowe 9"/>
          <p:cNvSpPr txBox="1"/>
          <p:nvPr/>
        </p:nvSpPr>
        <p:spPr>
          <a:xfrm>
            <a:off x="142876" y="4071942"/>
            <a:ext cx="8715404" cy="830997"/>
          </a:xfrm>
          <a:prstGeom prst="rect">
            <a:avLst/>
          </a:prstGeom>
          <a:noFill/>
        </p:spPr>
        <p:txBody>
          <a:bodyPr>
            <a:spAutoFit/>
            <a:scene3d>
              <a:camera prst="orthographicFront"/>
              <a:lightRig rig="threePt" dir="t"/>
            </a:scene3d>
            <a:sp3d extrusionH="57150">
              <a:bevelT w="38100" h="38100" prst="angle"/>
              <a:bevelB w="38100" h="38100"/>
            </a:sp3d>
          </a:bodyPr>
          <a:lstStyle/>
          <a:p>
            <a:pPr>
              <a:defRPr/>
            </a:pPr>
            <a:r>
              <a:rPr lang="en-US" sz="2400" dirty="0">
                <a:solidFill>
                  <a:srgbClr val="1BB522"/>
                </a:solidFill>
                <a:effectLst>
                  <a:glow rad="139700">
                    <a:schemeClr val="accent1">
                      <a:satMod val="175000"/>
                      <a:alpha val="40000"/>
                    </a:schemeClr>
                  </a:glow>
                </a:effectLst>
              </a:rPr>
              <a:t>Results of studies on the soil-water environment, ambient air, ac</a:t>
            </a:r>
            <a:r>
              <a:rPr lang="pl-PL" sz="2400" dirty="0">
                <a:solidFill>
                  <a:srgbClr val="1BB522"/>
                </a:solidFill>
                <a:effectLst>
                  <a:glow rad="139700">
                    <a:schemeClr val="accent1">
                      <a:satMod val="175000"/>
                      <a:alpha val="40000"/>
                    </a:schemeClr>
                  </a:glow>
                </a:effectLst>
              </a:rPr>
              <a:t>o</a:t>
            </a:r>
            <a:r>
              <a:rPr lang="en-US" sz="2400" dirty="0" err="1">
                <a:solidFill>
                  <a:srgbClr val="1BB522"/>
                </a:solidFill>
                <a:effectLst>
                  <a:glow rad="139700">
                    <a:schemeClr val="accent1">
                      <a:satMod val="175000"/>
                      <a:alpha val="40000"/>
                    </a:schemeClr>
                  </a:glow>
                </a:effectLst>
              </a:rPr>
              <a:t>ustic</a:t>
            </a:r>
            <a:r>
              <a:rPr lang="en-US" sz="2400" dirty="0">
                <a:solidFill>
                  <a:srgbClr val="1BB522"/>
                </a:solidFill>
                <a:effectLst>
                  <a:glow rad="139700">
                    <a:schemeClr val="accent1">
                      <a:satMod val="175000"/>
                      <a:alpha val="40000"/>
                    </a:schemeClr>
                  </a:glow>
                </a:effectLst>
              </a:rPr>
              <a:t> climate, process fluids and wastes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214313" y="142875"/>
            <a:ext cx="9144000" cy="584200"/>
          </a:xfrm>
          <a:prstGeom prst="rect">
            <a:avLst/>
          </a:prstGeom>
        </p:spPr>
        <p:txBody>
          <a:bodyPr>
            <a:spAutoFit/>
          </a:bodyPr>
          <a:lstStyle/>
          <a:p>
            <a:pPr>
              <a:defRPr/>
            </a:pPr>
            <a:r>
              <a:rPr lang="pl-PL" altLang="pl-PL" sz="3200" dirty="0">
                <a:cs typeface="Tahoma" pitchFamily="34" charset="0"/>
              </a:rPr>
              <a:t>Geological </a:t>
            </a:r>
            <a:r>
              <a:rPr lang="pl-PL" altLang="pl-PL" sz="3200" dirty="0" err="1">
                <a:cs typeface="Tahoma" pitchFamily="34" charset="0"/>
              </a:rPr>
              <a:t>conditions</a:t>
            </a:r>
            <a:endParaRPr lang="pl-PL" dirty="0">
              <a:solidFill>
                <a:schemeClr val="tx1">
                  <a:lumMod val="75000"/>
                  <a:lumOff val="25000"/>
                </a:schemeClr>
              </a:solidFill>
              <a:cs typeface="Tahoma" pitchFamily="34" charset="0"/>
            </a:endParaRPr>
          </a:p>
        </p:txBody>
      </p:sp>
      <p:grpSp>
        <p:nvGrpSpPr>
          <p:cNvPr id="11268" name="Grupa 27"/>
          <p:cNvGrpSpPr>
            <a:grpSpLocks noChangeAspect="1"/>
          </p:cNvGrpSpPr>
          <p:nvPr/>
        </p:nvGrpSpPr>
        <p:grpSpPr bwMode="auto">
          <a:xfrm>
            <a:off x="71438" y="857250"/>
            <a:ext cx="7029450" cy="3041650"/>
            <a:chOff x="-5514" y="714359"/>
            <a:chExt cx="8162928" cy="3734840"/>
          </a:xfrm>
        </p:grpSpPr>
        <p:grpSp>
          <p:nvGrpSpPr>
            <p:cNvPr id="11295" name="Grupa 19"/>
            <p:cNvGrpSpPr>
              <a:grpSpLocks/>
            </p:cNvGrpSpPr>
            <p:nvPr/>
          </p:nvGrpSpPr>
          <p:grpSpPr bwMode="auto">
            <a:xfrm>
              <a:off x="346100" y="714359"/>
              <a:ext cx="7811314" cy="3734840"/>
              <a:chOff x="1346200" y="1714503"/>
              <a:chExt cx="7811314" cy="3734840"/>
            </a:xfrm>
          </p:grpSpPr>
          <p:pic>
            <p:nvPicPr>
              <p:cNvPr id="11299" name="Picture 3" descr="C:\Users\AG\Documents\Untitled-1.jpg"/>
              <p:cNvPicPr>
                <a:picLocks noChangeAspect="1" noChangeArrowheads="1"/>
              </p:cNvPicPr>
              <p:nvPr/>
            </p:nvPicPr>
            <p:blipFill>
              <a:blip r:embed="rId3" cstate="print"/>
              <a:srcRect l="22810" t="57323" r="68896" b="16666"/>
              <a:stretch>
                <a:fillRect/>
              </a:stretch>
            </p:blipFill>
            <p:spPr bwMode="auto">
              <a:xfrm>
                <a:off x="7572916" y="3071674"/>
                <a:ext cx="285757" cy="1928615"/>
              </a:xfrm>
              <a:prstGeom prst="rect">
                <a:avLst/>
              </a:prstGeom>
              <a:noFill/>
              <a:ln w="9525">
                <a:noFill/>
                <a:miter lim="800000"/>
                <a:headEnd/>
                <a:tailEnd/>
              </a:ln>
            </p:spPr>
          </p:pic>
          <p:pic>
            <p:nvPicPr>
              <p:cNvPr id="11300" name="Obraz 2" descr="Rys1"/>
              <p:cNvPicPr>
                <a:picLocks noChangeAspect="1" noChangeArrowheads="1"/>
              </p:cNvPicPr>
              <p:nvPr/>
            </p:nvPicPr>
            <p:blipFill>
              <a:blip r:embed="rId4" cstate="print"/>
              <a:srcRect t="6599"/>
              <a:stretch>
                <a:fillRect/>
              </a:stretch>
            </p:blipFill>
            <p:spPr bwMode="auto">
              <a:xfrm>
                <a:off x="1346200" y="1714503"/>
                <a:ext cx="5976000" cy="3734840"/>
              </a:xfrm>
              <a:prstGeom prst="rect">
                <a:avLst/>
              </a:prstGeom>
              <a:noFill/>
              <a:ln w="9525">
                <a:noFill/>
                <a:miter lim="800000"/>
                <a:headEnd/>
                <a:tailEnd/>
              </a:ln>
            </p:spPr>
          </p:pic>
          <p:pic>
            <p:nvPicPr>
              <p:cNvPr id="11301" name="Picture 3" descr="C:\Users\AG\Documents\Untitled-1.jpg"/>
              <p:cNvPicPr>
                <a:picLocks noChangeAspect="1" noChangeArrowheads="1"/>
              </p:cNvPicPr>
              <p:nvPr/>
            </p:nvPicPr>
            <p:blipFill>
              <a:blip r:embed="rId3" cstate="print"/>
              <a:srcRect l="22810" t="57323" r="68896" b="16666"/>
              <a:stretch>
                <a:fillRect/>
              </a:stretch>
            </p:blipFill>
            <p:spPr bwMode="auto">
              <a:xfrm flipV="1">
                <a:off x="7572916" y="2714523"/>
                <a:ext cx="285757" cy="357151"/>
              </a:xfrm>
              <a:prstGeom prst="rect">
                <a:avLst/>
              </a:prstGeom>
              <a:noFill/>
              <a:ln w="9525">
                <a:noFill/>
                <a:miter lim="800000"/>
                <a:headEnd/>
                <a:tailEnd/>
              </a:ln>
            </p:spPr>
          </p:pic>
          <p:cxnSp>
            <p:nvCxnSpPr>
              <p:cNvPr id="21" name="Łącznik prosty 20"/>
              <p:cNvCxnSpPr/>
              <p:nvPr/>
            </p:nvCxnSpPr>
            <p:spPr bwMode="auto">
              <a:xfrm>
                <a:off x="7572121" y="3071209"/>
                <a:ext cx="285739" cy="1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303" name="pole tekstowe 21"/>
              <p:cNvSpPr txBox="1">
                <a:spLocks noChangeArrowheads="1"/>
              </p:cNvSpPr>
              <p:nvPr/>
            </p:nvSpPr>
            <p:spPr bwMode="auto">
              <a:xfrm>
                <a:off x="7572916" y="3643116"/>
                <a:ext cx="214317" cy="276969"/>
              </a:xfrm>
              <a:prstGeom prst="rect">
                <a:avLst/>
              </a:prstGeom>
              <a:noFill/>
              <a:ln w="9525">
                <a:noFill/>
                <a:miter lim="800000"/>
                <a:headEnd/>
                <a:tailEnd/>
              </a:ln>
            </p:spPr>
            <p:txBody>
              <a:bodyPr>
                <a:spAutoFit/>
              </a:bodyPr>
              <a:lstStyle/>
              <a:p>
                <a:pPr algn="ctr"/>
                <a:r>
                  <a:rPr lang="pl-PL"/>
                  <a:t>1</a:t>
                </a:r>
              </a:p>
            </p:txBody>
          </p:sp>
          <p:sp>
            <p:nvSpPr>
              <p:cNvPr id="11304" name="pole tekstowe 22"/>
              <p:cNvSpPr txBox="1">
                <a:spLocks noChangeArrowheads="1"/>
              </p:cNvSpPr>
              <p:nvPr/>
            </p:nvSpPr>
            <p:spPr bwMode="auto">
              <a:xfrm>
                <a:off x="7572916" y="2785953"/>
                <a:ext cx="214317" cy="276969"/>
              </a:xfrm>
              <a:prstGeom prst="rect">
                <a:avLst/>
              </a:prstGeom>
              <a:noFill/>
              <a:ln w="9525">
                <a:noFill/>
                <a:miter lim="800000"/>
                <a:headEnd/>
                <a:tailEnd/>
              </a:ln>
            </p:spPr>
            <p:txBody>
              <a:bodyPr>
                <a:spAutoFit/>
              </a:bodyPr>
              <a:lstStyle/>
              <a:p>
                <a:pPr algn="ctr"/>
                <a:r>
                  <a:rPr lang="pl-PL"/>
                  <a:t>2</a:t>
                </a:r>
              </a:p>
            </p:txBody>
          </p:sp>
          <p:pic>
            <p:nvPicPr>
              <p:cNvPr id="11305" name="Picture 3" descr="C:\Users\AG\Documents\Untitled-1.jpg"/>
              <p:cNvPicPr>
                <a:picLocks noChangeAspect="1" noChangeArrowheads="1"/>
              </p:cNvPicPr>
              <p:nvPr/>
            </p:nvPicPr>
            <p:blipFill>
              <a:blip r:embed="rId3" cstate="print"/>
              <a:srcRect l="16313" t="83205" r="71246" b="12941"/>
              <a:stretch>
                <a:fillRect/>
              </a:stretch>
            </p:blipFill>
            <p:spPr bwMode="auto">
              <a:xfrm>
                <a:off x="7572916" y="5000289"/>
                <a:ext cx="428635" cy="285721"/>
              </a:xfrm>
              <a:prstGeom prst="rect">
                <a:avLst/>
              </a:prstGeom>
              <a:noFill/>
              <a:ln w="9525">
                <a:noFill/>
                <a:miter lim="800000"/>
                <a:headEnd/>
                <a:tailEnd/>
              </a:ln>
            </p:spPr>
          </p:pic>
          <p:sp>
            <p:nvSpPr>
              <p:cNvPr id="11306" name="pole tekstowe 24"/>
              <p:cNvSpPr txBox="1">
                <a:spLocks noChangeArrowheads="1"/>
              </p:cNvSpPr>
              <p:nvPr/>
            </p:nvSpPr>
            <p:spPr bwMode="auto">
              <a:xfrm>
                <a:off x="7767617" y="4783894"/>
                <a:ext cx="1162068" cy="623418"/>
              </a:xfrm>
              <a:prstGeom prst="rect">
                <a:avLst/>
              </a:prstGeom>
              <a:noFill/>
              <a:ln w="9525">
                <a:noFill/>
                <a:miter lim="800000"/>
                <a:headEnd/>
                <a:tailEnd/>
              </a:ln>
            </p:spPr>
            <p:txBody>
              <a:bodyPr>
                <a:spAutoFit/>
              </a:bodyPr>
              <a:lstStyle/>
              <a:p>
                <a:pPr algn="ctr">
                  <a:spcBef>
                    <a:spcPct val="0"/>
                  </a:spcBef>
                </a:pPr>
                <a:r>
                  <a:rPr lang="pl-PL" sz="900">
                    <a:cs typeface="Tahoma" pitchFamily="34" charset="0"/>
                  </a:rPr>
                  <a:t>Level of </a:t>
                </a:r>
              </a:p>
              <a:p>
                <a:pPr algn="ctr">
                  <a:spcBef>
                    <a:spcPct val="0"/>
                  </a:spcBef>
                </a:pPr>
                <a:r>
                  <a:rPr lang="pl-PL" sz="900">
                    <a:cs typeface="Tahoma" pitchFamily="34" charset="0"/>
                  </a:rPr>
                  <a:t>Hydraulic</a:t>
                </a:r>
              </a:p>
              <a:p>
                <a:pPr algn="ctr">
                  <a:spcBef>
                    <a:spcPct val="0"/>
                  </a:spcBef>
                </a:pPr>
                <a:r>
                  <a:rPr lang="pl-PL" sz="900">
                    <a:cs typeface="Tahoma" pitchFamily="34" charset="0"/>
                  </a:rPr>
                  <a:t>Fracturing</a:t>
                </a:r>
              </a:p>
            </p:txBody>
          </p:sp>
          <p:sp>
            <p:nvSpPr>
              <p:cNvPr id="17" name="pole tekstowe 16"/>
              <p:cNvSpPr txBox="1"/>
              <p:nvPr/>
            </p:nvSpPr>
            <p:spPr>
              <a:xfrm rot="16200000">
                <a:off x="7115045" y="3844681"/>
                <a:ext cx="1883000" cy="428913"/>
              </a:xfrm>
              <a:prstGeom prst="rect">
                <a:avLst/>
              </a:prstGeom>
              <a:noFill/>
              <a:scene3d>
                <a:camera prst="orthographicFront">
                  <a:rot lat="0" lon="0" rev="0"/>
                </a:camera>
                <a:lightRig rig="threePt" dir="t"/>
              </a:scene3d>
            </p:spPr>
            <p:txBody>
              <a:bodyPr>
                <a:spAutoFit/>
              </a:bodyPr>
              <a:lstStyle/>
              <a:p>
                <a:pPr algn="ctr">
                  <a:defRPr/>
                </a:pPr>
                <a:r>
                  <a:rPr lang="pl-PL" sz="900" dirty="0" err="1">
                    <a:ea typeface="Tahoma" pitchFamily="34" charset="0"/>
                    <a:cs typeface="Tahoma" pitchFamily="34" charset="0"/>
                  </a:rPr>
                  <a:t>Silurian</a:t>
                </a:r>
                <a:r>
                  <a:rPr lang="pl-PL" sz="900" dirty="0">
                    <a:ea typeface="Tahoma" pitchFamily="34" charset="0"/>
                    <a:cs typeface="Tahoma" pitchFamily="34" charset="0"/>
                  </a:rPr>
                  <a:t> </a:t>
                </a:r>
                <a:r>
                  <a:rPr lang="pl-PL" sz="900" dirty="0" err="1">
                    <a:ea typeface="Tahoma" pitchFamily="34" charset="0"/>
                    <a:cs typeface="Tahoma" pitchFamily="34" charset="0"/>
                  </a:rPr>
                  <a:t>Sealing</a:t>
                </a:r>
                <a:r>
                  <a:rPr lang="pl-PL" sz="900" dirty="0">
                    <a:ea typeface="Tahoma" pitchFamily="34" charset="0"/>
                    <a:cs typeface="Tahoma" pitchFamily="34" charset="0"/>
                  </a:rPr>
                  <a:t> </a:t>
                </a:r>
                <a:r>
                  <a:rPr lang="pl-PL" sz="900" dirty="0" err="1">
                    <a:ea typeface="Tahoma" pitchFamily="34" charset="0"/>
                    <a:cs typeface="Tahoma" pitchFamily="34" charset="0"/>
                  </a:rPr>
                  <a:t>Complex</a:t>
                </a:r>
                <a:endParaRPr lang="pl-PL" sz="900" dirty="0">
                  <a:ea typeface="Tahoma" pitchFamily="34" charset="0"/>
                  <a:cs typeface="Tahoma" pitchFamily="34" charset="0"/>
                </a:endParaRPr>
              </a:p>
            </p:txBody>
          </p:sp>
          <p:sp>
            <p:nvSpPr>
              <p:cNvPr id="18" name="pole tekstowe 17"/>
              <p:cNvSpPr txBox="1"/>
              <p:nvPr/>
            </p:nvSpPr>
            <p:spPr>
              <a:xfrm>
                <a:off x="7820513" y="2614438"/>
                <a:ext cx="1337001" cy="453395"/>
              </a:xfrm>
              <a:prstGeom prst="rect">
                <a:avLst/>
              </a:prstGeom>
              <a:noFill/>
              <a:scene3d>
                <a:camera prst="orthographicFront">
                  <a:rot lat="0" lon="0" rev="0"/>
                </a:camera>
                <a:lightRig rig="threePt" dir="t"/>
              </a:scene3d>
            </p:spPr>
            <p:txBody>
              <a:bodyPr wrap="none">
                <a:spAutoFit/>
              </a:bodyPr>
              <a:lstStyle/>
              <a:p>
                <a:pPr algn="ctr">
                  <a:spcBef>
                    <a:spcPts val="0"/>
                  </a:spcBef>
                  <a:defRPr/>
                </a:pPr>
                <a:r>
                  <a:rPr lang="pl-PL" sz="900" dirty="0" err="1">
                    <a:ea typeface="Tahoma" pitchFamily="34" charset="0"/>
                    <a:cs typeface="Tahoma" pitchFamily="34" charset="0"/>
                  </a:rPr>
                  <a:t>Zechstein</a:t>
                </a:r>
                <a:endParaRPr lang="pl-PL" sz="900" dirty="0">
                  <a:ea typeface="Tahoma" pitchFamily="34" charset="0"/>
                  <a:cs typeface="Tahoma" pitchFamily="34" charset="0"/>
                </a:endParaRPr>
              </a:p>
              <a:p>
                <a:pPr algn="ctr">
                  <a:spcBef>
                    <a:spcPts val="0"/>
                  </a:spcBef>
                  <a:defRPr/>
                </a:pPr>
                <a:r>
                  <a:rPr lang="pl-PL" sz="900" dirty="0" err="1">
                    <a:ea typeface="Tahoma" pitchFamily="34" charset="0"/>
                    <a:cs typeface="Tahoma" pitchFamily="34" charset="0"/>
                  </a:rPr>
                  <a:t>Sealing</a:t>
                </a:r>
                <a:r>
                  <a:rPr lang="pl-PL" sz="900" dirty="0">
                    <a:ea typeface="Tahoma" pitchFamily="34" charset="0"/>
                    <a:cs typeface="Tahoma" pitchFamily="34" charset="0"/>
                  </a:rPr>
                  <a:t> </a:t>
                </a:r>
                <a:r>
                  <a:rPr lang="pl-PL" sz="900" dirty="0" err="1">
                    <a:ea typeface="Tahoma" pitchFamily="34" charset="0"/>
                    <a:cs typeface="Tahoma" pitchFamily="34" charset="0"/>
                  </a:rPr>
                  <a:t>Complex</a:t>
                </a:r>
                <a:endParaRPr lang="pl-PL" sz="900" dirty="0">
                  <a:ea typeface="Tahoma" pitchFamily="34" charset="0"/>
                  <a:cs typeface="Tahoma" pitchFamily="34" charset="0"/>
                </a:endParaRPr>
              </a:p>
            </p:txBody>
          </p:sp>
        </p:grpSp>
        <p:sp>
          <p:nvSpPr>
            <p:cNvPr id="11296" name="pole tekstowe 23"/>
            <p:cNvSpPr txBox="1">
              <a:spLocks noChangeArrowheads="1"/>
            </p:cNvSpPr>
            <p:nvPr/>
          </p:nvSpPr>
          <p:spPr bwMode="auto">
            <a:xfrm>
              <a:off x="-5514" y="1825457"/>
              <a:ext cx="504865" cy="283371"/>
            </a:xfrm>
            <a:prstGeom prst="rect">
              <a:avLst/>
            </a:prstGeom>
            <a:noFill/>
            <a:ln w="9525">
              <a:noFill/>
              <a:miter lim="800000"/>
              <a:headEnd/>
              <a:tailEnd/>
            </a:ln>
          </p:spPr>
          <p:txBody>
            <a:bodyPr wrap="none">
              <a:spAutoFit/>
            </a:bodyPr>
            <a:lstStyle/>
            <a:p>
              <a:r>
                <a:rPr lang="pl-PL" sz="900" b="0"/>
                <a:t>1000</a:t>
              </a:r>
            </a:p>
          </p:txBody>
        </p:sp>
        <p:sp>
          <p:nvSpPr>
            <p:cNvPr id="11297" name="pole tekstowe 25"/>
            <p:cNvSpPr txBox="1">
              <a:spLocks noChangeArrowheads="1"/>
            </p:cNvSpPr>
            <p:nvPr/>
          </p:nvSpPr>
          <p:spPr bwMode="auto">
            <a:xfrm>
              <a:off x="-5514" y="2968465"/>
              <a:ext cx="504865" cy="283371"/>
            </a:xfrm>
            <a:prstGeom prst="rect">
              <a:avLst/>
            </a:prstGeom>
            <a:noFill/>
            <a:ln w="9525">
              <a:noFill/>
              <a:miter lim="800000"/>
              <a:headEnd/>
              <a:tailEnd/>
            </a:ln>
          </p:spPr>
          <p:txBody>
            <a:bodyPr wrap="none">
              <a:spAutoFit/>
            </a:bodyPr>
            <a:lstStyle/>
            <a:p>
              <a:r>
                <a:rPr lang="pl-PL" sz="900" b="0"/>
                <a:t>2000</a:t>
              </a:r>
            </a:p>
          </p:txBody>
        </p:sp>
        <p:sp>
          <p:nvSpPr>
            <p:cNvPr id="11298" name="pole tekstowe 26"/>
            <p:cNvSpPr txBox="1">
              <a:spLocks noChangeArrowheads="1"/>
            </p:cNvSpPr>
            <p:nvPr/>
          </p:nvSpPr>
          <p:spPr bwMode="auto">
            <a:xfrm>
              <a:off x="-5514" y="4071943"/>
              <a:ext cx="504865" cy="283371"/>
            </a:xfrm>
            <a:prstGeom prst="rect">
              <a:avLst/>
            </a:prstGeom>
            <a:noFill/>
            <a:ln w="9525">
              <a:noFill/>
              <a:miter lim="800000"/>
              <a:headEnd/>
              <a:tailEnd/>
            </a:ln>
          </p:spPr>
          <p:txBody>
            <a:bodyPr wrap="none">
              <a:spAutoFit/>
            </a:bodyPr>
            <a:lstStyle/>
            <a:p>
              <a:r>
                <a:rPr lang="pl-PL" sz="900" b="0"/>
                <a:t>3000</a:t>
              </a:r>
            </a:p>
          </p:txBody>
        </p:sp>
      </p:grpSp>
      <p:sp>
        <p:nvSpPr>
          <p:cNvPr id="11269" name="pole tekstowe 22"/>
          <p:cNvSpPr txBox="1">
            <a:spLocks noChangeArrowheads="1"/>
          </p:cNvSpPr>
          <p:nvPr/>
        </p:nvSpPr>
        <p:spPr bwMode="auto">
          <a:xfrm>
            <a:off x="257175" y="866775"/>
            <a:ext cx="608013" cy="276225"/>
          </a:xfrm>
          <a:prstGeom prst="rect">
            <a:avLst/>
          </a:prstGeom>
          <a:solidFill>
            <a:schemeClr val="bg1"/>
          </a:solidFill>
          <a:ln w="9525">
            <a:noFill/>
            <a:miter lim="800000"/>
            <a:headEnd/>
            <a:tailEnd/>
          </a:ln>
        </p:spPr>
        <p:txBody>
          <a:bodyPr>
            <a:spAutoFit/>
          </a:bodyPr>
          <a:lstStyle/>
          <a:p>
            <a:pPr>
              <a:spcBef>
                <a:spcPct val="0"/>
              </a:spcBef>
            </a:pPr>
            <a:r>
              <a:rPr lang="pl-PL" b="0"/>
              <a:t>m </a:t>
            </a:r>
            <a:r>
              <a:rPr lang="pl-PL" b="0" baseline="-25000"/>
              <a:t>bgl</a:t>
            </a:r>
          </a:p>
        </p:txBody>
      </p:sp>
      <p:sp>
        <p:nvSpPr>
          <p:cNvPr id="11270" name="pole tekstowe 32"/>
          <p:cNvSpPr txBox="1">
            <a:spLocks noChangeArrowheads="1"/>
          </p:cNvSpPr>
          <p:nvPr/>
        </p:nvSpPr>
        <p:spPr bwMode="auto">
          <a:xfrm>
            <a:off x="7358063" y="2000250"/>
            <a:ext cx="1597025" cy="276225"/>
          </a:xfrm>
          <a:prstGeom prst="rect">
            <a:avLst/>
          </a:prstGeom>
          <a:noFill/>
          <a:ln w="9525">
            <a:noFill/>
            <a:miter lim="800000"/>
            <a:headEnd/>
            <a:tailEnd/>
          </a:ln>
        </p:spPr>
        <p:txBody>
          <a:bodyPr wrap="none">
            <a:spAutoFit/>
          </a:bodyPr>
          <a:lstStyle/>
          <a:p>
            <a:r>
              <a:rPr lang="pl-PL"/>
              <a:t>Pomerania Region</a:t>
            </a:r>
          </a:p>
        </p:txBody>
      </p:sp>
      <p:sp>
        <p:nvSpPr>
          <p:cNvPr id="11271" name="pole tekstowe 33"/>
          <p:cNvSpPr txBox="1">
            <a:spLocks noChangeArrowheads="1"/>
          </p:cNvSpPr>
          <p:nvPr/>
        </p:nvSpPr>
        <p:spPr bwMode="auto">
          <a:xfrm>
            <a:off x="7010400" y="4857750"/>
            <a:ext cx="1243013" cy="276225"/>
          </a:xfrm>
          <a:prstGeom prst="rect">
            <a:avLst/>
          </a:prstGeom>
          <a:noFill/>
          <a:ln w="9525">
            <a:noFill/>
            <a:miter lim="800000"/>
            <a:headEnd/>
            <a:tailEnd/>
          </a:ln>
        </p:spPr>
        <p:txBody>
          <a:bodyPr wrap="none">
            <a:spAutoFit/>
          </a:bodyPr>
          <a:lstStyle/>
          <a:p>
            <a:r>
              <a:rPr lang="pl-PL"/>
              <a:t>Lublin Region</a:t>
            </a:r>
          </a:p>
        </p:txBody>
      </p:sp>
      <p:grpSp>
        <p:nvGrpSpPr>
          <p:cNvPr id="11272" name="Grupa 63"/>
          <p:cNvGrpSpPr>
            <a:grpSpLocks/>
          </p:cNvGrpSpPr>
          <p:nvPr/>
        </p:nvGrpSpPr>
        <p:grpSpPr bwMode="auto">
          <a:xfrm>
            <a:off x="209550" y="4000500"/>
            <a:ext cx="5434013" cy="2176463"/>
            <a:chOff x="209520" y="4000504"/>
            <a:chExt cx="5434050" cy="2176177"/>
          </a:xfrm>
        </p:grpSpPr>
        <p:grpSp>
          <p:nvGrpSpPr>
            <p:cNvPr id="11274" name="Grupa 50"/>
            <p:cNvGrpSpPr>
              <a:grpSpLocks/>
            </p:cNvGrpSpPr>
            <p:nvPr/>
          </p:nvGrpSpPr>
          <p:grpSpPr bwMode="auto">
            <a:xfrm>
              <a:off x="4286248" y="4000504"/>
              <a:ext cx="1357322" cy="2176177"/>
              <a:chOff x="4786314" y="4000504"/>
              <a:chExt cx="1357322" cy="2176177"/>
            </a:xfrm>
          </p:grpSpPr>
          <p:sp>
            <p:nvSpPr>
              <p:cNvPr id="30" name="pole tekstowe 29"/>
              <p:cNvSpPr txBox="1"/>
              <p:nvPr/>
            </p:nvSpPr>
            <p:spPr>
              <a:xfrm>
                <a:off x="5572132" y="5143354"/>
                <a:ext cx="471490" cy="180951"/>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1387 m</a:t>
                </a:r>
              </a:p>
            </p:txBody>
          </p:sp>
          <p:pic>
            <p:nvPicPr>
              <p:cNvPr id="11293" name="Picture 3" descr="C:\Users\AG\Documents\Untitled-1.jpg"/>
              <p:cNvPicPr>
                <a:picLocks noChangeAspect="1" noChangeArrowheads="1"/>
              </p:cNvPicPr>
              <p:nvPr/>
            </p:nvPicPr>
            <p:blipFill>
              <a:blip r:embed="rId3" cstate="print"/>
              <a:srcRect l="58691"/>
              <a:stretch>
                <a:fillRect/>
              </a:stretch>
            </p:blipFill>
            <p:spPr bwMode="auto">
              <a:xfrm>
                <a:off x="4786314" y="4000504"/>
                <a:ext cx="703903" cy="2092262"/>
              </a:xfrm>
              <a:prstGeom prst="rect">
                <a:avLst/>
              </a:prstGeom>
              <a:noFill/>
              <a:ln w="9525">
                <a:noFill/>
                <a:miter lim="800000"/>
                <a:headEnd/>
                <a:tailEnd/>
              </a:ln>
            </p:spPr>
          </p:pic>
          <p:sp>
            <p:nvSpPr>
              <p:cNvPr id="11294" name="pole tekstowe 45"/>
              <p:cNvSpPr txBox="1">
                <a:spLocks noChangeArrowheads="1"/>
              </p:cNvSpPr>
              <p:nvPr/>
            </p:nvSpPr>
            <p:spPr bwMode="auto">
              <a:xfrm>
                <a:off x="5429256" y="5715016"/>
                <a:ext cx="714380" cy="461665"/>
              </a:xfrm>
              <a:prstGeom prst="rect">
                <a:avLst/>
              </a:prstGeom>
              <a:noFill/>
              <a:ln w="9525">
                <a:noFill/>
                <a:miter lim="800000"/>
                <a:headEnd/>
                <a:tailEnd/>
              </a:ln>
            </p:spPr>
            <p:txBody>
              <a:bodyPr>
                <a:spAutoFit/>
              </a:bodyPr>
              <a:lstStyle/>
              <a:p>
                <a:pPr algn="ctr">
                  <a:spcBef>
                    <a:spcPct val="0"/>
                  </a:spcBef>
                </a:pPr>
                <a:r>
                  <a:rPr lang="pl-PL" sz="800">
                    <a:cs typeface="Tahoma" pitchFamily="34" charset="0"/>
                  </a:rPr>
                  <a:t>Level of </a:t>
                </a:r>
              </a:p>
              <a:p>
                <a:pPr algn="ctr">
                  <a:spcBef>
                    <a:spcPct val="0"/>
                  </a:spcBef>
                </a:pPr>
                <a:r>
                  <a:rPr lang="pl-PL" sz="800">
                    <a:cs typeface="Tahoma" pitchFamily="34" charset="0"/>
                  </a:rPr>
                  <a:t>Hydraulic</a:t>
                </a:r>
              </a:p>
              <a:p>
                <a:pPr algn="ctr">
                  <a:spcBef>
                    <a:spcPct val="0"/>
                  </a:spcBef>
                </a:pPr>
                <a:r>
                  <a:rPr lang="pl-PL" sz="800">
                    <a:cs typeface="Tahoma" pitchFamily="34" charset="0"/>
                  </a:rPr>
                  <a:t>Fracturing</a:t>
                </a:r>
              </a:p>
            </p:txBody>
          </p:sp>
        </p:grpSp>
        <p:grpSp>
          <p:nvGrpSpPr>
            <p:cNvPr id="11275" name="Grupa 47"/>
            <p:cNvGrpSpPr>
              <a:grpSpLocks/>
            </p:cNvGrpSpPr>
            <p:nvPr/>
          </p:nvGrpSpPr>
          <p:grpSpPr bwMode="auto">
            <a:xfrm>
              <a:off x="500034" y="4000504"/>
              <a:ext cx="1214446" cy="2092262"/>
              <a:chOff x="500034" y="4000504"/>
              <a:chExt cx="1214446" cy="2092262"/>
            </a:xfrm>
          </p:grpSpPr>
          <p:pic>
            <p:nvPicPr>
              <p:cNvPr id="11288" name="Picture 3" descr="C:\Users\AG\Documents\Untitled-1.jpg"/>
              <p:cNvPicPr>
                <a:picLocks noChangeAspect="1" noChangeArrowheads="1"/>
              </p:cNvPicPr>
              <p:nvPr/>
            </p:nvPicPr>
            <p:blipFill>
              <a:blip r:embed="rId3" cstate="print"/>
              <a:srcRect r="28731"/>
              <a:stretch>
                <a:fillRect/>
              </a:stretch>
            </p:blipFill>
            <p:spPr bwMode="auto">
              <a:xfrm>
                <a:off x="500034" y="4000504"/>
                <a:ext cx="1214446" cy="2092262"/>
              </a:xfrm>
              <a:prstGeom prst="rect">
                <a:avLst/>
              </a:prstGeom>
              <a:noFill/>
              <a:ln w="9525">
                <a:noFill/>
                <a:miter lim="800000"/>
                <a:headEnd/>
                <a:tailEnd/>
              </a:ln>
            </p:spPr>
          </p:pic>
          <p:sp>
            <p:nvSpPr>
              <p:cNvPr id="23" name="pole tekstowe 22"/>
              <p:cNvSpPr txBox="1"/>
              <p:nvPr/>
            </p:nvSpPr>
            <p:spPr>
              <a:xfrm>
                <a:off x="995338" y="5290972"/>
                <a:ext cx="409578" cy="179363"/>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857 m</a:t>
                </a:r>
              </a:p>
            </p:txBody>
          </p:sp>
          <p:sp>
            <p:nvSpPr>
              <p:cNvPr id="24" name="pole tekstowe 23"/>
              <p:cNvSpPr txBox="1"/>
              <p:nvPr/>
            </p:nvSpPr>
            <p:spPr>
              <a:xfrm>
                <a:off x="995338" y="4767166"/>
                <a:ext cx="409578" cy="180951"/>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840 m</a:t>
                </a:r>
              </a:p>
            </p:txBody>
          </p:sp>
          <p:sp>
            <p:nvSpPr>
              <p:cNvPr id="11291" name="pole tekstowe 46"/>
              <p:cNvSpPr txBox="1">
                <a:spLocks noChangeArrowheads="1"/>
              </p:cNvSpPr>
              <p:nvPr/>
            </p:nvSpPr>
            <p:spPr bwMode="auto">
              <a:xfrm>
                <a:off x="928662" y="5610541"/>
                <a:ext cx="714380" cy="461665"/>
              </a:xfrm>
              <a:prstGeom prst="rect">
                <a:avLst/>
              </a:prstGeom>
              <a:noFill/>
              <a:ln w="9525">
                <a:noFill/>
                <a:miter lim="800000"/>
                <a:headEnd/>
                <a:tailEnd/>
              </a:ln>
            </p:spPr>
            <p:txBody>
              <a:bodyPr>
                <a:spAutoFit/>
              </a:bodyPr>
              <a:lstStyle/>
              <a:p>
                <a:pPr algn="ctr">
                  <a:spcBef>
                    <a:spcPct val="0"/>
                  </a:spcBef>
                </a:pPr>
                <a:r>
                  <a:rPr lang="pl-PL" sz="800">
                    <a:cs typeface="Tahoma" pitchFamily="34" charset="0"/>
                  </a:rPr>
                  <a:t>Level of </a:t>
                </a:r>
              </a:p>
              <a:p>
                <a:pPr algn="ctr">
                  <a:spcBef>
                    <a:spcPct val="0"/>
                  </a:spcBef>
                </a:pPr>
                <a:r>
                  <a:rPr lang="pl-PL" sz="800">
                    <a:cs typeface="Tahoma" pitchFamily="34" charset="0"/>
                  </a:rPr>
                  <a:t>Hydraulic</a:t>
                </a:r>
              </a:p>
              <a:p>
                <a:pPr algn="ctr">
                  <a:spcBef>
                    <a:spcPct val="0"/>
                  </a:spcBef>
                </a:pPr>
                <a:r>
                  <a:rPr lang="pl-PL" sz="800">
                    <a:cs typeface="Tahoma" pitchFamily="34" charset="0"/>
                  </a:rPr>
                  <a:t>Fracturing</a:t>
                </a:r>
              </a:p>
            </p:txBody>
          </p:sp>
        </p:grpSp>
        <p:grpSp>
          <p:nvGrpSpPr>
            <p:cNvPr id="11276" name="Grupa 62"/>
            <p:cNvGrpSpPr>
              <a:grpSpLocks/>
            </p:cNvGrpSpPr>
            <p:nvPr/>
          </p:nvGrpSpPr>
          <p:grpSpPr bwMode="auto">
            <a:xfrm>
              <a:off x="1000100" y="4207986"/>
              <a:ext cx="3429024" cy="1578468"/>
              <a:chOff x="1000100" y="4207986"/>
              <a:chExt cx="3429024" cy="1578468"/>
            </a:xfrm>
          </p:grpSpPr>
          <p:pic>
            <p:nvPicPr>
              <p:cNvPr id="11285" name="Picture 2"/>
              <p:cNvPicPr>
                <a:picLocks noChangeAspect="1" noChangeArrowheads="1"/>
              </p:cNvPicPr>
              <p:nvPr/>
            </p:nvPicPr>
            <p:blipFill>
              <a:blip r:embed="rId5" cstate="print"/>
              <a:srcRect l="2280" t="3860" r="34279" b="4108"/>
              <a:stretch>
                <a:fillRect/>
              </a:stretch>
            </p:blipFill>
            <p:spPr bwMode="auto">
              <a:xfrm>
                <a:off x="1785918" y="4207986"/>
                <a:ext cx="2178303" cy="1578468"/>
              </a:xfrm>
              <a:prstGeom prst="rect">
                <a:avLst/>
              </a:prstGeom>
              <a:noFill/>
              <a:ln w="9525">
                <a:noFill/>
                <a:miter lim="800000"/>
                <a:headEnd/>
                <a:tailEnd/>
              </a:ln>
            </p:spPr>
          </p:pic>
          <p:cxnSp>
            <p:nvCxnSpPr>
              <p:cNvPr id="31" name="Łącznik prosty ze strzałką 30"/>
              <p:cNvCxnSpPr/>
              <p:nvPr/>
            </p:nvCxnSpPr>
            <p:spPr>
              <a:xfrm rot="10800000" flipV="1">
                <a:off x="2714611" y="4357645"/>
                <a:ext cx="1714511" cy="785709"/>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Łącznik prosty ze strzałką 31"/>
              <p:cNvCxnSpPr/>
              <p:nvPr/>
            </p:nvCxnSpPr>
            <p:spPr>
              <a:xfrm>
                <a:off x="1000100" y="4286217"/>
                <a:ext cx="1857387" cy="357141"/>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1277" name="pole tekstowe 23"/>
            <p:cNvSpPr txBox="1">
              <a:spLocks noChangeArrowheads="1"/>
            </p:cNvSpPr>
            <p:nvPr/>
          </p:nvSpPr>
          <p:spPr bwMode="auto">
            <a:xfrm>
              <a:off x="209520" y="4500570"/>
              <a:ext cx="409086" cy="251864"/>
            </a:xfrm>
            <a:prstGeom prst="rect">
              <a:avLst/>
            </a:prstGeom>
            <a:solidFill>
              <a:schemeClr val="bg1"/>
            </a:solidFill>
            <a:ln w="9525">
              <a:noFill/>
              <a:miter lim="800000"/>
              <a:headEnd/>
              <a:tailEnd/>
            </a:ln>
          </p:spPr>
          <p:txBody>
            <a:bodyPr>
              <a:spAutoFit/>
            </a:bodyPr>
            <a:lstStyle/>
            <a:p>
              <a:pPr>
                <a:lnSpc>
                  <a:spcPct val="150000"/>
                </a:lnSpc>
                <a:spcBef>
                  <a:spcPts val="600"/>
                </a:spcBef>
              </a:pPr>
              <a:r>
                <a:rPr lang="pl-PL" sz="800" b="0"/>
                <a:t>1000</a:t>
              </a:r>
            </a:p>
          </p:txBody>
        </p:sp>
        <p:sp>
          <p:nvSpPr>
            <p:cNvPr id="11278" name="pole tekstowe 25"/>
            <p:cNvSpPr txBox="1">
              <a:spLocks noChangeArrowheads="1"/>
            </p:cNvSpPr>
            <p:nvPr/>
          </p:nvSpPr>
          <p:spPr bwMode="auto">
            <a:xfrm>
              <a:off x="209520" y="5198432"/>
              <a:ext cx="409086" cy="215444"/>
            </a:xfrm>
            <a:prstGeom prst="rect">
              <a:avLst/>
            </a:prstGeom>
            <a:solidFill>
              <a:schemeClr val="bg1"/>
            </a:solidFill>
            <a:ln w="9525">
              <a:noFill/>
              <a:miter lim="800000"/>
              <a:headEnd/>
              <a:tailEnd/>
            </a:ln>
          </p:spPr>
          <p:txBody>
            <a:bodyPr wrap="none">
              <a:spAutoFit/>
            </a:bodyPr>
            <a:lstStyle/>
            <a:p>
              <a:r>
                <a:rPr lang="pl-PL" sz="800" b="0"/>
                <a:t>2000</a:t>
              </a:r>
            </a:p>
          </p:txBody>
        </p:sp>
        <p:cxnSp>
          <p:nvCxnSpPr>
            <p:cNvPr id="11279" name="Łącznik prosty 55"/>
            <p:cNvCxnSpPr>
              <a:cxnSpLocks noChangeShapeType="1"/>
            </p:cNvCxnSpPr>
            <p:nvPr/>
          </p:nvCxnSpPr>
          <p:spPr bwMode="auto">
            <a:xfrm>
              <a:off x="571472" y="4650589"/>
              <a:ext cx="71438" cy="0"/>
            </a:xfrm>
            <a:prstGeom prst="line">
              <a:avLst/>
            </a:prstGeom>
            <a:noFill/>
            <a:ln w="9525">
              <a:solidFill>
                <a:schemeClr val="tx1"/>
              </a:solidFill>
              <a:round/>
              <a:headEnd/>
              <a:tailEnd/>
            </a:ln>
          </p:spPr>
        </p:cxnSp>
        <p:cxnSp>
          <p:nvCxnSpPr>
            <p:cNvPr id="11280" name="Łącznik prosty 57"/>
            <p:cNvCxnSpPr>
              <a:cxnSpLocks noChangeShapeType="1"/>
            </p:cNvCxnSpPr>
            <p:nvPr/>
          </p:nvCxnSpPr>
          <p:spPr bwMode="auto">
            <a:xfrm>
              <a:off x="571472" y="5306154"/>
              <a:ext cx="71438" cy="0"/>
            </a:xfrm>
            <a:prstGeom prst="line">
              <a:avLst/>
            </a:prstGeom>
            <a:noFill/>
            <a:ln w="9525">
              <a:solidFill>
                <a:schemeClr val="tx1"/>
              </a:solidFill>
              <a:round/>
              <a:headEnd/>
              <a:tailEnd/>
            </a:ln>
          </p:spPr>
        </p:cxnSp>
        <p:sp>
          <p:nvSpPr>
            <p:cNvPr id="11281" name="pole tekstowe 23"/>
            <p:cNvSpPr txBox="1">
              <a:spLocks noChangeArrowheads="1"/>
            </p:cNvSpPr>
            <p:nvPr/>
          </p:nvSpPr>
          <p:spPr bwMode="auto">
            <a:xfrm>
              <a:off x="4277001" y="4502951"/>
              <a:ext cx="409086" cy="251864"/>
            </a:xfrm>
            <a:prstGeom prst="rect">
              <a:avLst/>
            </a:prstGeom>
            <a:solidFill>
              <a:schemeClr val="bg1"/>
            </a:solidFill>
            <a:ln w="9525">
              <a:noFill/>
              <a:miter lim="800000"/>
              <a:headEnd/>
              <a:tailEnd/>
            </a:ln>
          </p:spPr>
          <p:txBody>
            <a:bodyPr>
              <a:spAutoFit/>
            </a:bodyPr>
            <a:lstStyle/>
            <a:p>
              <a:pPr>
                <a:lnSpc>
                  <a:spcPct val="150000"/>
                </a:lnSpc>
                <a:spcBef>
                  <a:spcPts val="600"/>
                </a:spcBef>
              </a:pPr>
              <a:r>
                <a:rPr lang="pl-PL" sz="800" b="0"/>
                <a:t>1000</a:t>
              </a:r>
            </a:p>
          </p:txBody>
        </p:sp>
        <p:sp>
          <p:nvSpPr>
            <p:cNvPr id="11282" name="pole tekstowe 25"/>
            <p:cNvSpPr txBox="1">
              <a:spLocks noChangeArrowheads="1"/>
            </p:cNvSpPr>
            <p:nvPr/>
          </p:nvSpPr>
          <p:spPr bwMode="auto">
            <a:xfrm>
              <a:off x="4274619" y="5207957"/>
              <a:ext cx="409086" cy="215444"/>
            </a:xfrm>
            <a:prstGeom prst="rect">
              <a:avLst/>
            </a:prstGeom>
            <a:solidFill>
              <a:schemeClr val="bg1"/>
            </a:solidFill>
            <a:ln w="9525">
              <a:noFill/>
              <a:miter lim="800000"/>
              <a:headEnd/>
              <a:tailEnd/>
            </a:ln>
          </p:spPr>
          <p:txBody>
            <a:bodyPr wrap="none">
              <a:spAutoFit/>
            </a:bodyPr>
            <a:lstStyle/>
            <a:p>
              <a:r>
                <a:rPr lang="pl-PL" sz="800" b="0"/>
                <a:t>2000</a:t>
              </a:r>
            </a:p>
          </p:txBody>
        </p:sp>
        <p:cxnSp>
          <p:nvCxnSpPr>
            <p:cNvPr id="11283" name="Łącznik prosty 60"/>
            <p:cNvCxnSpPr>
              <a:cxnSpLocks noChangeShapeType="1"/>
            </p:cNvCxnSpPr>
            <p:nvPr/>
          </p:nvCxnSpPr>
          <p:spPr bwMode="auto">
            <a:xfrm>
              <a:off x="4638953" y="4652970"/>
              <a:ext cx="71438" cy="0"/>
            </a:xfrm>
            <a:prstGeom prst="line">
              <a:avLst/>
            </a:prstGeom>
            <a:noFill/>
            <a:ln w="9525">
              <a:solidFill>
                <a:schemeClr val="tx1"/>
              </a:solidFill>
              <a:round/>
              <a:headEnd/>
              <a:tailEnd/>
            </a:ln>
          </p:spPr>
        </p:cxnSp>
        <p:cxnSp>
          <p:nvCxnSpPr>
            <p:cNvPr id="11284" name="Łącznik prosty 61"/>
            <p:cNvCxnSpPr>
              <a:cxnSpLocks noChangeShapeType="1"/>
            </p:cNvCxnSpPr>
            <p:nvPr/>
          </p:nvCxnSpPr>
          <p:spPr bwMode="auto">
            <a:xfrm>
              <a:off x="4636571" y="5315679"/>
              <a:ext cx="71438" cy="0"/>
            </a:xfrm>
            <a:prstGeom prst="line">
              <a:avLst/>
            </a:prstGeom>
            <a:noFill/>
            <a:ln w="9525">
              <a:solidFill>
                <a:schemeClr val="tx1"/>
              </a:solidFill>
              <a:round/>
              <a:headEnd/>
              <a:tailEnd/>
            </a:ln>
          </p:spPr>
        </p:cxnSp>
      </p:grpSp>
      <p:sp>
        <p:nvSpPr>
          <p:cNvPr id="46" name="Prostokąt 45"/>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10</a:t>
            </a:fld>
            <a:endParaRPr lang="pl-PL" sz="1000" b="0" dirty="0"/>
          </a:p>
        </p:txBody>
      </p:sp>
      <p:grpSp>
        <p:nvGrpSpPr>
          <p:cNvPr id="47" name="Grupa 46"/>
          <p:cNvGrpSpPr/>
          <p:nvPr/>
        </p:nvGrpSpPr>
        <p:grpSpPr>
          <a:xfrm>
            <a:off x="1298575" y="1052513"/>
            <a:ext cx="6754813" cy="4657725"/>
            <a:chOff x="1298575" y="1052513"/>
            <a:chExt cx="6754813" cy="4657725"/>
          </a:xfrm>
        </p:grpSpPr>
        <p:pic>
          <p:nvPicPr>
            <p:cNvPr id="11273" name="Picture 2"/>
            <p:cNvPicPr>
              <a:picLocks noChangeAspect="1" noChangeArrowheads="1"/>
            </p:cNvPicPr>
            <p:nvPr/>
          </p:nvPicPr>
          <p:blipFill>
            <a:blip r:embed="rId6" cstate="print"/>
            <a:srcRect/>
            <a:stretch>
              <a:fillRect/>
            </a:stretch>
          </p:blipFill>
          <p:spPr bwMode="auto">
            <a:xfrm>
              <a:off x="1298575" y="1052513"/>
              <a:ext cx="6754813" cy="4657725"/>
            </a:xfrm>
            <a:prstGeom prst="rect">
              <a:avLst/>
            </a:prstGeom>
            <a:noFill/>
            <a:ln w="9525">
              <a:noFill/>
              <a:miter lim="800000"/>
              <a:headEnd/>
              <a:tailEnd/>
            </a:ln>
          </p:spPr>
        </p:pic>
        <p:sp>
          <p:nvSpPr>
            <p:cNvPr id="45" name="Prostokąt 44"/>
            <p:cNvSpPr/>
            <p:nvPr/>
          </p:nvSpPr>
          <p:spPr bwMode="auto">
            <a:xfrm>
              <a:off x="7324724" y="1166811"/>
              <a:ext cx="360000" cy="108000"/>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pl-PL" sz="1200" b="1" i="0" u="none" strike="noStrike" cap="none" normalizeH="0" baseline="0" smtClean="0">
                <a:ln>
                  <a:noFill/>
                </a:ln>
                <a:solidFill>
                  <a:schemeClr val="tx1"/>
                </a:solidFill>
                <a:effectLst/>
                <a:latin typeface="Tahoma" pitchFamily="34" charset="0"/>
              </a:endParaRPr>
            </a:p>
          </p:txBody>
        </p:sp>
      </p:grpSp>
      <p:sp>
        <p:nvSpPr>
          <p:cNvPr id="49" name="pole tekstowe 48"/>
          <p:cNvSpPr txBox="1"/>
          <p:nvPr/>
        </p:nvSpPr>
        <p:spPr>
          <a:xfrm>
            <a:off x="4537443" y="1203896"/>
            <a:ext cx="2894895" cy="276999"/>
          </a:xfrm>
          <a:prstGeom prst="rect">
            <a:avLst/>
          </a:prstGeom>
          <a:noFill/>
        </p:spPr>
        <p:txBody>
          <a:bodyPr wrap="none" rtlCol="0">
            <a:spAutoFit/>
          </a:bodyPr>
          <a:lstStyle/>
          <a:p>
            <a:r>
              <a:rPr lang="pl-PL" b="0" dirty="0" err="1" smtClean="0"/>
              <a:t>Thickness</a:t>
            </a:r>
            <a:r>
              <a:rPr lang="pl-PL" b="0" dirty="0" smtClean="0"/>
              <a:t> of </a:t>
            </a:r>
            <a:r>
              <a:rPr lang="pl-PL" b="0" dirty="0" err="1" smtClean="0"/>
              <a:t>Zechstein</a:t>
            </a:r>
            <a:r>
              <a:rPr lang="pl-PL" b="0" dirty="0" smtClean="0"/>
              <a:t> </a:t>
            </a:r>
            <a:r>
              <a:rPr lang="pl-PL" b="0" dirty="0" err="1" smtClean="0"/>
              <a:t>S</a:t>
            </a:r>
            <a:r>
              <a:rPr lang="pl-PL" b="0" dirty="0" err="1" smtClean="0"/>
              <a:t>ealing</a:t>
            </a:r>
            <a:r>
              <a:rPr lang="pl-PL" b="0" dirty="0" smtClean="0"/>
              <a:t> </a:t>
            </a:r>
            <a:r>
              <a:rPr lang="pl-PL" b="0" dirty="0" err="1" smtClean="0"/>
              <a:t>Complex</a:t>
            </a:r>
            <a:endParaRPr lang="pl-PL" b="0"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214313" y="142875"/>
            <a:ext cx="9144000" cy="584200"/>
          </a:xfrm>
          <a:prstGeom prst="rect">
            <a:avLst/>
          </a:prstGeom>
        </p:spPr>
        <p:txBody>
          <a:bodyPr>
            <a:spAutoFit/>
          </a:bodyPr>
          <a:lstStyle/>
          <a:p>
            <a:pPr>
              <a:defRPr/>
            </a:pPr>
            <a:r>
              <a:rPr lang="pl-PL" altLang="pl-PL" sz="3200" dirty="0">
                <a:solidFill>
                  <a:schemeClr val="tx1">
                    <a:lumMod val="75000"/>
                    <a:lumOff val="25000"/>
                  </a:schemeClr>
                </a:solidFill>
                <a:cs typeface="Tahoma" pitchFamily="34" charset="0"/>
              </a:rPr>
              <a:t>Geological </a:t>
            </a:r>
            <a:r>
              <a:rPr lang="pl-PL" altLang="pl-PL" sz="3200" dirty="0" err="1">
                <a:solidFill>
                  <a:schemeClr val="tx1">
                    <a:lumMod val="75000"/>
                    <a:lumOff val="25000"/>
                  </a:schemeClr>
                </a:solidFill>
                <a:cs typeface="Tahoma" pitchFamily="34" charset="0"/>
              </a:rPr>
              <a:t>conditions</a:t>
            </a:r>
            <a:endParaRPr lang="pl-PL" dirty="0">
              <a:solidFill>
                <a:schemeClr val="tx1">
                  <a:lumMod val="75000"/>
                  <a:lumOff val="25000"/>
                </a:schemeClr>
              </a:solidFill>
              <a:cs typeface="Tahoma" pitchFamily="34" charset="0"/>
            </a:endParaRPr>
          </a:p>
        </p:txBody>
      </p:sp>
      <p:grpSp>
        <p:nvGrpSpPr>
          <p:cNvPr id="12292" name="Grupa 27"/>
          <p:cNvGrpSpPr>
            <a:grpSpLocks noChangeAspect="1"/>
          </p:cNvGrpSpPr>
          <p:nvPr/>
        </p:nvGrpSpPr>
        <p:grpSpPr bwMode="auto">
          <a:xfrm>
            <a:off x="71438" y="857250"/>
            <a:ext cx="7029450" cy="3041650"/>
            <a:chOff x="-5514" y="714359"/>
            <a:chExt cx="8162928" cy="3734840"/>
          </a:xfrm>
        </p:grpSpPr>
        <p:grpSp>
          <p:nvGrpSpPr>
            <p:cNvPr id="12318" name="Grupa 19"/>
            <p:cNvGrpSpPr>
              <a:grpSpLocks/>
            </p:cNvGrpSpPr>
            <p:nvPr/>
          </p:nvGrpSpPr>
          <p:grpSpPr bwMode="auto">
            <a:xfrm>
              <a:off x="346100" y="714359"/>
              <a:ext cx="7811314" cy="3734840"/>
              <a:chOff x="1346200" y="1714503"/>
              <a:chExt cx="7811314" cy="3734840"/>
            </a:xfrm>
          </p:grpSpPr>
          <p:pic>
            <p:nvPicPr>
              <p:cNvPr id="12322" name="Picture 3" descr="C:\Users\AG\Documents\Untitled-1.jpg"/>
              <p:cNvPicPr>
                <a:picLocks noChangeAspect="1" noChangeArrowheads="1"/>
              </p:cNvPicPr>
              <p:nvPr/>
            </p:nvPicPr>
            <p:blipFill>
              <a:blip r:embed="rId3" cstate="print"/>
              <a:srcRect l="22810" t="57323" r="68896" b="16666"/>
              <a:stretch>
                <a:fillRect/>
              </a:stretch>
            </p:blipFill>
            <p:spPr bwMode="auto">
              <a:xfrm>
                <a:off x="7572916" y="3071674"/>
                <a:ext cx="285757" cy="1928615"/>
              </a:xfrm>
              <a:prstGeom prst="rect">
                <a:avLst/>
              </a:prstGeom>
              <a:noFill/>
              <a:ln w="9525">
                <a:noFill/>
                <a:miter lim="800000"/>
                <a:headEnd/>
                <a:tailEnd/>
              </a:ln>
            </p:spPr>
          </p:pic>
          <p:pic>
            <p:nvPicPr>
              <p:cNvPr id="12323" name="Obraz 2" descr="Rys1"/>
              <p:cNvPicPr>
                <a:picLocks noChangeAspect="1" noChangeArrowheads="1"/>
              </p:cNvPicPr>
              <p:nvPr/>
            </p:nvPicPr>
            <p:blipFill>
              <a:blip r:embed="rId4" cstate="print"/>
              <a:srcRect t="6599"/>
              <a:stretch>
                <a:fillRect/>
              </a:stretch>
            </p:blipFill>
            <p:spPr bwMode="auto">
              <a:xfrm>
                <a:off x="1346200" y="1714503"/>
                <a:ext cx="5976000" cy="3734840"/>
              </a:xfrm>
              <a:prstGeom prst="rect">
                <a:avLst/>
              </a:prstGeom>
              <a:noFill/>
              <a:ln w="9525">
                <a:noFill/>
                <a:miter lim="800000"/>
                <a:headEnd/>
                <a:tailEnd/>
              </a:ln>
            </p:spPr>
          </p:pic>
          <p:pic>
            <p:nvPicPr>
              <p:cNvPr id="12324" name="Picture 3" descr="C:\Users\AG\Documents\Untitled-1.jpg"/>
              <p:cNvPicPr>
                <a:picLocks noChangeAspect="1" noChangeArrowheads="1"/>
              </p:cNvPicPr>
              <p:nvPr/>
            </p:nvPicPr>
            <p:blipFill>
              <a:blip r:embed="rId3" cstate="print"/>
              <a:srcRect l="22810" t="57323" r="68896" b="16666"/>
              <a:stretch>
                <a:fillRect/>
              </a:stretch>
            </p:blipFill>
            <p:spPr bwMode="auto">
              <a:xfrm flipV="1">
                <a:off x="7572916" y="2714523"/>
                <a:ext cx="285757" cy="357151"/>
              </a:xfrm>
              <a:prstGeom prst="rect">
                <a:avLst/>
              </a:prstGeom>
              <a:noFill/>
              <a:ln w="9525">
                <a:noFill/>
                <a:miter lim="800000"/>
                <a:headEnd/>
                <a:tailEnd/>
              </a:ln>
            </p:spPr>
          </p:pic>
          <p:cxnSp>
            <p:nvCxnSpPr>
              <p:cNvPr id="21" name="Łącznik prosty 20"/>
              <p:cNvCxnSpPr/>
              <p:nvPr/>
            </p:nvCxnSpPr>
            <p:spPr bwMode="auto">
              <a:xfrm>
                <a:off x="7572121" y="3071209"/>
                <a:ext cx="285739" cy="1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326" name="pole tekstowe 21"/>
              <p:cNvSpPr txBox="1">
                <a:spLocks noChangeArrowheads="1"/>
              </p:cNvSpPr>
              <p:nvPr/>
            </p:nvSpPr>
            <p:spPr bwMode="auto">
              <a:xfrm>
                <a:off x="7572916" y="3643116"/>
                <a:ext cx="214317" cy="276969"/>
              </a:xfrm>
              <a:prstGeom prst="rect">
                <a:avLst/>
              </a:prstGeom>
              <a:noFill/>
              <a:ln w="9525">
                <a:noFill/>
                <a:miter lim="800000"/>
                <a:headEnd/>
                <a:tailEnd/>
              </a:ln>
            </p:spPr>
            <p:txBody>
              <a:bodyPr>
                <a:spAutoFit/>
              </a:bodyPr>
              <a:lstStyle/>
              <a:p>
                <a:pPr algn="ctr"/>
                <a:r>
                  <a:rPr lang="pl-PL"/>
                  <a:t>1</a:t>
                </a:r>
              </a:p>
            </p:txBody>
          </p:sp>
          <p:sp>
            <p:nvSpPr>
              <p:cNvPr id="12327" name="pole tekstowe 22"/>
              <p:cNvSpPr txBox="1">
                <a:spLocks noChangeArrowheads="1"/>
              </p:cNvSpPr>
              <p:nvPr/>
            </p:nvSpPr>
            <p:spPr bwMode="auto">
              <a:xfrm>
                <a:off x="7572916" y="2785953"/>
                <a:ext cx="214317" cy="276969"/>
              </a:xfrm>
              <a:prstGeom prst="rect">
                <a:avLst/>
              </a:prstGeom>
              <a:noFill/>
              <a:ln w="9525">
                <a:noFill/>
                <a:miter lim="800000"/>
                <a:headEnd/>
                <a:tailEnd/>
              </a:ln>
            </p:spPr>
            <p:txBody>
              <a:bodyPr>
                <a:spAutoFit/>
              </a:bodyPr>
              <a:lstStyle/>
              <a:p>
                <a:pPr algn="ctr"/>
                <a:r>
                  <a:rPr lang="pl-PL"/>
                  <a:t>2</a:t>
                </a:r>
              </a:p>
            </p:txBody>
          </p:sp>
          <p:pic>
            <p:nvPicPr>
              <p:cNvPr id="12328" name="Picture 3" descr="C:\Users\AG\Documents\Untitled-1.jpg"/>
              <p:cNvPicPr>
                <a:picLocks noChangeAspect="1" noChangeArrowheads="1"/>
              </p:cNvPicPr>
              <p:nvPr/>
            </p:nvPicPr>
            <p:blipFill>
              <a:blip r:embed="rId3" cstate="print"/>
              <a:srcRect l="16313" t="83205" r="71246" b="12941"/>
              <a:stretch>
                <a:fillRect/>
              </a:stretch>
            </p:blipFill>
            <p:spPr bwMode="auto">
              <a:xfrm>
                <a:off x="7572916" y="5000289"/>
                <a:ext cx="428635" cy="285721"/>
              </a:xfrm>
              <a:prstGeom prst="rect">
                <a:avLst/>
              </a:prstGeom>
              <a:noFill/>
              <a:ln w="9525">
                <a:noFill/>
                <a:miter lim="800000"/>
                <a:headEnd/>
                <a:tailEnd/>
              </a:ln>
            </p:spPr>
          </p:pic>
          <p:sp>
            <p:nvSpPr>
              <p:cNvPr id="12329" name="pole tekstowe 24"/>
              <p:cNvSpPr txBox="1">
                <a:spLocks noChangeArrowheads="1"/>
              </p:cNvSpPr>
              <p:nvPr/>
            </p:nvSpPr>
            <p:spPr bwMode="auto">
              <a:xfrm>
                <a:off x="7767617" y="4783894"/>
                <a:ext cx="1162068" cy="623418"/>
              </a:xfrm>
              <a:prstGeom prst="rect">
                <a:avLst/>
              </a:prstGeom>
              <a:noFill/>
              <a:ln w="9525">
                <a:noFill/>
                <a:miter lim="800000"/>
                <a:headEnd/>
                <a:tailEnd/>
              </a:ln>
            </p:spPr>
            <p:txBody>
              <a:bodyPr>
                <a:spAutoFit/>
              </a:bodyPr>
              <a:lstStyle/>
              <a:p>
                <a:pPr algn="ctr">
                  <a:spcBef>
                    <a:spcPct val="0"/>
                  </a:spcBef>
                </a:pPr>
                <a:r>
                  <a:rPr lang="pl-PL" sz="900">
                    <a:cs typeface="Tahoma" pitchFamily="34" charset="0"/>
                  </a:rPr>
                  <a:t>Level of </a:t>
                </a:r>
              </a:p>
              <a:p>
                <a:pPr algn="ctr">
                  <a:spcBef>
                    <a:spcPct val="0"/>
                  </a:spcBef>
                </a:pPr>
                <a:r>
                  <a:rPr lang="pl-PL" sz="900">
                    <a:cs typeface="Tahoma" pitchFamily="34" charset="0"/>
                  </a:rPr>
                  <a:t>Hydraulic</a:t>
                </a:r>
              </a:p>
              <a:p>
                <a:pPr algn="ctr">
                  <a:spcBef>
                    <a:spcPct val="0"/>
                  </a:spcBef>
                </a:pPr>
                <a:r>
                  <a:rPr lang="pl-PL" sz="900">
                    <a:cs typeface="Tahoma" pitchFamily="34" charset="0"/>
                  </a:rPr>
                  <a:t>Fracturing</a:t>
                </a:r>
              </a:p>
            </p:txBody>
          </p:sp>
          <p:sp>
            <p:nvSpPr>
              <p:cNvPr id="17" name="pole tekstowe 16"/>
              <p:cNvSpPr txBox="1"/>
              <p:nvPr/>
            </p:nvSpPr>
            <p:spPr>
              <a:xfrm rot="16200000">
                <a:off x="7115045" y="3844681"/>
                <a:ext cx="1883000" cy="428913"/>
              </a:xfrm>
              <a:prstGeom prst="rect">
                <a:avLst/>
              </a:prstGeom>
              <a:noFill/>
              <a:scene3d>
                <a:camera prst="orthographicFront">
                  <a:rot lat="0" lon="0" rev="0"/>
                </a:camera>
                <a:lightRig rig="threePt" dir="t"/>
              </a:scene3d>
            </p:spPr>
            <p:txBody>
              <a:bodyPr>
                <a:spAutoFit/>
              </a:bodyPr>
              <a:lstStyle/>
              <a:p>
                <a:pPr algn="ctr">
                  <a:defRPr/>
                </a:pPr>
                <a:r>
                  <a:rPr lang="pl-PL" sz="900" dirty="0" err="1">
                    <a:ea typeface="Tahoma" pitchFamily="34" charset="0"/>
                    <a:cs typeface="Tahoma" pitchFamily="34" charset="0"/>
                  </a:rPr>
                  <a:t>Silurian</a:t>
                </a:r>
                <a:r>
                  <a:rPr lang="pl-PL" sz="900" dirty="0">
                    <a:ea typeface="Tahoma" pitchFamily="34" charset="0"/>
                    <a:cs typeface="Tahoma" pitchFamily="34" charset="0"/>
                  </a:rPr>
                  <a:t> </a:t>
                </a:r>
                <a:r>
                  <a:rPr lang="pl-PL" sz="900" dirty="0" err="1">
                    <a:ea typeface="Tahoma" pitchFamily="34" charset="0"/>
                    <a:cs typeface="Tahoma" pitchFamily="34" charset="0"/>
                  </a:rPr>
                  <a:t>Sealing</a:t>
                </a:r>
                <a:r>
                  <a:rPr lang="pl-PL" sz="900" dirty="0">
                    <a:ea typeface="Tahoma" pitchFamily="34" charset="0"/>
                    <a:cs typeface="Tahoma" pitchFamily="34" charset="0"/>
                  </a:rPr>
                  <a:t> </a:t>
                </a:r>
                <a:r>
                  <a:rPr lang="pl-PL" sz="900" dirty="0" err="1">
                    <a:ea typeface="Tahoma" pitchFamily="34" charset="0"/>
                    <a:cs typeface="Tahoma" pitchFamily="34" charset="0"/>
                  </a:rPr>
                  <a:t>Complex</a:t>
                </a:r>
                <a:endParaRPr lang="pl-PL" sz="900" dirty="0">
                  <a:ea typeface="Tahoma" pitchFamily="34" charset="0"/>
                  <a:cs typeface="Tahoma" pitchFamily="34" charset="0"/>
                </a:endParaRPr>
              </a:p>
            </p:txBody>
          </p:sp>
          <p:sp>
            <p:nvSpPr>
              <p:cNvPr id="18" name="pole tekstowe 17"/>
              <p:cNvSpPr txBox="1"/>
              <p:nvPr/>
            </p:nvSpPr>
            <p:spPr>
              <a:xfrm>
                <a:off x="7820513" y="2614438"/>
                <a:ext cx="1337001" cy="453395"/>
              </a:xfrm>
              <a:prstGeom prst="rect">
                <a:avLst/>
              </a:prstGeom>
              <a:noFill/>
              <a:scene3d>
                <a:camera prst="orthographicFront">
                  <a:rot lat="0" lon="0" rev="0"/>
                </a:camera>
                <a:lightRig rig="threePt" dir="t"/>
              </a:scene3d>
            </p:spPr>
            <p:txBody>
              <a:bodyPr wrap="none">
                <a:spAutoFit/>
              </a:bodyPr>
              <a:lstStyle/>
              <a:p>
                <a:pPr algn="ctr">
                  <a:spcBef>
                    <a:spcPts val="0"/>
                  </a:spcBef>
                  <a:defRPr/>
                </a:pPr>
                <a:r>
                  <a:rPr lang="pl-PL" sz="900" dirty="0" err="1">
                    <a:ea typeface="Tahoma" pitchFamily="34" charset="0"/>
                    <a:cs typeface="Tahoma" pitchFamily="34" charset="0"/>
                  </a:rPr>
                  <a:t>Zechstein</a:t>
                </a:r>
                <a:endParaRPr lang="pl-PL" sz="900" dirty="0">
                  <a:ea typeface="Tahoma" pitchFamily="34" charset="0"/>
                  <a:cs typeface="Tahoma" pitchFamily="34" charset="0"/>
                </a:endParaRPr>
              </a:p>
              <a:p>
                <a:pPr algn="ctr">
                  <a:spcBef>
                    <a:spcPts val="0"/>
                  </a:spcBef>
                  <a:defRPr/>
                </a:pPr>
                <a:r>
                  <a:rPr lang="pl-PL" sz="900" dirty="0" err="1">
                    <a:ea typeface="Tahoma" pitchFamily="34" charset="0"/>
                    <a:cs typeface="Tahoma" pitchFamily="34" charset="0"/>
                  </a:rPr>
                  <a:t>Sealing</a:t>
                </a:r>
                <a:r>
                  <a:rPr lang="pl-PL" sz="900" dirty="0">
                    <a:ea typeface="Tahoma" pitchFamily="34" charset="0"/>
                    <a:cs typeface="Tahoma" pitchFamily="34" charset="0"/>
                  </a:rPr>
                  <a:t> </a:t>
                </a:r>
                <a:r>
                  <a:rPr lang="pl-PL" sz="900" dirty="0" err="1">
                    <a:ea typeface="Tahoma" pitchFamily="34" charset="0"/>
                    <a:cs typeface="Tahoma" pitchFamily="34" charset="0"/>
                  </a:rPr>
                  <a:t>Complex</a:t>
                </a:r>
                <a:endParaRPr lang="pl-PL" sz="900" dirty="0">
                  <a:ea typeface="Tahoma" pitchFamily="34" charset="0"/>
                  <a:cs typeface="Tahoma" pitchFamily="34" charset="0"/>
                </a:endParaRPr>
              </a:p>
            </p:txBody>
          </p:sp>
        </p:grpSp>
        <p:sp>
          <p:nvSpPr>
            <p:cNvPr id="12319" name="pole tekstowe 23"/>
            <p:cNvSpPr txBox="1">
              <a:spLocks noChangeArrowheads="1"/>
            </p:cNvSpPr>
            <p:nvPr/>
          </p:nvSpPr>
          <p:spPr bwMode="auto">
            <a:xfrm>
              <a:off x="-5514" y="1825457"/>
              <a:ext cx="504865" cy="283371"/>
            </a:xfrm>
            <a:prstGeom prst="rect">
              <a:avLst/>
            </a:prstGeom>
            <a:noFill/>
            <a:ln w="9525">
              <a:noFill/>
              <a:miter lim="800000"/>
              <a:headEnd/>
              <a:tailEnd/>
            </a:ln>
          </p:spPr>
          <p:txBody>
            <a:bodyPr wrap="none">
              <a:spAutoFit/>
            </a:bodyPr>
            <a:lstStyle/>
            <a:p>
              <a:r>
                <a:rPr lang="pl-PL" sz="900" b="0"/>
                <a:t>1000</a:t>
              </a:r>
            </a:p>
          </p:txBody>
        </p:sp>
        <p:sp>
          <p:nvSpPr>
            <p:cNvPr id="12320" name="pole tekstowe 25"/>
            <p:cNvSpPr txBox="1">
              <a:spLocks noChangeArrowheads="1"/>
            </p:cNvSpPr>
            <p:nvPr/>
          </p:nvSpPr>
          <p:spPr bwMode="auto">
            <a:xfrm>
              <a:off x="-5514" y="2968465"/>
              <a:ext cx="504865" cy="283371"/>
            </a:xfrm>
            <a:prstGeom prst="rect">
              <a:avLst/>
            </a:prstGeom>
            <a:noFill/>
            <a:ln w="9525">
              <a:noFill/>
              <a:miter lim="800000"/>
              <a:headEnd/>
              <a:tailEnd/>
            </a:ln>
          </p:spPr>
          <p:txBody>
            <a:bodyPr wrap="none">
              <a:spAutoFit/>
            </a:bodyPr>
            <a:lstStyle/>
            <a:p>
              <a:r>
                <a:rPr lang="pl-PL" sz="900" b="0"/>
                <a:t>2000</a:t>
              </a:r>
            </a:p>
          </p:txBody>
        </p:sp>
        <p:sp>
          <p:nvSpPr>
            <p:cNvPr id="12321" name="pole tekstowe 26"/>
            <p:cNvSpPr txBox="1">
              <a:spLocks noChangeArrowheads="1"/>
            </p:cNvSpPr>
            <p:nvPr/>
          </p:nvSpPr>
          <p:spPr bwMode="auto">
            <a:xfrm>
              <a:off x="-5514" y="4071943"/>
              <a:ext cx="504865" cy="283371"/>
            </a:xfrm>
            <a:prstGeom prst="rect">
              <a:avLst/>
            </a:prstGeom>
            <a:noFill/>
            <a:ln w="9525">
              <a:noFill/>
              <a:miter lim="800000"/>
              <a:headEnd/>
              <a:tailEnd/>
            </a:ln>
          </p:spPr>
          <p:txBody>
            <a:bodyPr wrap="none">
              <a:spAutoFit/>
            </a:bodyPr>
            <a:lstStyle/>
            <a:p>
              <a:r>
                <a:rPr lang="pl-PL" sz="900" b="0"/>
                <a:t>3000</a:t>
              </a:r>
            </a:p>
          </p:txBody>
        </p:sp>
      </p:grpSp>
      <p:sp>
        <p:nvSpPr>
          <p:cNvPr id="12293" name="pole tekstowe 22"/>
          <p:cNvSpPr txBox="1">
            <a:spLocks noChangeArrowheads="1"/>
          </p:cNvSpPr>
          <p:nvPr/>
        </p:nvSpPr>
        <p:spPr bwMode="auto">
          <a:xfrm>
            <a:off x="257175" y="866775"/>
            <a:ext cx="608013" cy="276225"/>
          </a:xfrm>
          <a:prstGeom prst="rect">
            <a:avLst/>
          </a:prstGeom>
          <a:solidFill>
            <a:schemeClr val="bg1"/>
          </a:solidFill>
          <a:ln w="9525">
            <a:noFill/>
            <a:miter lim="800000"/>
            <a:headEnd/>
            <a:tailEnd/>
          </a:ln>
        </p:spPr>
        <p:txBody>
          <a:bodyPr>
            <a:spAutoFit/>
          </a:bodyPr>
          <a:lstStyle/>
          <a:p>
            <a:pPr>
              <a:spcBef>
                <a:spcPct val="0"/>
              </a:spcBef>
            </a:pPr>
            <a:r>
              <a:rPr lang="pl-PL" b="0"/>
              <a:t>m </a:t>
            </a:r>
            <a:r>
              <a:rPr lang="pl-PL" b="0" baseline="-25000"/>
              <a:t>bgl</a:t>
            </a:r>
          </a:p>
        </p:txBody>
      </p:sp>
      <p:sp>
        <p:nvSpPr>
          <p:cNvPr id="12294" name="pole tekstowe 32"/>
          <p:cNvSpPr txBox="1">
            <a:spLocks noChangeArrowheads="1"/>
          </p:cNvSpPr>
          <p:nvPr/>
        </p:nvSpPr>
        <p:spPr bwMode="auto">
          <a:xfrm>
            <a:off x="7358063" y="2000250"/>
            <a:ext cx="1597025" cy="276225"/>
          </a:xfrm>
          <a:prstGeom prst="rect">
            <a:avLst/>
          </a:prstGeom>
          <a:noFill/>
          <a:ln w="9525">
            <a:noFill/>
            <a:miter lim="800000"/>
            <a:headEnd/>
            <a:tailEnd/>
          </a:ln>
        </p:spPr>
        <p:txBody>
          <a:bodyPr wrap="none">
            <a:spAutoFit/>
          </a:bodyPr>
          <a:lstStyle/>
          <a:p>
            <a:r>
              <a:rPr lang="pl-PL"/>
              <a:t>Pomerania Region</a:t>
            </a:r>
          </a:p>
        </p:txBody>
      </p:sp>
      <p:sp>
        <p:nvSpPr>
          <p:cNvPr id="12295" name="pole tekstowe 33"/>
          <p:cNvSpPr txBox="1">
            <a:spLocks noChangeArrowheads="1"/>
          </p:cNvSpPr>
          <p:nvPr/>
        </p:nvSpPr>
        <p:spPr bwMode="auto">
          <a:xfrm>
            <a:off x="7010400" y="4857750"/>
            <a:ext cx="1243013" cy="276225"/>
          </a:xfrm>
          <a:prstGeom prst="rect">
            <a:avLst/>
          </a:prstGeom>
          <a:noFill/>
          <a:ln w="9525">
            <a:noFill/>
            <a:miter lim="800000"/>
            <a:headEnd/>
            <a:tailEnd/>
          </a:ln>
        </p:spPr>
        <p:txBody>
          <a:bodyPr wrap="none">
            <a:spAutoFit/>
          </a:bodyPr>
          <a:lstStyle/>
          <a:p>
            <a:r>
              <a:rPr lang="pl-PL"/>
              <a:t>Lublin Region</a:t>
            </a:r>
          </a:p>
        </p:txBody>
      </p:sp>
      <p:grpSp>
        <p:nvGrpSpPr>
          <p:cNvPr id="12296" name="Grupa 63"/>
          <p:cNvGrpSpPr>
            <a:grpSpLocks/>
          </p:cNvGrpSpPr>
          <p:nvPr/>
        </p:nvGrpSpPr>
        <p:grpSpPr bwMode="auto">
          <a:xfrm>
            <a:off x="209550" y="4000500"/>
            <a:ext cx="5434013" cy="2176463"/>
            <a:chOff x="209520" y="4000504"/>
            <a:chExt cx="5434050" cy="2176177"/>
          </a:xfrm>
        </p:grpSpPr>
        <p:grpSp>
          <p:nvGrpSpPr>
            <p:cNvPr id="12297" name="Grupa 50"/>
            <p:cNvGrpSpPr>
              <a:grpSpLocks/>
            </p:cNvGrpSpPr>
            <p:nvPr/>
          </p:nvGrpSpPr>
          <p:grpSpPr bwMode="auto">
            <a:xfrm>
              <a:off x="4286248" y="4000504"/>
              <a:ext cx="1357322" cy="2176177"/>
              <a:chOff x="4786314" y="4000504"/>
              <a:chExt cx="1357322" cy="2176177"/>
            </a:xfrm>
          </p:grpSpPr>
          <p:sp>
            <p:nvSpPr>
              <p:cNvPr id="30" name="pole tekstowe 29"/>
              <p:cNvSpPr txBox="1"/>
              <p:nvPr/>
            </p:nvSpPr>
            <p:spPr>
              <a:xfrm>
                <a:off x="5572132" y="5143354"/>
                <a:ext cx="471490" cy="180951"/>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1387 m</a:t>
                </a:r>
              </a:p>
            </p:txBody>
          </p:sp>
          <p:pic>
            <p:nvPicPr>
              <p:cNvPr id="12316" name="Picture 3" descr="C:\Users\AG\Documents\Untitled-1.jpg"/>
              <p:cNvPicPr>
                <a:picLocks noChangeAspect="1" noChangeArrowheads="1"/>
              </p:cNvPicPr>
              <p:nvPr/>
            </p:nvPicPr>
            <p:blipFill>
              <a:blip r:embed="rId3" cstate="print"/>
              <a:srcRect l="58691"/>
              <a:stretch>
                <a:fillRect/>
              </a:stretch>
            </p:blipFill>
            <p:spPr bwMode="auto">
              <a:xfrm>
                <a:off x="4786314" y="4000504"/>
                <a:ext cx="703903" cy="2092262"/>
              </a:xfrm>
              <a:prstGeom prst="rect">
                <a:avLst/>
              </a:prstGeom>
              <a:noFill/>
              <a:ln w="9525">
                <a:noFill/>
                <a:miter lim="800000"/>
                <a:headEnd/>
                <a:tailEnd/>
              </a:ln>
            </p:spPr>
          </p:pic>
          <p:sp>
            <p:nvSpPr>
              <p:cNvPr id="12317" name="pole tekstowe 45"/>
              <p:cNvSpPr txBox="1">
                <a:spLocks noChangeArrowheads="1"/>
              </p:cNvSpPr>
              <p:nvPr/>
            </p:nvSpPr>
            <p:spPr bwMode="auto">
              <a:xfrm>
                <a:off x="5429256" y="5715016"/>
                <a:ext cx="714380" cy="461665"/>
              </a:xfrm>
              <a:prstGeom prst="rect">
                <a:avLst/>
              </a:prstGeom>
              <a:noFill/>
              <a:ln w="9525">
                <a:noFill/>
                <a:miter lim="800000"/>
                <a:headEnd/>
                <a:tailEnd/>
              </a:ln>
            </p:spPr>
            <p:txBody>
              <a:bodyPr>
                <a:spAutoFit/>
              </a:bodyPr>
              <a:lstStyle/>
              <a:p>
                <a:pPr algn="ctr">
                  <a:spcBef>
                    <a:spcPct val="0"/>
                  </a:spcBef>
                </a:pPr>
                <a:r>
                  <a:rPr lang="pl-PL" sz="800">
                    <a:cs typeface="Tahoma" pitchFamily="34" charset="0"/>
                  </a:rPr>
                  <a:t>Level of </a:t>
                </a:r>
              </a:p>
              <a:p>
                <a:pPr algn="ctr">
                  <a:spcBef>
                    <a:spcPct val="0"/>
                  </a:spcBef>
                </a:pPr>
                <a:r>
                  <a:rPr lang="pl-PL" sz="800">
                    <a:cs typeface="Tahoma" pitchFamily="34" charset="0"/>
                  </a:rPr>
                  <a:t>Hydraulic</a:t>
                </a:r>
              </a:p>
              <a:p>
                <a:pPr algn="ctr">
                  <a:spcBef>
                    <a:spcPct val="0"/>
                  </a:spcBef>
                </a:pPr>
                <a:r>
                  <a:rPr lang="pl-PL" sz="800">
                    <a:cs typeface="Tahoma" pitchFamily="34" charset="0"/>
                  </a:rPr>
                  <a:t>Fracturing</a:t>
                </a:r>
              </a:p>
            </p:txBody>
          </p:sp>
        </p:grpSp>
        <p:grpSp>
          <p:nvGrpSpPr>
            <p:cNvPr id="12298" name="Grupa 47"/>
            <p:cNvGrpSpPr>
              <a:grpSpLocks/>
            </p:cNvGrpSpPr>
            <p:nvPr/>
          </p:nvGrpSpPr>
          <p:grpSpPr bwMode="auto">
            <a:xfrm>
              <a:off x="500034" y="4000504"/>
              <a:ext cx="1214446" cy="2092262"/>
              <a:chOff x="500034" y="4000504"/>
              <a:chExt cx="1214446" cy="2092262"/>
            </a:xfrm>
          </p:grpSpPr>
          <p:pic>
            <p:nvPicPr>
              <p:cNvPr id="12311" name="Picture 3" descr="C:\Users\AG\Documents\Untitled-1.jpg"/>
              <p:cNvPicPr>
                <a:picLocks noChangeAspect="1" noChangeArrowheads="1"/>
              </p:cNvPicPr>
              <p:nvPr/>
            </p:nvPicPr>
            <p:blipFill>
              <a:blip r:embed="rId3" cstate="print"/>
              <a:srcRect r="28731"/>
              <a:stretch>
                <a:fillRect/>
              </a:stretch>
            </p:blipFill>
            <p:spPr bwMode="auto">
              <a:xfrm>
                <a:off x="500034" y="4000504"/>
                <a:ext cx="1214446" cy="2092262"/>
              </a:xfrm>
              <a:prstGeom prst="rect">
                <a:avLst/>
              </a:prstGeom>
              <a:noFill/>
              <a:ln w="9525">
                <a:noFill/>
                <a:miter lim="800000"/>
                <a:headEnd/>
                <a:tailEnd/>
              </a:ln>
            </p:spPr>
          </p:pic>
          <p:sp>
            <p:nvSpPr>
              <p:cNvPr id="23" name="pole tekstowe 22"/>
              <p:cNvSpPr txBox="1"/>
              <p:nvPr/>
            </p:nvSpPr>
            <p:spPr>
              <a:xfrm>
                <a:off x="995338" y="5290972"/>
                <a:ext cx="409578" cy="179363"/>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857 m</a:t>
                </a:r>
              </a:p>
            </p:txBody>
          </p:sp>
          <p:sp>
            <p:nvSpPr>
              <p:cNvPr id="24" name="pole tekstowe 23"/>
              <p:cNvSpPr txBox="1"/>
              <p:nvPr/>
            </p:nvSpPr>
            <p:spPr>
              <a:xfrm>
                <a:off x="995338" y="4767166"/>
                <a:ext cx="409578" cy="180951"/>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840 m</a:t>
                </a:r>
              </a:p>
            </p:txBody>
          </p:sp>
          <p:sp>
            <p:nvSpPr>
              <p:cNvPr id="12314" name="pole tekstowe 46"/>
              <p:cNvSpPr txBox="1">
                <a:spLocks noChangeArrowheads="1"/>
              </p:cNvSpPr>
              <p:nvPr/>
            </p:nvSpPr>
            <p:spPr bwMode="auto">
              <a:xfrm>
                <a:off x="928662" y="5610541"/>
                <a:ext cx="714380" cy="461665"/>
              </a:xfrm>
              <a:prstGeom prst="rect">
                <a:avLst/>
              </a:prstGeom>
              <a:noFill/>
              <a:ln w="9525">
                <a:noFill/>
                <a:miter lim="800000"/>
                <a:headEnd/>
                <a:tailEnd/>
              </a:ln>
            </p:spPr>
            <p:txBody>
              <a:bodyPr>
                <a:spAutoFit/>
              </a:bodyPr>
              <a:lstStyle/>
              <a:p>
                <a:pPr algn="ctr">
                  <a:spcBef>
                    <a:spcPct val="0"/>
                  </a:spcBef>
                </a:pPr>
                <a:r>
                  <a:rPr lang="pl-PL" sz="800">
                    <a:cs typeface="Tahoma" pitchFamily="34" charset="0"/>
                  </a:rPr>
                  <a:t>Level of </a:t>
                </a:r>
              </a:p>
              <a:p>
                <a:pPr algn="ctr">
                  <a:spcBef>
                    <a:spcPct val="0"/>
                  </a:spcBef>
                </a:pPr>
                <a:r>
                  <a:rPr lang="pl-PL" sz="800">
                    <a:cs typeface="Tahoma" pitchFamily="34" charset="0"/>
                  </a:rPr>
                  <a:t>Hydraulic</a:t>
                </a:r>
              </a:p>
              <a:p>
                <a:pPr algn="ctr">
                  <a:spcBef>
                    <a:spcPct val="0"/>
                  </a:spcBef>
                </a:pPr>
                <a:r>
                  <a:rPr lang="pl-PL" sz="800">
                    <a:cs typeface="Tahoma" pitchFamily="34" charset="0"/>
                  </a:rPr>
                  <a:t>Fracturing</a:t>
                </a:r>
              </a:p>
            </p:txBody>
          </p:sp>
        </p:grpSp>
        <p:grpSp>
          <p:nvGrpSpPr>
            <p:cNvPr id="12299" name="Grupa 62"/>
            <p:cNvGrpSpPr>
              <a:grpSpLocks/>
            </p:cNvGrpSpPr>
            <p:nvPr/>
          </p:nvGrpSpPr>
          <p:grpSpPr bwMode="auto">
            <a:xfrm>
              <a:off x="1000100" y="4207986"/>
              <a:ext cx="3429024" cy="1578468"/>
              <a:chOff x="1000100" y="4207986"/>
              <a:chExt cx="3429024" cy="1578468"/>
            </a:xfrm>
          </p:grpSpPr>
          <p:pic>
            <p:nvPicPr>
              <p:cNvPr id="12308" name="Picture 2"/>
              <p:cNvPicPr>
                <a:picLocks noChangeAspect="1" noChangeArrowheads="1"/>
              </p:cNvPicPr>
              <p:nvPr/>
            </p:nvPicPr>
            <p:blipFill>
              <a:blip r:embed="rId5" cstate="print"/>
              <a:srcRect l="2280" t="3860" r="34279" b="4108"/>
              <a:stretch>
                <a:fillRect/>
              </a:stretch>
            </p:blipFill>
            <p:spPr bwMode="auto">
              <a:xfrm>
                <a:off x="1785918" y="4207986"/>
                <a:ext cx="2178303" cy="1578468"/>
              </a:xfrm>
              <a:prstGeom prst="rect">
                <a:avLst/>
              </a:prstGeom>
              <a:noFill/>
              <a:ln w="9525">
                <a:noFill/>
                <a:miter lim="800000"/>
                <a:headEnd/>
                <a:tailEnd/>
              </a:ln>
            </p:spPr>
          </p:pic>
          <p:cxnSp>
            <p:nvCxnSpPr>
              <p:cNvPr id="31" name="Łącznik prosty ze strzałką 30"/>
              <p:cNvCxnSpPr/>
              <p:nvPr/>
            </p:nvCxnSpPr>
            <p:spPr>
              <a:xfrm rot="10800000" flipV="1">
                <a:off x="2714611" y="4357645"/>
                <a:ext cx="1714511" cy="785709"/>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Łącznik prosty ze strzałką 31"/>
              <p:cNvCxnSpPr/>
              <p:nvPr/>
            </p:nvCxnSpPr>
            <p:spPr>
              <a:xfrm>
                <a:off x="1000100" y="4286217"/>
                <a:ext cx="1857387" cy="357141"/>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2300" name="pole tekstowe 23"/>
            <p:cNvSpPr txBox="1">
              <a:spLocks noChangeArrowheads="1"/>
            </p:cNvSpPr>
            <p:nvPr/>
          </p:nvSpPr>
          <p:spPr bwMode="auto">
            <a:xfrm>
              <a:off x="209520" y="4500570"/>
              <a:ext cx="409086" cy="251864"/>
            </a:xfrm>
            <a:prstGeom prst="rect">
              <a:avLst/>
            </a:prstGeom>
            <a:solidFill>
              <a:schemeClr val="bg1"/>
            </a:solidFill>
            <a:ln w="9525">
              <a:noFill/>
              <a:miter lim="800000"/>
              <a:headEnd/>
              <a:tailEnd/>
            </a:ln>
          </p:spPr>
          <p:txBody>
            <a:bodyPr>
              <a:spAutoFit/>
            </a:bodyPr>
            <a:lstStyle/>
            <a:p>
              <a:pPr>
                <a:lnSpc>
                  <a:spcPct val="150000"/>
                </a:lnSpc>
                <a:spcBef>
                  <a:spcPts val="600"/>
                </a:spcBef>
              </a:pPr>
              <a:r>
                <a:rPr lang="pl-PL" sz="800" b="0"/>
                <a:t>1000</a:t>
              </a:r>
            </a:p>
          </p:txBody>
        </p:sp>
        <p:sp>
          <p:nvSpPr>
            <p:cNvPr id="12301" name="pole tekstowe 25"/>
            <p:cNvSpPr txBox="1">
              <a:spLocks noChangeArrowheads="1"/>
            </p:cNvSpPr>
            <p:nvPr/>
          </p:nvSpPr>
          <p:spPr bwMode="auto">
            <a:xfrm>
              <a:off x="209520" y="5198432"/>
              <a:ext cx="409086" cy="215444"/>
            </a:xfrm>
            <a:prstGeom prst="rect">
              <a:avLst/>
            </a:prstGeom>
            <a:solidFill>
              <a:schemeClr val="bg1"/>
            </a:solidFill>
            <a:ln w="9525">
              <a:noFill/>
              <a:miter lim="800000"/>
              <a:headEnd/>
              <a:tailEnd/>
            </a:ln>
          </p:spPr>
          <p:txBody>
            <a:bodyPr wrap="none">
              <a:spAutoFit/>
            </a:bodyPr>
            <a:lstStyle/>
            <a:p>
              <a:r>
                <a:rPr lang="pl-PL" sz="800" b="0"/>
                <a:t>2000</a:t>
              </a:r>
            </a:p>
          </p:txBody>
        </p:sp>
        <p:cxnSp>
          <p:nvCxnSpPr>
            <p:cNvPr id="12302" name="Łącznik prosty 55"/>
            <p:cNvCxnSpPr>
              <a:cxnSpLocks noChangeShapeType="1"/>
            </p:cNvCxnSpPr>
            <p:nvPr/>
          </p:nvCxnSpPr>
          <p:spPr bwMode="auto">
            <a:xfrm>
              <a:off x="571472" y="4650589"/>
              <a:ext cx="71438" cy="0"/>
            </a:xfrm>
            <a:prstGeom prst="line">
              <a:avLst/>
            </a:prstGeom>
            <a:noFill/>
            <a:ln w="9525">
              <a:solidFill>
                <a:schemeClr val="tx1"/>
              </a:solidFill>
              <a:round/>
              <a:headEnd/>
              <a:tailEnd/>
            </a:ln>
          </p:spPr>
        </p:cxnSp>
        <p:cxnSp>
          <p:nvCxnSpPr>
            <p:cNvPr id="12303" name="Łącznik prosty 57"/>
            <p:cNvCxnSpPr>
              <a:cxnSpLocks noChangeShapeType="1"/>
            </p:cNvCxnSpPr>
            <p:nvPr/>
          </p:nvCxnSpPr>
          <p:spPr bwMode="auto">
            <a:xfrm>
              <a:off x="571472" y="5306154"/>
              <a:ext cx="71438" cy="0"/>
            </a:xfrm>
            <a:prstGeom prst="line">
              <a:avLst/>
            </a:prstGeom>
            <a:noFill/>
            <a:ln w="9525">
              <a:solidFill>
                <a:schemeClr val="tx1"/>
              </a:solidFill>
              <a:round/>
              <a:headEnd/>
              <a:tailEnd/>
            </a:ln>
          </p:spPr>
        </p:cxnSp>
        <p:sp>
          <p:nvSpPr>
            <p:cNvPr id="12304" name="pole tekstowe 23"/>
            <p:cNvSpPr txBox="1">
              <a:spLocks noChangeArrowheads="1"/>
            </p:cNvSpPr>
            <p:nvPr/>
          </p:nvSpPr>
          <p:spPr bwMode="auto">
            <a:xfrm>
              <a:off x="4277001" y="4502951"/>
              <a:ext cx="409086" cy="251864"/>
            </a:xfrm>
            <a:prstGeom prst="rect">
              <a:avLst/>
            </a:prstGeom>
            <a:solidFill>
              <a:schemeClr val="bg1"/>
            </a:solidFill>
            <a:ln w="9525">
              <a:noFill/>
              <a:miter lim="800000"/>
              <a:headEnd/>
              <a:tailEnd/>
            </a:ln>
          </p:spPr>
          <p:txBody>
            <a:bodyPr>
              <a:spAutoFit/>
            </a:bodyPr>
            <a:lstStyle/>
            <a:p>
              <a:pPr>
                <a:lnSpc>
                  <a:spcPct val="150000"/>
                </a:lnSpc>
                <a:spcBef>
                  <a:spcPts val="600"/>
                </a:spcBef>
              </a:pPr>
              <a:r>
                <a:rPr lang="pl-PL" sz="800" b="0"/>
                <a:t>1000</a:t>
              </a:r>
            </a:p>
          </p:txBody>
        </p:sp>
        <p:sp>
          <p:nvSpPr>
            <p:cNvPr id="12305" name="pole tekstowe 25"/>
            <p:cNvSpPr txBox="1">
              <a:spLocks noChangeArrowheads="1"/>
            </p:cNvSpPr>
            <p:nvPr/>
          </p:nvSpPr>
          <p:spPr bwMode="auto">
            <a:xfrm>
              <a:off x="4274619" y="5207957"/>
              <a:ext cx="409086" cy="215444"/>
            </a:xfrm>
            <a:prstGeom prst="rect">
              <a:avLst/>
            </a:prstGeom>
            <a:solidFill>
              <a:schemeClr val="bg1"/>
            </a:solidFill>
            <a:ln w="9525">
              <a:noFill/>
              <a:miter lim="800000"/>
              <a:headEnd/>
              <a:tailEnd/>
            </a:ln>
          </p:spPr>
          <p:txBody>
            <a:bodyPr wrap="none">
              <a:spAutoFit/>
            </a:bodyPr>
            <a:lstStyle/>
            <a:p>
              <a:r>
                <a:rPr lang="pl-PL" sz="800" b="0"/>
                <a:t>2000</a:t>
              </a:r>
            </a:p>
          </p:txBody>
        </p:sp>
        <p:cxnSp>
          <p:nvCxnSpPr>
            <p:cNvPr id="12306" name="Łącznik prosty 60"/>
            <p:cNvCxnSpPr>
              <a:cxnSpLocks noChangeShapeType="1"/>
            </p:cNvCxnSpPr>
            <p:nvPr/>
          </p:nvCxnSpPr>
          <p:spPr bwMode="auto">
            <a:xfrm>
              <a:off x="4638953" y="4652970"/>
              <a:ext cx="71438" cy="0"/>
            </a:xfrm>
            <a:prstGeom prst="line">
              <a:avLst/>
            </a:prstGeom>
            <a:noFill/>
            <a:ln w="9525">
              <a:solidFill>
                <a:schemeClr val="tx1"/>
              </a:solidFill>
              <a:round/>
              <a:headEnd/>
              <a:tailEnd/>
            </a:ln>
          </p:spPr>
        </p:cxnSp>
        <p:cxnSp>
          <p:nvCxnSpPr>
            <p:cNvPr id="12307" name="Łącznik prosty 61"/>
            <p:cNvCxnSpPr>
              <a:cxnSpLocks noChangeShapeType="1"/>
            </p:cNvCxnSpPr>
            <p:nvPr/>
          </p:nvCxnSpPr>
          <p:spPr bwMode="auto">
            <a:xfrm>
              <a:off x="4636571" y="5315679"/>
              <a:ext cx="71438" cy="0"/>
            </a:xfrm>
            <a:prstGeom prst="line">
              <a:avLst/>
            </a:prstGeom>
            <a:noFill/>
            <a:ln w="9525">
              <a:solidFill>
                <a:schemeClr val="tx1"/>
              </a:solidFill>
              <a:round/>
              <a:headEnd/>
              <a:tailEnd/>
            </a:ln>
          </p:spPr>
        </p:cxnSp>
      </p:grpSp>
      <p:sp>
        <p:nvSpPr>
          <p:cNvPr id="45" name="Prostokąt 44"/>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11</a:t>
            </a:fld>
            <a:endParaRPr lang="pl-PL" sz="1000" b="0"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301625" y="88900"/>
            <a:ext cx="8842375" cy="862013"/>
          </a:xfrm>
          <a:prstGeom prst="rect">
            <a:avLst/>
          </a:prstGeom>
        </p:spPr>
        <p:txBody>
          <a:bodyPr>
            <a:spAutoFit/>
          </a:bodyPr>
          <a:lstStyle/>
          <a:p>
            <a:pPr>
              <a:defRPr/>
            </a:pPr>
            <a:r>
              <a:rPr lang="pl-PL" sz="3200" dirty="0" err="1">
                <a:solidFill>
                  <a:schemeClr val="tx1">
                    <a:lumMod val="75000"/>
                    <a:lumOff val="25000"/>
                  </a:schemeClr>
                </a:solidFill>
                <a:cs typeface="Tahoma" pitchFamily="34" charset="0"/>
              </a:rPr>
              <a:t>Seismometric</a:t>
            </a:r>
            <a:r>
              <a:rPr lang="pl-PL" sz="3200" dirty="0">
                <a:solidFill>
                  <a:schemeClr val="tx1">
                    <a:lumMod val="75000"/>
                    <a:lumOff val="25000"/>
                  </a:schemeClr>
                </a:solidFill>
                <a:cs typeface="Tahoma" pitchFamily="34" charset="0"/>
              </a:rPr>
              <a:t> </a:t>
            </a:r>
            <a:r>
              <a:rPr lang="pl-PL" sz="3200" dirty="0" err="1">
                <a:solidFill>
                  <a:schemeClr val="tx1">
                    <a:lumMod val="75000"/>
                    <a:lumOff val="25000"/>
                  </a:schemeClr>
                </a:solidFill>
                <a:cs typeface="Tahoma" pitchFamily="34" charset="0"/>
              </a:rPr>
              <a:t>survey</a:t>
            </a:r>
            <a:endParaRPr lang="pl-PL" dirty="0">
              <a:solidFill>
                <a:schemeClr val="tx1">
                  <a:lumMod val="75000"/>
                  <a:lumOff val="25000"/>
                </a:schemeClr>
              </a:solidFill>
              <a:cs typeface="Tahoma" pitchFamily="34" charset="0"/>
            </a:endParaRPr>
          </a:p>
          <a:p>
            <a:pPr>
              <a:defRPr/>
            </a:pPr>
            <a:r>
              <a:rPr lang="pl-PL" dirty="0">
                <a:solidFill>
                  <a:schemeClr val="tx1">
                    <a:lumMod val="75000"/>
                    <a:lumOff val="25000"/>
                  </a:schemeClr>
                </a:solidFill>
                <a:cs typeface="Tahoma" pitchFamily="34" charset="0"/>
              </a:rPr>
              <a:t>		</a:t>
            </a:r>
          </a:p>
        </p:txBody>
      </p:sp>
      <p:pic>
        <p:nvPicPr>
          <p:cNvPr id="13315" name="Picture 4"/>
          <p:cNvPicPr>
            <a:picLocks noChangeAspect="1" noChangeArrowheads="1"/>
          </p:cNvPicPr>
          <p:nvPr/>
        </p:nvPicPr>
        <p:blipFill>
          <a:blip r:embed="rId3" cstate="print"/>
          <a:srcRect/>
          <a:stretch>
            <a:fillRect/>
          </a:stretch>
        </p:blipFill>
        <p:spPr bwMode="auto">
          <a:xfrm>
            <a:off x="285750" y="2928938"/>
            <a:ext cx="2406650" cy="3211512"/>
          </a:xfrm>
          <a:prstGeom prst="rect">
            <a:avLst/>
          </a:prstGeom>
          <a:noFill/>
          <a:ln w="9525">
            <a:noFill/>
            <a:miter lim="800000"/>
            <a:headEnd/>
            <a:tailEnd/>
          </a:ln>
        </p:spPr>
      </p:pic>
      <p:pic>
        <p:nvPicPr>
          <p:cNvPr id="13316" name="Picture 2" descr="H:\Raporty\RAPORTY GIG\gig_nowe_logo2.jpg"/>
          <p:cNvPicPr>
            <a:picLocks noChangeAspect="1" noChangeArrowheads="1"/>
          </p:cNvPicPr>
          <p:nvPr/>
        </p:nvPicPr>
        <p:blipFill>
          <a:blip r:embed="rId4" cstate="print"/>
          <a:srcRect l="20195" r="19218"/>
          <a:stretch>
            <a:fillRect/>
          </a:stretch>
        </p:blipFill>
        <p:spPr bwMode="auto">
          <a:xfrm>
            <a:off x="457200" y="1131888"/>
            <a:ext cx="360363" cy="465137"/>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r="2063" b="4735"/>
          <a:stretch>
            <a:fillRect/>
          </a:stretch>
        </p:blipFill>
        <p:spPr bwMode="auto">
          <a:xfrm>
            <a:off x="2989263" y="4600575"/>
            <a:ext cx="5500687" cy="1438275"/>
          </a:xfrm>
          <a:prstGeom prst="rect">
            <a:avLst/>
          </a:prstGeom>
          <a:noFill/>
          <a:ln w="9525">
            <a:noFill/>
            <a:miter lim="800000"/>
            <a:headEnd/>
            <a:tailEnd/>
          </a:ln>
        </p:spPr>
      </p:pic>
      <p:sp>
        <p:nvSpPr>
          <p:cNvPr id="13" name="Prostokąt 12"/>
          <p:cNvSpPr/>
          <p:nvPr/>
        </p:nvSpPr>
        <p:spPr>
          <a:xfrm>
            <a:off x="925302" y="1933561"/>
            <a:ext cx="1643063" cy="892552"/>
          </a:xfrm>
          <a:prstGeom prst="rect">
            <a:avLst/>
          </a:prstGeom>
        </p:spPr>
        <p:txBody>
          <a:bodyPr>
            <a:spAutoFit/>
          </a:bodyPr>
          <a:lstStyle/>
          <a:p>
            <a:pPr>
              <a:spcBef>
                <a:spcPts val="600"/>
              </a:spcBef>
              <a:spcAft>
                <a:spcPts val="0"/>
              </a:spcAft>
              <a:defRPr/>
            </a:pPr>
            <a:r>
              <a:rPr lang="pl-PL" sz="1400" dirty="0" smtClean="0">
                <a:solidFill>
                  <a:schemeClr val="tx1">
                    <a:lumMod val="75000"/>
                    <a:lumOff val="25000"/>
                  </a:schemeClr>
                </a:solidFill>
                <a:cs typeface="Tahoma" pitchFamily="34" charset="0"/>
              </a:rPr>
              <a:t>Syczyn</a:t>
            </a:r>
            <a:endParaRPr lang="pl-PL" sz="1400" dirty="0">
              <a:solidFill>
                <a:schemeClr val="tx1">
                  <a:lumMod val="75000"/>
                  <a:lumOff val="25000"/>
                </a:schemeClr>
              </a:solidFill>
              <a:cs typeface="Tahoma" pitchFamily="34" charset="0"/>
            </a:endParaRPr>
          </a:p>
          <a:p>
            <a:pPr>
              <a:spcBef>
                <a:spcPts val="600"/>
              </a:spcBef>
              <a:spcAft>
                <a:spcPts val="0"/>
              </a:spcAft>
              <a:defRPr/>
            </a:pPr>
            <a:r>
              <a:rPr lang="pl-PL" sz="1400" dirty="0" smtClean="0">
                <a:solidFill>
                  <a:schemeClr val="tx1">
                    <a:lumMod val="75000"/>
                    <a:lumOff val="25000"/>
                  </a:schemeClr>
                </a:solidFill>
                <a:cs typeface="Tahoma" pitchFamily="34" charset="0"/>
              </a:rPr>
              <a:t>Zawada</a:t>
            </a:r>
            <a:endParaRPr lang="pl-PL" sz="1400" dirty="0">
              <a:solidFill>
                <a:schemeClr val="tx1">
                  <a:lumMod val="75000"/>
                  <a:lumOff val="25000"/>
                </a:schemeClr>
              </a:solidFill>
              <a:cs typeface="Tahoma" pitchFamily="34" charset="0"/>
            </a:endParaRPr>
          </a:p>
          <a:p>
            <a:pPr>
              <a:spcBef>
                <a:spcPts val="600"/>
              </a:spcBef>
              <a:spcAft>
                <a:spcPts val="0"/>
              </a:spcAft>
              <a:defRPr/>
            </a:pPr>
            <a:r>
              <a:rPr lang="pl-PL" sz="1400" dirty="0" smtClean="0">
                <a:solidFill>
                  <a:schemeClr val="tx1">
                    <a:lumMod val="75000"/>
                    <a:lumOff val="25000"/>
                  </a:schemeClr>
                </a:solidFill>
                <a:cs typeface="Tahoma" pitchFamily="34" charset="0"/>
              </a:rPr>
              <a:t>Gapowo</a:t>
            </a:r>
            <a:endParaRPr lang="pl-PL" sz="1400" dirty="0">
              <a:solidFill>
                <a:schemeClr val="tx1">
                  <a:lumMod val="75000"/>
                  <a:lumOff val="25000"/>
                </a:schemeClr>
              </a:solidFill>
              <a:cs typeface="Tahoma" pitchFamily="34" charset="0"/>
            </a:endParaRPr>
          </a:p>
        </p:txBody>
      </p:sp>
      <p:sp>
        <p:nvSpPr>
          <p:cNvPr id="14" name="pole tekstowe 13"/>
          <p:cNvSpPr txBox="1"/>
          <p:nvPr/>
        </p:nvSpPr>
        <p:spPr>
          <a:xfrm>
            <a:off x="3643313" y="2635250"/>
            <a:ext cx="5643562" cy="630238"/>
          </a:xfrm>
          <a:prstGeom prst="rect">
            <a:avLst/>
          </a:prstGeom>
          <a:noFill/>
        </p:spPr>
        <p:txBody>
          <a:bodyPr>
            <a:spAutoFit/>
          </a:bodyPr>
          <a:lstStyle/>
          <a:p>
            <a:pPr marL="285750" indent="-285750">
              <a:defRPr/>
            </a:pPr>
            <a:r>
              <a:rPr lang="pl-PL" sz="1400" dirty="0">
                <a:solidFill>
                  <a:schemeClr val="tx1">
                    <a:lumMod val="75000"/>
                    <a:lumOff val="25000"/>
                  </a:schemeClr>
                </a:solidFill>
                <a:cs typeface="Tahoma" pitchFamily="34" charset="0"/>
              </a:rPr>
              <a:t>	</a:t>
            </a:r>
            <a:endParaRPr lang="pl-PL" sz="1400" dirty="0">
              <a:solidFill>
                <a:srgbClr val="FF0000"/>
              </a:solidFill>
              <a:cs typeface="Tahoma" pitchFamily="34" charset="0"/>
            </a:endParaRPr>
          </a:p>
          <a:p>
            <a:pPr>
              <a:defRPr/>
            </a:pPr>
            <a:endParaRPr lang="pl-PL" sz="1400" dirty="0">
              <a:solidFill>
                <a:schemeClr val="tx1">
                  <a:lumMod val="75000"/>
                  <a:lumOff val="25000"/>
                </a:schemeClr>
              </a:solidFill>
              <a:cs typeface="Tahoma" pitchFamily="34" charset="0"/>
            </a:endParaRPr>
          </a:p>
        </p:txBody>
      </p:sp>
      <p:sp>
        <p:nvSpPr>
          <p:cNvPr id="13320" name="Prostokąt 15"/>
          <p:cNvSpPr>
            <a:spLocks noChangeArrowheads="1"/>
          </p:cNvSpPr>
          <p:nvPr/>
        </p:nvSpPr>
        <p:spPr bwMode="auto">
          <a:xfrm>
            <a:off x="3929063" y="1787525"/>
            <a:ext cx="4929187" cy="738188"/>
          </a:xfrm>
          <a:prstGeom prst="rect">
            <a:avLst/>
          </a:prstGeom>
          <a:noFill/>
          <a:ln w="9525">
            <a:noFill/>
            <a:miter lim="800000"/>
            <a:headEnd/>
            <a:tailEnd/>
          </a:ln>
        </p:spPr>
        <p:txBody>
          <a:bodyPr>
            <a:spAutoFit/>
          </a:bodyPr>
          <a:lstStyle/>
          <a:p>
            <a:pPr algn="just"/>
            <a:r>
              <a:rPr lang="en-US" sz="1400" smtClean="0">
                <a:cs typeface="Tahoma" pitchFamily="34" charset="0"/>
              </a:rPr>
              <a:t>No quakes caused by rock cracking downhole registered on ground surface during boreholes </a:t>
            </a:r>
            <a:r>
              <a:rPr lang="en-US" sz="1400" smtClean="0">
                <a:cs typeface="Tahoma" pitchFamily="34" charset="0"/>
              </a:rPr>
              <a:t>stimulation</a:t>
            </a:r>
            <a:r>
              <a:rPr lang="en-US" sz="1400" smtClean="0">
                <a:cs typeface="Tahoma" pitchFamily="34" charset="0"/>
              </a:rPr>
              <a:t>. </a:t>
            </a:r>
            <a:endParaRPr lang="en-US" sz="1400">
              <a:cs typeface="Tahoma" pitchFamily="34" charset="0"/>
            </a:endParaRPr>
          </a:p>
        </p:txBody>
      </p:sp>
      <p:pic>
        <p:nvPicPr>
          <p:cNvPr id="13321" name="Picture 2" descr="H:\Zakłady\WARSZAWA\Geologia Środowiskowa\pracownicy\Olga Antolak\projekty__tematy\SHALE GAS\GDOŚ\PREZENTACJA marzec 2015\RcdgRy7c9.jpeg"/>
          <p:cNvPicPr>
            <a:picLocks noChangeAspect="1" noChangeArrowheads="1"/>
          </p:cNvPicPr>
          <p:nvPr/>
        </p:nvPicPr>
        <p:blipFill>
          <a:blip r:embed="rId6" cstate="print"/>
          <a:srcRect/>
          <a:stretch>
            <a:fillRect/>
          </a:stretch>
        </p:blipFill>
        <p:spPr bwMode="auto">
          <a:xfrm>
            <a:off x="3357563" y="1741488"/>
            <a:ext cx="596900" cy="595312"/>
          </a:xfrm>
          <a:prstGeom prst="rect">
            <a:avLst/>
          </a:prstGeom>
          <a:noFill/>
          <a:ln w="9525">
            <a:noFill/>
            <a:miter lim="800000"/>
            <a:headEnd/>
            <a:tailEnd/>
          </a:ln>
        </p:spPr>
      </p:pic>
      <p:sp>
        <p:nvSpPr>
          <p:cNvPr id="13322" name="Prostokąt 17"/>
          <p:cNvSpPr>
            <a:spLocks noChangeArrowheads="1"/>
          </p:cNvSpPr>
          <p:nvPr/>
        </p:nvSpPr>
        <p:spPr bwMode="auto">
          <a:xfrm>
            <a:off x="4000500" y="2968625"/>
            <a:ext cx="4857750" cy="1169988"/>
          </a:xfrm>
          <a:prstGeom prst="rect">
            <a:avLst/>
          </a:prstGeom>
          <a:noFill/>
          <a:ln w="9525">
            <a:noFill/>
            <a:miter lim="800000"/>
            <a:headEnd/>
            <a:tailEnd/>
          </a:ln>
        </p:spPr>
        <p:txBody>
          <a:bodyPr>
            <a:spAutoFit/>
          </a:bodyPr>
          <a:lstStyle/>
          <a:p>
            <a:pPr algn="just"/>
            <a:r>
              <a:rPr lang="en-US" sz="1400" smtClean="0">
                <a:cs typeface="Tahoma" pitchFamily="34" charset="0"/>
              </a:rPr>
              <a:t>Some</a:t>
            </a:r>
            <a:r>
              <a:rPr lang="en-US" sz="1400" smtClean="0">
                <a:cs typeface="Tahoma" pitchFamily="34" charset="0"/>
              </a:rPr>
              <a:t> vibrations generated by high-volumes pumps operations </a:t>
            </a:r>
            <a:r>
              <a:rPr lang="en-US" sz="1400" smtClean="0">
                <a:cs typeface="Tahoma" pitchFamily="34" charset="0"/>
              </a:rPr>
              <a:t>did </a:t>
            </a:r>
            <a:r>
              <a:rPr lang="en-US" sz="1400">
                <a:cs typeface="Tahoma" pitchFamily="34" charset="0"/>
              </a:rPr>
              <a:t>not exceed values considered as save by Polish construction standards and did not affect building stability or work </a:t>
            </a:r>
            <a:r>
              <a:rPr lang="en-US" sz="1400">
                <a:cs typeface="Tahoma" pitchFamily="34" charset="0"/>
              </a:rPr>
              <a:t>conditions </a:t>
            </a:r>
            <a:r>
              <a:rPr lang="en-US" sz="1400" smtClean="0">
                <a:cs typeface="Tahoma" pitchFamily="34" charset="0"/>
              </a:rPr>
              <a:t>in</a:t>
            </a:r>
            <a:r>
              <a:rPr lang="en-US" sz="1400" smtClean="0">
                <a:cs typeface="Tahoma" pitchFamily="34" charset="0"/>
              </a:rPr>
              <a:t> </a:t>
            </a:r>
            <a:r>
              <a:rPr lang="en-US" sz="1400" smtClean="0">
                <a:cs typeface="Tahoma" pitchFamily="34" charset="0"/>
              </a:rPr>
              <a:t>buildings</a:t>
            </a:r>
            <a:r>
              <a:rPr lang="en-US" sz="1400" smtClean="0">
                <a:cs typeface="Tahoma" pitchFamily="34" charset="0"/>
              </a:rPr>
              <a:t>.</a:t>
            </a:r>
            <a:endParaRPr lang="en-US" sz="1400">
              <a:cs typeface="Tahoma" pitchFamily="34" charset="0"/>
            </a:endParaRPr>
          </a:p>
        </p:txBody>
      </p:sp>
      <p:pic>
        <p:nvPicPr>
          <p:cNvPr id="13323" name="Picture 2" descr="H:\Zakłady\WARSZAWA\Geologia Środowiskowa\pracownicy\Olga Antolak\projekty__tematy\SHALE GAS\GDOŚ\PREZENTACJA marzec 2015\RcdgRy7c9.jpeg"/>
          <p:cNvPicPr>
            <a:picLocks noChangeAspect="1" noChangeArrowheads="1"/>
          </p:cNvPicPr>
          <p:nvPr/>
        </p:nvPicPr>
        <p:blipFill>
          <a:blip r:embed="rId6" cstate="print"/>
          <a:srcRect/>
          <a:stretch>
            <a:fillRect/>
          </a:stretch>
        </p:blipFill>
        <p:spPr bwMode="auto">
          <a:xfrm>
            <a:off x="3357563" y="2949575"/>
            <a:ext cx="596900" cy="595313"/>
          </a:xfrm>
          <a:prstGeom prst="rect">
            <a:avLst/>
          </a:prstGeom>
          <a:noFill/>
          <a:ln w="9525">
            <a:noFill/>
            <a:miter lim="800000"/>
            <a:headEnd/>
            <a:tailEnd/>
          </a:ln>
        </p:spPr>
      </p:pic>
      <p:pic>
        <p:nvPicPr>
          <p:cNvPr id="13324" name="Picture 16" descr="http://www.igf.edu.pl/grafika/logo.png"/>
          <p:cNvPicPr>
            <a:picLocks noChangeAspect="1" noChangeArrowheads="1"/>
          </p:cNvPicPr>
          <p:nvPr/>
        </p:nvPicPr>
        <p:blipFill>
          <a:blip r:embed="rId7" cstate="print"/>
          <a:srcRect/>
          <a:stretch>
            <a:fillRect/>
          </a:stretch>
        </p:blipFill>
        <p:spPr bwMode="auto">
          <a:xfrm>
            <a:off x="425450" y="723900"/>
            <a:ext cx="1338263" cy="358775"/>
          </a:xfrm>
          <a:prstGeom prst="rect">
            <a:avLst/>
          </a:prstGeom>
          <a:noFill/>
          <a:ln w="9525">
            <a:noFill/>
            <a:miter lim="800000"/>
            <a:headEnd/>
            <a:tailEnd/>
          </a:ln>
        </p:spPr>
      </p:pic>
      <p:sp>
        <p:nvSpPr>
          <p:cNvPr id="15" name="Prostokąt 14"/>
          <p:cNvSpPr/>
          <p:nvPr/>
        </p:nvSpPr>
        <p:spPr>
          <a:xfrm>
            <a:off x="1824038" y="831850"/>
            <a:ext cx="4572000" cy="738188"/>
          </a:xfrm>
          <a:prstGeom prst="rect">
            <a:avLst/>
          </a:prstGeom>
        </p:spPr>
        <p:txBody>
          <a:bodyPr>
            <a:spAutoFit/>
          </a:bodyPr>
          <a:lstStyle/>
          <a:p>
            <a:pPr>
              <a:defRPr/>
            </a:pPr>
            <a:r>
              <a:rPr lang="pl-PL" dirty="0" err="1">
                <a:solidFill>
                  <a:schemeClr val="tx1">
                    <a:lumMod val="75000"/>
                    <a:lumOff val="25000"/>
                  </a:schemeClr>
                </a:solidFill>
                <a:cs typeface="Tahoma" pitchFamily="34" charset="0"/>
              </a:rPr>
              <a:t>Institute</a:t>
            </a:r>
            <a:r>
              <a:rPr lang="pl-PL" dirty="0">
                <a:solidFill>
                  <a:schemeClr val="tx1">
                    <a:lumMod val="75000"/>
                    <a:lumOff val="25000"/>
                  </a:schemeClr>
                </a:solidFill>
                <a:cs typeface="Tahoma" pitchFamily="34" charset="0"/>
              </a:rPr>
              <a:t> of </a:t>
            </a:r>
            <a:r>
              <a:rPr lang="pl-PL" dirty="0" err="1">
                <a:solidFill>
                  <a:schemeClr val="tx1">
                    <a:lumMod val="75000"/>
                    <a:lumOff val="25000"/>
                  </a:schemeClr>
                </a:solidFill>
                <a:cs typeface="Tahoma" pitchFamily="34" charset="0"/>
              </a:rPr>
              <a:t>Geophysics</a:t>
            </a:r>
            <a:r>
              <a:rPr lang="pl-PL" dirty="0">
                <a:solidFill>
                  <a:schemeClr val="tx1">
                    <a:lumMod val="75000"/>
                    <a:lumOff val="25000"/>
                  </a:schemeClr>
                </a:solidFill>
                <a:cs typeface="Tahoma" pitchFamily="34" charset="0"/>
              </a:rPr>
              <a:t>, </a:t>
            </a:r>
            <a:r>
              <a:rPr lang="pl-PL" dirty="0" err="1">
                <a:solidFill>
                  <a:schemeClr val="tx1">
                    <a:lumMod val="75000"/>
                    <a:lumOff val="25000"/>
                  </a:schemeClr>
                </a:solidFill>
                <a:cs typeface="Tahoma" pitchFamily="34" charset="0"/>
              </a:rPr>
              <a:t>Polish</a:t>
            </a:r>
            <a:r>
              <a:rPr lang="pl-PL" dirty="0">
                <a:solidFill>
                  <a:schemeClr val="tx1">
                    <a:lumMod val="75000"/>
                    <a:lumOff val="25000"/>
                  </a:schemeClr>
                </a:solidFill>
                <a:cs typeface="Tahoma" pitchFamily="34" charset="0"/>
              </a:rPr>
              <a:t> Academy of Sciences	</a:t>
            </a:r>
          </a:p>
          <a:p>
            <a:pPr>
              <a:defRPr/>
            </a:pPr>
            <a:r>
              <a:rPr lang="pl-PL" dirty="0">
                <a:solidFill>
                  <a:schemeClr val="tx1">
                    <a:lumMod val="75000"/>
                    <a:lumOff val="25000"/>
                  </a:schemeClr>
                </a:solidFill>
                <a:cs typeface="Tahoma" pitchFamily="34" charset="0"/>
              </a:rPr>
              <a:t>Central Mining </a:t>
            </a:r>
            <a:r>
              <a:rPr lang="pl-PL" dirty="0" err="1">
                <a:solidFill>
                  <a:schemeClr val="tx1">
                    <a:lumMod val="75000"/>
                    <a:lumOff val="25000"/>
                  </a:schemeClr>
                </a:solidFill>
                <a:cs typeface="Tahoma" pitchFamily="34" charset="0"/>
              </a:rPr>
              <a:t>Institute</a:t>
            </a:r>
            <a:endParaRPr lang="pl-PL" dirty="0">
              <a:solidFill>
                <a:schemeClr val="tx1">
                  <a:lumMod val="75000"/>
                  <a:lumOff val="25000"/>
                </a:schemeClr>
              </a:solidFill>
              <a:cs typeface="Tahoma" pitchFamily="34" charset="0"/>
            </a:endParaRPr>
          </a:p>
        </p:txBody>
      </p:sp>
      <p:sp>
        <p:nvSpPr>
          <p:cNvPr id="17" name="Prostokąt 16"/>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12</a:t>
            </a:fld>
            <a:endParaRPr lang="pl-PL" sz="1000" b="0" dirty="0"/>
          </a:p>
        </p:txBody>
      </p:sp>
      <p:sp>
        <p:nvSpPr>
          <p:cNvPr id="16" name="Prostokąt 15"/>
          <p:cNvSpPr/>
          <p:nvPr/>
        </p:nvSpPr>
        <p:spPr>
          <a:xfrm>
            <a:off x="7123437" y="789820"/>
            <a:ext cx="1643063" cy="307777"/>
          </a:xfrm>
          <a:prstGeom prst="rect">
            <a:avLst/>
          </a:prstGeom>
        </p:spPr>
        <p:txBody>
          <a:bodyPr>
            <a:spAutoFit/>
          </a:bodyPr>
          <a:lstStyle/>
          <a:p>
            <a:pPr>
              <a:spcBef>
                <a:spcPts val="600"/>
              </a:spcBef>
              <a:spcAft>
                <a:spcPts val="0"/>
              </a:spcAft>
              <a:defRPr/>
            </a:pPr>
            <a:r>
              <a:rPr lang="pl-PL" sz="1400" dirty="0" smtClean="0">
                <a:solidFill>
                  <a:schemeClr val="tx1">
                    <a:lumMod val="75000"/>
                    <a:lumOff val="25000"/>
                  </a:schemeClr>
                </a:solidFill>
                <a:cs typeface="Tahoma" pitchFamily="34" charset="0"/>
              </a:rPr>
              <a:t>Łebień</a:t>
            </a:r>
            <a:endParaRPr lang="pl-PL" sz="1400" dirty="0">
              <a:solidFill>
                <a:schemeClr val="tx1">
                  <a:lumMod val="75000"/>
                  <a:lumOff val="25000"/>
                </a:schemeClr>
              </a:solidFill>
              <a:cs typeface="Tahoma" pitchFamily="34" charset="0"/>
            </a:endParaRPr>
          </a:p>
        </p:txBody>
      </p:sp>
      <p:sp>
        <p:nvSpPr>
          <p:cNvPr id="18" name="Strzałka w prawo 17"/>
          <p:cNvSpPr/>
          <p:nvPr/>
        </p:nvSpPr>
        <p:spPr bwMode="auto">
          <a:xfrm>
            <a:off x="6036816" y="727959"/>
            <a:ext cx="978408" cy="484632"/>
          </a:xfrm>
          <a:prstGeom prst="rightArrow">
            <a:avLst/>
          </a:prstGeom>
          <a:solidFill>
            <a:srgbClr val="92D05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pl-PL" sz="1200" b="1" i="0" u="none" strike="noStrike" cap="none" normalizeH="0" baseline="0" smtClean="0">
              <a:ln>
                <a:noFill/>
              </a:ln>
              <a:solidFill>
                <a:schemeClr val="tx1"/>
              </a:solidFill>
              <a:effectLst/>
              <a:latin typeface="Tahoma" pitchFamily="34" charset="0"/>
            </a:endParaRPr>
          </a:p>
        </p:txBody>
      </p:sp>
      <p:sp>
        <p:nvSpPr>
          <p:cNvPr id="19" name="Strzałka w prawo 18"/>
          <p:cNvSpPr/>
          <p:nvPr/>
        </p:nvSpPr>
        <p:spPr bwMode="auto">
          <a:xfrm rot="8572933">
            <a:off x="1741486" y="1732613"/>
            <a:ext cx="978408" cy="484632"/>
          </a:xfrm>
          <a:prstGeom prst="rightArrow">
            <a:avLst/>
          </a:prstGeom>
          <a:solidFill>
            <a:srgbClr val="92D050"/>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pl-PL" sz="1200" b="1" i="0" u="none" strike="noStrike" cap="none" normalizeH="0" baseline="0" smtClean="0">
              <a:ln>
                <a:noFill/>
              </a:ln>
              <a:solidFill>
                <a:schemeClr val="tx1"/>
              </a:solidFill>
              <a:effectLst/>
              <a:latin typeface="Tahoma" pitchFamily="34" charset="0"/>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825" y="188913"/>
            <a:ext cx="8229600" cy="719137"/>
          </a:xfrm>
        </p:spPr>
        <p:txBody>
          <a:bodyPr/>
          <a:lstStyle/>
          <a:p>
            <a:pPr algn="l">
              <a:defRPr/>
            </a:pPr>
            <a:r>
              <a:rPr lang="pl-PL" altLang="pl-PL" sz="3200" b="1" kern="1200" dirty="0" err="1" smtClean="0">
                <a:solidFill>
                  <a:schemeClr val="tx1">
                    <a:lumMod val="75000"/>
                    <a:lumOff val="25000"/>
                  </a:schemeClr>
                </a:solidFill>
                <a:latin typeface="Tahoma" pitchFamily="34" charset="0"/>
                <a:ea typeface="+mn-ea"/>
                <a:cs typeface="Tahoma" pitchFamily="34" charset="0"/>
              </a:rPr>
              <a:t>Landscape</a:t>
            </a:r>
            <a:endParaRPr lang="en-US" altLang="pl-PL" sz="3200" b="1" kern="1200" dirty="0">
              <a:solidFill>
                <a:schemeClr val="tx1">
                  <a:lumMod val="75000"/>
                  <a:lumOff val="25000"/>
                </a:schemeClr>
              </a:solidFill>
              <a:latin typeface="Tahoma" pitchFamily="34" charset="0"/>
              <a:ea typeface="+mn-ea"/>
              <a:cs typeface="Tahoma" pitchFamily="34" charset="0"/>
            </a:endParaRPr>
          </a:p>
        </p:txBody>
      </p:sp>
      <p:pic>
        <p:nvPicPr>
          <p:cNvPr id="16387" name="Picture 3" descr="C:\Users\Oleńka\Desktop\zd.jpg"/>
          <p:cNvPicPr>
            <a:picLocks noChangeAspect="1" noChangeArrowheads="1"/>
          </p:cNvPicPr>
          <p:nvPr/>
        </p:nvPicPr>
        <p:blipFill>
          <a:blip r:embed="rId3" cstate="print"/>
          <a:srcRect/>
          <a:stretch>
            <a:fillRect/>
          </a:stretch>
        </p:blipFill>
        <p:spPr bwMode="auto">
          <a:xfrm>
            <a:off x="395289" y="981076"/>
            <a:ext cx="4820416" cy="2969487"/>
          </a:xfrm>
          <a:prstGeom prst="rect">
            <a:avLst/>
          </a:prstGeom>
          <a:noFill/>
          <a:ln w="9525">
            <a:noFill/>
            <a:miter lim="800000"/>
            <a:headEnd/>
            <a:tailEnd/>
          </a:ln>
        </p:spPr>
      </p:pic>
      <p:pic>
        <p:nvPicPr>
          <p:cNvPr id="16388" name="Picture 3" descr="H:\Zakłady\WARSZAWA\Geologia Środowiskowa\pracownicy\Olga Antolak\projekty__tematy\SHALE GAS\GDOŚ\PREZENTACJA marzec 2015\foto\6.jpg"/>
          <p:cNvPicPr>
            <a:picLocks noChangeAspect="1" noChangeArrowheads="1"/>
          </p:cNvPicPr>
          <p:nvPr/>
        </p:nvPicPr>
        <p:blipFill>
          <a:blip r:embed="rId4" cstate="print"/>
          <a:srcRect t="26450"/>
          <a:stretch>
            <a:fillRect/>
          </a:stretch>
        </p:blipFill>
        <p:spPr bwMode="auto">
          <a:xfrm>
            <a:off x="2280024" y="3566459"/>
            <a:ext cx="5205413" cy="2514600"/>
          </a:xfrm>
          <a:prstGeom prst="rect">
            <a:avLst/>
          </a:prstGeom>
          <a:noFill/>
          <a:ln w="9525">
            <a:noFill/>
            <a:miter lim="800000"/>
            <a:headEnd/>
            <a:tailEnd/>
          </a:ln>
        </p:spPr>
      </p:pic>
      <p:sp>
        <p:nvSpPr>
          <p:cNvPr id="5" name="pole tekstowe 4"/>
          <p:cNvSpPr txBox="1"/>
          <p:nvPr/>
        </p:nvSpPr>
        <p:spPr>
          <a:xfrm>
            <a:off x="5564054" y="1103038"/>
            <a:ext cx="3541690" cy="2569934"/>
          </a:xfrm>
          <a:prstGeom prst="rect">
            <a:avLst/>
          </a:prstGeom>
          <a:noFill/>
        </p:spPr>
        <p:txBody>
          <a:bodyPr wrap="square" rtlCol="0">
            <a:spAutoFit/>
          </a:bodyPr>
          <a:lstStyle/>
          <a:p>
            <a:r>
              <a:rPr lang="en-US" sz="1400" dirty="0" smtClean="0"/>
              <a:t>Temporary disturbances in landscape</a:t>
            </a:r>
          </a:p>
          <a:p>
            <a:endParaRPr lang="en-US" sz="1400" dirty="0" smtClean="0"/>
          </a:p>
          <a:p>
            <a:r>
              <a:rPr lang="en-US" sz="1400" dirty="0" smtClean="0"/>
              <a:t>No mass-movements registered, though special attention needed in landslides prompt areas </a:t>
            </a:r>
            <a:endParaRPr lang="en-US" sz="1400" dirty="0" smtClean="0"/>
          </a:p>
          <a:p>
            <a:endParaRPr lang="en-US" sz="1400" dirty="0" smtClean="0"/>
          </a:p>
          <a:p>
            <a:r>
              <a:rPr lang="en-US" sz="1400" dirty="0" smtClean="0"/>
              <a:t>Some soil and subsoil compaction possible</a:t>
            </a:r>
            <a:endParaRPr lang="en-US" sz="1400" dirty="0" smtClean="0"/>
          </a:p>
          <a:p>
            <a:endParaRPr lang="en-US" sz="1400" dirty="0"/>
          </a:p>
        </p:txBody>
      </p:sp>
      <p:sp>
        <p:nvSpPr>
          <p:cNvPr id="7" name="Prostokąt 6"/>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13</a:t>
            </a:fld>
            <a:endParaRPr lang="pl-PL" sz="1000" b="0" dirty="0"/>
          </a:p>
        </p:txBody>
      </p:sp>
      <p:pic>
        <p:nvPicPr>
          <p:cNvPr id="8" name="Picture 2" descr="H:\Zakłady\WARSZAWA\Geologia Środowiskowa\pracownicy\Olga Antolak\projekty__tematy\SHALE GAS\GDOŚ\PREZENTACJA marzec 2015\RcdgRy7c9.jpeg"/>
          <p:cNvPicPr>
            <a:picLocks noChangeAspect="1" noChangeArrowheads="1"/>
          </p:cNvPicPr>
          <p:nvPr/>
        </p:nvPicPr>
        <p:blipFill>
          <a:blip r:embed="rId5" cstate="print"/>
          <a:srcRect/>
          <a:stretch>
            <a:fillRect/>
          </a:stretch>
        </p:blipFill>
        <p:spPr bwMode="auto">
          <a:xfrm>
            <a:off x="5221877" y="1075662"/>
            <a:ext cx="397691" cy="396633"/>
          </a:xfrm>
          <a:prstGeom prst="rect">
            <a:avLst/>
          </a:prstGeom>
          <a:noFill/>
          <a:ln w="9525">
            <a:noFill/>
            <a:miter lim="800000"/>
            <a:headEnd/>
            <a:tailEnd/>
          </a:ln>
        </p:spPr>
      </p:pic>
      <p:pic>
        <p:nvPicPr>
          <p:cNvPr id="9" name="Picture 2" descr="H:\Zakłady\WARSZAWA\Geologia Środowiskowa\pracownicy\Olga Antolak\projekty__tematy\SHALE GAS\GDOŚ\PREZENTACJA marzec 2015\RcdgRy7c9.jpeg"/>
          <p:cNvPicPr>
            <a:picLocks noChangeAspect="1" noChangeArrowheads="1"/>
          </p:cNvPicPr>
          <p:nvPr/>
        </p:nvPicPr>
        <p:blipFill>
          <a:blip r:embed="rId5" cstate="print"/>
          <a:srcRect/>
          <a:stretch>
            <a:fillRect/>
          </a:stretch>
        </p:blipFill>
        <p:spPr bwMode="auto">
          <a:xfrm>
            <a:off x="5232235" y="1760722"/>
            <a:ext cx="397691" cy="396633"/>
          </a:xfrm>
          <a:prstGeom prst="rect">
            <a:avLst/>
          </a:prstGeom>
          <a:noFill/>
          <a:ln w="9525">
            <a:noFill/>
            <a:miter lim="800000"/>
            <a:headEnd/>
            <a:tailEnd/>
          </a:ln>
        </p:spPr>
      </p:pic>
      <p:pic>
        <p:nvPicPr>
          <p:cNvPr id="10" name="Picture 2" descr="H:\Zakłady\WARSZAWA\Geologia Środowiskowa\pracownicy\Olga Antolak\projekty__tematy\SHALE GAS\GDOŚ\PREZENTACJA marzec 2015\RcdgRy7c9.jpeg"/>
          <p:cNvPicPr>
            <a:picLocks noChangeAspect="1" noChangeArrowheads="1"/>
          </p:cNvPicPr>
          <p:nvPr/>
        </p:nvPicPr>
        <p:blipFill>
          <a:blip r:embed="rId5" cstate="print"/>
          <a:srcRect/>
          <a:stretch>
            <a:fillRect/>
          </a:stretch>
        </p:blipFill>
        <p:spPr bwMode="auto">
          <a:xfrm>
            <a:off x="5242587" y="2845312"/>
            <a:ext cx="397691" cy="3966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825" y="188913"/>
            <a:ext cx="8229600" cy="719137"/>
          </a:xfrm>
        </p:spPr>
        <p:txBody>
          <a:bodyPr/>
          <a:lstStyle/>
          <a:p>
            <a:pPr algn="l">
              <a:defRPr/>
            </a:pPr>
            <a:r>
              <a:rPr lang="pl-PL" altLang="pl-PL" sz="3200" b="1" kern="1200" dirty="0" smtClean="0">
                <a:solidFill>
                  <a:schemeClr val="tx1">
                    <a:lumMod val="75000"/>
                    <a:lumOff val="25000"/>
                  </a:schemeClr>
                </a:solidFill>
                <a:latin typeface="Tahoma" pitchFamily="34" charset="0"/>
                <a:ea typeface="+mn-ea"/>
                <a:cs typeface="Tahoma" pitchFamily="34" charset="0"/>
              </a:rPr>
              <a:t>Air </a:t>
            </a:r>
            <a:r>
              <a:rPr lang="pl-PL" altLang="pl-PL" sz="3200" b="1" kern="1200" dirty="0" err="1" smtClean="0">
                <a:solidFill>
                  <a:schemeClr val="tx1">
                    <a:lumMod val="75000"/>
                    <a:lumOff val="25000"/>
                  </a:schemeClr>
                </a:solidFill>
                <a:latin typeface="Tahoma" pitchFamily="34" charset="0"/>
                <a:ea typeface="+mn-ea"/>
                <a:cs typeface="Tahoma" pitchFamily="34" charset="0"/>
              </a:rPr>
              <a:t>emissions</a:t>
            </a:r>
            <a:endParaRPr lang="en-US" altLang="pl-PL" sz="3200" b="1" kern="1200" dirty="0">
              <a:solidFill>
                <a:schemeClr val="tx1">
                  <a:lumMod val="75000"/>
                  <a:lumOff val="25000"/>
                </a:schemeClr>
              </a:solidFill>
              <a:latin typeface="Tahoma" pitchFamily="34" charset="0"/>
              <a:ea typeface="+mn-ea"/>
              <a:cs typeface="Tahoma" pitchFamily="34" charset="0"/>
            </a:endParaRPr>
          </a:p>
        </p:txBody>
      </p:sp>
      <p:pic>
        <p:nvPicPr>
          <p:cNvPr id="6" name="Picture 2" descr="H:\Zakłady\WARSZAWA\Geologia Środowiskowa\pracownicy\Olga Antolak\projekty__tematy\SHALE GAS\GDOŚ\PREZENTACJA marzec 2015\foto\DSC01182.JPG"/>
          <p:cNvPicPr>
            <a:picLocks noChangeAspect="1" noChangeArrowheads="1"/>
          </p:cNvPicPr>
          <p:nvPr/>
        </p:nvPicPr>
        <p:blipFill>
          <a:blip r:embed="rId2" cstate="print"/>
          <a:srcRect l="31705" r="28292" b="5464"/>
          <a:stretch>
            <a:fillRect/>
          </a:stretch>
        </p:blipFill>
        <p:spPr bwMode="auto">
          <a:xfrm>
            <a:off x="6215074" y="3847955"/>
            <a:ext cx="2317364" cy="2317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descr="H:\Zakłady\WARSZAWA\Geologia Środowiskowa\pracownicy\Olga Antolak\projekty__tematy\SHALE GAS\GDOŚ\PREZENTACJA marzec 2015\foto\DSC03366.JPG"/>
          <p:cNvPicPr>
            <a:picLocks noChangeAspect="1" noChangeArrowheads="1"/>
          </p:cNvPicPr>
          <p:nvPr/>
        </p:nvPicPr>
        <p:blipFill>
          <a:blip r:embed="rId3" cstate="print"/>
          <a:srcRect r="1132"/>
          <a:stretch>
            <a:fillRect/>
          </a:stretch>
        </p:blipFill>
        <p:spPr bwMode="auto">
          <a:xfrm>
            <a:off x="3478754" y="3857628"/>
            <a:ext cx="2307692" cy="2307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9" name="Tabela 8"/>
          <p:cNvGraphicFramePr>
            <a:graphicFrameLocks noGrp="1"/>
          </p:cNvGraphicFramePr>
          <p:nvPr/>
        </p:nvGraphicFramePr>
        <p:xfrm>
          <a:off x="642938" y="779976"/>
          <a:ext cx="7858181" cy="2726785"/>
        </p:xfrm>
        <a:graphic>
          <a:graphicData uri="http://schemas.openxmlformats.org/drawingml/2006/table">
            <a:tbl>
              <a:tblPr>
                <a:effectLst/>
              </a:tblPr>
              <a:tblGrid>
                <a:gridCol w="1233760"/>
                <a:gridCol w="786916"/>
                <a:gridCol w="942981"/>
                <a:gridCol w="942981"/>
                <a:gridCol w="1215240"/>
                <a:gridCol w="850341"/>
                <a:gridCol w="942981"/>
                <a:gridCol w="942981"/>
              </a:tblGrid>
              <a:tr h="417759">
                <a:tc rowSpan="2">
                  <a:txBody>
                    <a:bodyPr/>
                    <a:lstStyle/>
                    <a:p>
                      <a:pPr algn="ctr">
                        <a:lnSpc>
                          <a:spcPct val="100000"/>
                        </a:lnSpc>
                        <a:spcAft>
                          <a:spcPts val="0"/>
                        </a:spcAft>
                      </a:pPr>
                      <a:r>
                        <a:rPr lang="pl-PL" sz="1100" b="1" dirty="0" smtClean="0">
                          <a:latin typeface="Tahoma" pitchFamily="34" charset="0"/>
                          <a:ea typeface="Calibri"/>
                          <a:cs typeface="Tahoma" pitchFamily="34" charset="0"/>
                        </a:rPr>
                        <a:t>Test </a:t>
                      </a:r>
                      <a:r>
                        <a:rPr lang="pl-PL" sz="1100" b="1" dirty="0" err="1" smtClean="0">
                          <a:latin typeface="Tahoma" pitchFamily="34" charset="0"/>
                          <a:ea typeface="Calibri"/>
                          <a:cs typeface="Tahoma" pitchFamily="34" charset="0"/>
                        </a:rPr>
                        <a:t>site</a:t>
                      </a:r>
                      <a:endParaRPr lang="pl-PL" sz="1100" b="1"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pl-PL" sz="1100" b="1" dirty="0" smtClean="0">
                          <a:latin typeface="Tahoma" pitchFamily="34" charset="0"/>
                          <a:cs typeface="Tahoma" pitchFamily="34" charset="0"/>
                        </a:rPr>
                        <a:t>SO</a:t>
                      </a:r>
                      <a:r>
                        <a:rPr lang="pl-PL" sz="1100" b="1" baseline="-25000" dirty="0" smtClean="0">
                          <a:latin typeface="Tahoma" pitchFamily="34" charset="0"/>
                          <a:cs typeface="Tahoma" pitchFamily="34" charset="0"/>
                        </a:rPr>
                        <a:t>2</a:t>
                      </a:r>
                      <a:endParaRPr lang="pl-PL" sz="1100" b="1" baseline="-25000" dirty="0" smtClean="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pl-PL" sz="1100" b="1" dirty="0" smtClean="0">
                          <a:latin typeface="Tahoma" pitchFamily="34" charset="0"/>
                          <a:cs typeface="Tahoma" pitchFamily="34" charset="0"/>
                        </a:rPr>
                        <a:t>NO</a:t>
                      </a:r>
                      <a:r>
                        <a:rPr lang="pl-PL" sz="1100" b="1" baseline="-25000" dirty="0" smtClean="0">
                          <a:latin typeface="Tahoma" pitchFamily="34" charset="0"/>
                          <a:cs typeface="Tahoma" pitchFamily="34" charset="0"/>
                        </a:rPr>
                        <a:t>x</a:t>
                      </a:r>
                      <a:endParaRPr lang="pl-PL" sz="1100" b="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pl-PL" sz="1100" b="1" dirty="0" err="1" smtClean="0">
                          <a:latin typeface="Tahoma" pitchFamily="34" charset="0"/>
                          <a:cs typeface="Tahoma" pitchFamily="34" charset="0"/>
                        </a:rPr>
                        <a:t>Methane</a:t>
                      </a:r>
                      <a:endParaRPr lang="pl-PL" sz="1100" b="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pl-PL" sz="1100" b="1" dirty="0" smtClean="0">
                          <a:latin typeface="Tahoma" pitchFamily="34" charset="0"/>
                          <a:cs typeface="Tahoma" pitchFamily="34" charset="0"/>
                        </a:rPr>
                        <a:t>C</a:t>
                      </a:r>
                      <a:r>
                        <a:rPr lang="pl-PL" sz="1100" b="1" baseline="-25000" dirty="0" smtClean="0">
                          <a:latin typeface="Tahoma" pitchFamily="34" charset="0"/>
                          <a:cs typeface="Tahoma" pitchFamily="34" charset="0"/>
                        </a:rPr>
                        <a:t>2</a:t>
                      </a:r>
                      <a:r>
                        <a:rPr lang="pl-PL" sz="1100" b="1" dirty="0" smtClean="0">
                          <a:latin typeface="Tahoma" pitchFamily="34" charset="0"/>
                          <a:cs typeface="Tahoma" pitchFamily="34" charset="0"/>
                        </a:rPr>
                        <a:t>-C</a:t>
                      </a:r>
                      <a:r>
                        <a:rPr lang="pl-PL" sz="1100" b="1" baseline="-25000" dirty="0" smtClean="0">
                          <a:latin typeface="Tahoma" pitchFamily="34" charset="0"/>
                          <a:cs typeface="Tahoma" pitchFamily="34" charset="0"/>
                        </a:rPr>
                        <a:t>12</a:t>
                      </a:r>
                    </a:p>
                    <a:p>
                      <a:pPr algn="ctr">
                        <a:spcAft>
                          <a:spcPts val="0"/>
                        </a:spcAft>
                      </a:pPr>
                      <a:r>
                        <a:rPr lang="pl-PL" sz="1100" b="1" baseline="0" dirty="0" err="1" smtClean="0">
                          <a:latin typeface="Tahoma" pitchFamily="34" charset="0"/>
                          <a:ea typeface="Times New Roman"/>
                          <a:cs typeface="Tahoma" pitchFamily="34" charset="0"/>
                        </a:rPr>
                        <a:t>hydrocarbons</a:t>
                      </a:r>
                      <a:endParaRPr lang="pl-PL" sz="1100" b="1" baseline="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pl-PL" sz="1100" b="1" dirty="0" smtClean="0">
                          <a:latin typeface="Tahoma" pitchFamily="34" charset="0"/>
                          <a:cs typeface="Tahoma" pitchFamily="34" charset="0"/>
                        </a:rPr>
                        <a:t>VOC</a:t>
                      </a:r>
                      <a:endParaRPr lang="pl-PL" sz="1100" b="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pl-PL" sz="1100" b="1" dirty="0" smtClean="0">
                          <a:latin typeface="Tahoma" pitchFamily="34" charset="0"/>
                          <a:cs typeface="Tahoma" pitchFamily="34" charset="0"/>
                        </a:rPr>
                        <a:t>BTEX</a:t>
                      </a:r>
                      <a:endParaRPr lang="pl-PL" sz="1100" b="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100" b="1" dirty="0" smtClean="0">
                          <a:latin typeface="Tahoma" pitchFamily="34" charset="0"/>
                          <a:cs typeface="Tahoma" pitchFamily="34" charset="0"/>
                        </a:rPr>
                        <a:t>Benzen</a:t>
                      </a:r>
                      <a:endParaRPr lang="pl-PL" sz="1100" b="1" dirty="0" smtClean="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18941">
                <a:tc vMerge="1">
                  <a:txBody>
                    <a:bodyPr/>
                    <a:lstStyle/>
                    <a:p>
                      <a:pPr algn="ctr">
                        <a:lnSpc>
                          <a:spcPct val="100000"/>
                        </a:lnSpc>
                        <a:spcAft>
                          <a:spcPts val="0"/>
                        </a:spcAft>
                      </a:pPr>
                      <a:endParaRPr lang="pl-PL" sz="900" dirty="0">
                        <a:latin typeface="Calibri"/>
                        <a:ea typeface="Calibri"/>
                        <a:cs typeface="Times New Roman"/>
                      </a:endParaRPr>
                    </a:p>
                  </a:txBody>
                  <a:tcPr marL="76164" marR="76164" marT="38082" marB="38082" anchor="b">
                    <a:cell3D prstMaterial="dkEdge">
                      <a:bevel/>
                      <a:lightRig rig="flood" dir="t"/>
                    </a:cell3D>
                  </a:tcPr>
                </a:tc>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100" b="1" dirty="0" smtClean="0">
                          <a:latin typeface="Tahoma" pitchFamily="34" charset="0"/>
                          <a:cs typeface="Tahoma" pitchFamily="34" charset="0"/>
                        </a:rPr>
                        <a:t>[µg/m</a:t>
                      </a:r>
                      <a:r>
                        <a:rPr lang="pl-PL" sz="1100" b="1" baseline="30000" dirty="0" smtClean="0">
                          <a:latin typeface="Tahoma" pitchFamily="34" charset="0"/>
                          <a:cs typeface="Tahoma" pitchFamily="34" charset="0"/>
                        </a:rPr>
                        <a:t>3</a:t>
                      </a:r>
                      <a:r>
                        <a:rPr lang="pl-PL" sz="1100" b="1" dirty="0" smtClean="0">
                          <a:latin typeface="Tahoma" pitchFamily="34" charset="0"/>
                          <a:cs typeface="Tahoma" pitchFamily="34" charset="0"/>
                        </a:rPr>
                        <a:t>]</a:t>
                      </a:r>
                      <a:endParaRPr lang="pl-PL" sz="1100" b="1" dirty="0" smtClean="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100000"/>
                        </a:lnSpc>
                        <a:spcAft>
                          <a:spcPts val="0"/>
                        </a:spcAft>
                      </a:pPr>
                      <a:endParaRPr lang="pl-PL" sz="900" dirty="0">
                        <a:latin typeface="Calibri"/>
                        <a:ea typeface="Calibri"/>
                        <a:cs typeface="Times New Roman"/>
                      </a:endParaRPr>
                    </a:p>
                  </a:txBody>
                  <a:tcPr marL="76164" marR="76164" marT="38082" marB="38082" anchor="ctr">
                    <a:cell3D prstMaterial="dkEdge">
                      <a:bevel/>
                      <a:lightRig rig="flood" dir="t"/>
                    </a:cell3D>
                  </a:tcPr>
                </a:tc>
                <a:tc hMerge="1">
                  <a:txBody>
                    <a:bodyPr/>
                    <a:lstStyle/>
                    <a:p>
                      <a:pPr algn="ctr">
                        <a:lnSpc>
                          <a:spcPct val="100000"/>
                        </a:lnSpc>
                        <a:spcAft>
                          <a:spcPts val="0"/>
                        </a:spcAft>
                      </a:pPr>
                      <a:endParaRPr lang="pl-PL" sz="900" dirty="0">
                        <a:latin typeface="Calibri"/>
                        <a:ea typeface="Calibri"/>
                        <a:cs typeface="Times New Roman"/>
                      </a:endParaRPr>
                    </a:p>
                  </a:txBody>
                  <a:tcPr marL="76164" marR="76164" marT="38082" marB="38082" anchor="ctr">
                    <a:cell3D prstMaterial="dkEdge">
                      <a:bevel/>
                      <a:lightRig rig="flood" dir="t"/>
                    </a:cell3D>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l-PL" sz="900" dirty="0">
                        <a:latin typeface="Calibri"/>
                        <a:ea typeface="Calibri"/>
                        <a:cs typeface="Times New Roman"/>
                      </a:endParaRPr>
                    </a:p>
                  </a:txBody>
                  <a:tcPr marL="76164" marR="76164" marT="38082" marB="38082" anchor="ctr">
                    <a:cell3D prstMaterial="dkEdge">
                      <a:bevel/>
                      <a:lightRig rig="flood" dir="t"/>
                    </a:cell3D>
                  </a:tcP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l-PL" sz="1100" b="1" dirty="0">
                        <a:latin typeface="Tahoma" pitchFamily="34" charset="0"/>
                        <a:ea typeface="Calibri"/>
                        <a:cs typeface="Tahoma" pitchFamily="34" charset="0"/>
                      </a:endParaRPr>
                    </a:p>
                  </a:txBody>
                  <a:tcPr marL="76164" marR="76164" marT="38082" marB="38082"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l-PL" sz="1100" b="1" dirty="0" smtClean="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335746">
                <a:tc>
                  <a:txBody>
                    <a:bodyPr/>
                    <a:lstStyle/>
                    <a:p>
                      <a:pPr algn="ctr">
                        <a:spcAft>
                          <a:spcPts val="0"/>
                        </a:spcAft>
                      </a:pPr>
                      <a:r>
                        <a:rPr lang="en-GB" sz="1000" i="1" dirty="0">
                          <a:latin typeface="Tahoma" pitchFamily="34" charset="0"/>
                          <a:ea typeface="Times New Roman"/>
                          <a:cs typeface="Tahoma" pitchFamily="34" charset="0"/>
                        </a:rPr>
                        <a:t>Value of </a:t>
                      </a:r>
                      <a:r>
                        <a:rPr lang="en-GB" sz="1000" i="1" dirty="0" smtClean="0">
                          <a:latin typeface="Tahoma" pitchFamily="34" charset="0"/>
                          <a:ea typeface="Times New Roman"/>
                          <a:cs typeface="Tahoma" pitchFamily="34" charset="0"/>
                        </a:rPr>
                        <a:t>reference </a:t>
                      </a:r>
                      <a:r>
                        <a:rPr lang="en-GB" sz="1000" i="1" dirty="0">
                          <a:latin typeface="Tahoma" pitchFamily="34" charset="0"/>
                          <a:ea typeface="Times New Roman"/>
                          <a:cs typeface="Tahoma" pitchFamily="34" charset="0"/>
                        </a:rPr>
                        <a:t>averaged for 1 h</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000" i="1" dirty="0">
                          <a:latin typeface="Tahoma" pitchFamily="34" charset="0"/>
                          <a:ea typeface="Times New Roman"/>
                          <a:cs typeface="Tahoma" pitchFamily="34" charset="0"/>
                        </a:rPr>
                        <a:t>350</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000" i="1" dirty="0">
                          <a:latin typeface="Tahoma" pitchFamily="34" charset="0"/>
                          <a:ea typeface="Times New Roman"/>
                          <a:cs typeface="Tahoma" pitchFamily="34" charset="0"/>
                        </a:rPr>
                        <a:t>200</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000" i="1" dirty="0" smtClean="0">
                          <a:latin typeface="Tahoma" pitchFamily="34" charset="0"/>
                          <a:ea typeface="Times New Roman"/>
                          <a:cs typeface="Tahoma" pitchFamily="34" charset="0"/>
                        </a:rPr>
                        <a:t>n</a:t>
                      </a:r>
                      <a:r>
                        <a:rPr lang="pl-PL" sz="1000" i="1" dirty="0" err="1" smtClean="0">
                          <a:latin typeface="Tahoma" pitchFamily="34" charset="0"/>
                          <a:ea typeface="Times New Roman"/>
                          <a:cs typeface="Tahoma" pitchFamily="34" charset="0"/>
                        </a:rPr>
                        <a:t>r</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000" i="1" dirty="0">
                          <a:latin typeface="Tahoma" pitchFamily="34" charset="0"/>
                          <a:ea typeface="Times New Roman"/>
                          <a:cs typeface="Tahoma" pitchFamily="34" charset="0"/>
                        </a:rPr>
                        <a:t>3000</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000" i="1" dirty="0" err="1">
                          <a:latin typeface="Tahoma" pitchFamily="34" charset="0"/>
                          <a:ea typeface="Times New Roman"/>
                          <a:cs typeface="Tahoma" pitchFamily="34" charset="0"/>
                        </a:rPr>
                        <a:t>nn</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pl-PL" sz="1000" i="1" dirty="0" smtClean="0">
                          <a:latin typeface="Tahoma" pitchFamily="34" charset="0"/>
                          <a:ea typeface="Times New Roman"/>
                          <a:cs typeface="Tahoma" pitchFamily="34" charset="0"/>
                        </a:rPr>
                        <a:t>850</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pl-PL" sz="1000" i="1" dirty="0" smtClean="0">
                          <a:latin typeface="Tahoma" pitchFamily="34" charset="0"/>
                          <a:ea typeface="Times New Roman"/>
                          <a:cs typeface="Tahoma" pitchFamily="34" charset="0"/>
                        </a:rPr>
                        <a:t>30</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88246">
                <a:tc>
                  <a:txBody>
                    <a:bodyPr/>
                    <a:lstStyle/>
                    <a:p>
                      <a:pPr algn="ctr">
                        <a:lnSpc>
                          <a:spcPct val="100000"/>
                        </a:lnSpc>
                        <a:spcAft>
                          <a:spcPts val="0"/>
                        </a:spcAft>
                      </a:pPr>
                      <a:r>
                        <a:rPr lang="pl-PL" sz="1100" dirty="0" smtClean="0">
                          <a:latin typeface="Tahoma" pitchFamily="34" charset="0"/>
                          <a:cs typeface="Tahoma" pitchFamily="34" charset="0"/>
                        </a:rPr>
                        <a:t>Lubocino</a:t>
                      </a:r>
                      <a:endParaRPr lang="pl-PL" sz="1100" b="1"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100" dirty="0">
                          <a:latin typeface="Tahoma" pitchFamily="34" charset="0"/>
                          <a:cs typeface="Tahoma" pitchFamily="34" charset="0"/>
                        </a:rPr>
                        <a:t>169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t</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DCB9"/>
                    </a:solidFill>
                  </a:tcPr>
                </a:tc>
                <a:tc>
                  <a:txBody>
                    <a:bodyPr/>
                    <a:lstStyle/>
                    <a:p>
                      <a:pPr algn="ctr">
                        <a:spcAft>
                          <a:spcPts val="0"/>
                        </a:spcAft>
                      </a:pPr>
                      <a:r>
                        <a:rPr lang="en-US" sz="1100" dirty="0">
                          <a:latin typeface="Tahoma" pitchFamily="34" charset="0"/>
                          <a:cs typeface="Tahoma" pitchFamily="34" charset="0"/>
                        </a:rPr>
                        <a:t>109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t</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DCB9"/>
                    </a:solidFill>
                  </a:tcPr>
                </a:tc>
                <a:tc>
                  <a:txBody>
                    <a:bodyPr/>
                    <a:lstStyle/>
                    <a:p>
                      <a:pPr algn="ctr">
                        <a:spcAft>
                          <a:spcPts val="0"/>
                        </a:spcAft>
                      </a:pPr>
                      <a:r>
                        <a:rPr lang="en-US" sz="1100" dirty="0">
                          <a:latin typeface="Tahoma" pitchFamily="34" charset="0"/>
                          <a:cs typeface="Tahoma" pitchFamily="34" charset="0"/>
                        </a:rPr>
                        <a:t>10108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t</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DCB9"/>
                    </a:solidFill>
                  </a:tcPr>
                </a:tc>
                <a:tc>
                  <a:txBody>
                    <a:bodyPr/>
                    <a:lstStyle/>
                    <a:p>
                      <a:pPr algn="ctr">
                        <a:spcAft>
                          <a:spcPts val="0"/>
                        </a:spcAft>
                      </a:pPr>
                      <a:r>
                        <a:rPr lang="en-US" sz="1100" dirty="0">
                          <a:latin typeface="Tahoma" pitchFamily="34" charset="0"/>
                          <a:cs typeface="Tahoma" pitchFamily="34" charset="0"/>
                        </a:rPr>
                        <a:t>7620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t</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DCB9"/>
                    </a:solidFill>
                  </a:tcPr>
                </a:tc>
                <a:tc>
                  <a:txBody>
                    <a:bodyPr/>
                    <a:lstStyle/>
                    <a:p>
                      <a:pPr algn="ctr">
                        <a:spcAft>
                          <a:spcPts val="0"/>
                        </a:spcAft>
                      </a:pPr>
                      <a:r>
                        <a:rPr lang="en-US" sz="1100" dirty="0">
                          <a:latin typeface="Tahoma" pitchFamily="34" charset="0"/>
                          <a:cs typeface="Tahoma" pitchFamily="34" charset="0"/>
                        </a:rPr>
                        <a:t>11177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t</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DCB9"/>
                    </a:solidFill>
                  </a:tcPr>
                </a:tc>
                <a:tc>
                  <a:txBody>
                    <a:bodyPr/>
                    <a:lstStyle/>
                    <a:p>
                      <a:pPr algn="ctr">
                        <a:spcAft>
                          <a:spcPts val="0"/>
                        </a:spcAft>
                      </a:pPr>
                      <a:r>
                        <a:rPr lang="en-US" sz="1100" dirty="0">
                          <a:latin typeface="Tahoma" pitchFamily="34" charset="0"/>
                          <a:cs typeface="Tahoma" pitchFamily="34" charset="0"/>
                        </a:rPr>
                        <a:t>23,5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t</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DCB9"/>
                    </a:solidFill>
                  </a:tcPr>
                </a:tc>
                <a:tc>
                  <a:txBody>
                    <a:bodyPr/>
                    <a:lstStyle/>
                    <a:p>
                      <a:pPr algn="ctr">
                        <a:spcAft>
                          <a:spcPts val="0"/>
                        </a:spcAft>
                      </a:pPr>
                      <a:r>
                        <a:rPr lang="en-US" sz="1100" dirty="0" smtClean="0">
                          <a:latin typeface="Tahoma" pitchFamily="34" charset="0"/>
                          <a:cs typeface="Tahoma" pitchFamily="34" charset="0"/>
                        </a:rPr>
                        <a:t>6,0</a:t>
                      </a:r>
                      <a:r>
                        <a:rPr lang="pl-PL" sz="1100" dirty="0" smtClean="0">
                          <a:latin typeface="Tahoma" pitchFamily="34" charset="0"/>
                          <a:cs typeface="Tahoma" pitchFamily="34" charset="0"/>
                        </a:rPr>
                        <a:t> (t)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DCB9"/>
                    </a:solidFill>
                  </a:tcPr>
                </a:tc>
              </a:tr>
              <a:tr h="288246">
                <a:tc>
                  <a:txBody>
                    <a:bodyPr/>
                    <a:lstStyle/>
                    <a:p>
                      <a:pPr algn="ctr">
                        <a:lnSpc>
                          <a:spcPct val="100000"/>
                        </a:lnSpc>
                        <a:spcAft>
                          <a:spcPts val="0"/>
                        </a:spcAft>
                      </a:pPr>
                      <a:r>
                        <a:rPr lang="pl-PL" sz="1100" dirty="0" smtClean="0">
                          <a:latin typeface="Tahoma" pitchFamily="34" charset="0"/>
                          <a:cs typeface="Tahoma" pitchFamily="34" charset="0"/>
                        </a:rPr>
                        <a:t>Stare Miasto</a:t>
                      </a:r>
                      <a:endParaRPr lang="pl-PL" sz="1100" b="1"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100" dirty="0">
                          <a:latin typeface="Tahoma" pitchFamily="34" charset="0"/>
                          <a:cs typeface="Tahoma" pitchFamily="34" charset="0"/>
                        </a:rPr>
                        <a:t>815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105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1300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2900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5500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485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&lt;1</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88246">
                <a:tc>
                  <a:txBody>
                    <a:bodyPr/>
                    <a:lstStyle/>
                    <a:p>
                      <a:pPr algn="ctr">
                        <a:lnSpc>
                          <a:spcPct val="100000"/>
                        </a:lnSpc>
                        <a:spcAft>
                          <a:spcPts val="0"/>
                        </a:spcAft>
                      </a:pPr>
                      <a:r>
                        <a:rPr lang="pl-PL" sz="1100" dirty="0" smtClean="0">
                          <a:latin typeface="Tahoma" pitchFamily="34" charset="0"/>
                          <a:cs typeface="Tahoma" pitchFamily="34" charset="0"/>
                        </a:rPr>
                        <a:t>Syczyn</a:t>
                      </a:r>
                      <a:endParaRPr lang="pl-PL" sz="1100" b="1"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100" dirty="0">
                          <a:latin typeface="Tahoma" pitchFamily="34" charset="0"/>
                          <a:cs typeface="Tahoma" pitchFamily="34" charset="0"/>
                        </a:rPr>
                        <a:t>386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88,7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a:latin typeface="Tahoma" pitchFamily="34" charset="0"/>
                          <a:cs typeface="Tahoma" pitchFamily="34" charset="0"/>
                        </a:rPr>
                        <a:t>1300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a:latin typeface="Tahoma" pitchFamily="34" charset="0"/>
                          <a:cs typeface="Tahoma" pitchFamily="34" charset="0"/>
                        </a:rPr>
                        <a:t>2800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a:latin typeface="Tahoma" pitchFamily="34" charset="0"/>
                          <a:cs typeface="Tahoma" pitchFamily="34" charset="0"/>
                        </a:rPr>
                        <a:t>15400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120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&lt;1</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88246">
                <a:tc>
                  <a:txBody>
                    <a:bodyPr/>
                    <a:lstStyle/>
                    <a:p>
                      <a:pPr algn="ctr">
                        <a:lnSpc>
                          <a:spcPct val="100000"/>
                        </a:lnSpc>
                        <a:spcAft>
                          <a:spcPts val="0"/>
                        </a:spcAft>
                      </a:pPr>
                      <a:r>
                        <a:rPr lang="pl-PL" sz="1100" dirty="0" smtClean="0">
                          <a:latin typeface="Tahoma" pitchFamily="34" charset="0"/>
                          <a:cs typeface="Tahoma" pitchFamily="34" charset="0"/>
                        </a:rPr>
                        <a:t>Wysin</a:t>
                      </a:r>
                      <a:endParaRPr lang="pl-PL" sz="1100" b="1"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100" dirty="0">
                          <a:latin typeface="Tahoma" pitchFamily="34" charset="0"/>
                          <a:cs typeface="Tahoma" pitchFamily="34" charset="0"/>
                        </a:rPr>
                        <a:t>18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d</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ctr">
                        <a:spcAft>
                          <a:spcPts val="0"/>
                        </a:spcAft>
                      </a:pPr>
                      <a:r>
                        <a:rPr lang="en-US" sz="1100" dirty="0">
                          <a:latin typeface="Tahoma" pitchFamily="34" charset="0"/>
                          <a:cs typeface="Tahoma" pitchFamily="34" charset="0"/>
                        </a:rPr>
                        <a:t>24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d</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ctr">
                        <a:spcAft>
                          <a:spcPts val="0"/>
                        </a:spcAft>
                      </a:pPr>
                      <a:r>
                        <a:rPr lang="en-US" sz="1100" dirty="0">
                          <a:latin typeface="Tahoma" pitchFamily="34" charset="0"/>
                          <a:cs typeface="Tahoma" pitchFamily="34" charset="0"/>
                        </a:rPr>
                        <a:t>1000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a:latin typeface="Tahoma" pitchFamily="34" charset="0"/>
                          <a:cs typeface="Tahoma" pitchFamily="34" charset="0"/>
                        </a:rPr>
                        <a:t>3920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d</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ctr">
                        <a:spcAft>
                          <a:spcPts val="0"/>
                        </a:spcAft>
                      </a:pPr>
                      <a:r>
                        <a:rPr lang="en-US" sz="1100" dirty="0">
                          <a:latin typeface="Tahoma" pitchFamily="34" charset="0"/>
                          <a:cs typeface="Tahoma" pitchFamily="34" charset="0"/>
                        </a:rPr>
                        <a:t>6600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a:latin typeface="Tahoma" pitchFamily="34" charset="0"/>
                          <a:cs typeface="Tahoma" pitchFamily="34" charset="0"/>
                        </a:rPr>
                        <a:t>635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d</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ctr">
                        <a:spcAft>
                          <a:spcPts val="0"/>
                        </a:spcAft>
                      </a:pPr>
                      <a:r>
                        <a:rPr lang="en-US" sz="1100" dirty="0">
                          <a:latin typeface="Tahoma" pitchFamily="34" charset="0"/>
                          <a:cs typeface="Tahoma" pitchFamily="34" charset="0"/>
                        </a:rPr>
                        <a:t>&lt;1</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88246">
                <a:tc>
                  <a:txBody>
                    <a:bodyPr/>
                    <a:lstStyle/>
                    <a:p>
                      <a:pPr algn="ctr">
                        <a:lnSpc>
                          <a:spcPct val="100000"/>
                        </a:lnSpc>
                        <a:spcAft>
                          <a:spcPts val="0"/>
                        </a:spcAft>
                      </a:pPr>
                      <a:r>
                        <a:rPr lang="pl-PL" sz="1100" dirty="0" smtClean="0">
                          <a:latin typeface="Tahoma" pitchFamily="34" charset="0"/>
                          <a:cs typeface="Tahoma" pitchFamily="34" charset="0"/>
                        </a:rPr>
                        <a:t>Zawada</a:t>
                      </a:r>
                      <a:endParaRPr lang="pl-PL" sz="1100" b="1"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100" dirty="0">
                          <a:latin typeface="Tahoma" pitchFamily="34" charset="0"/>
                          <a:cs typeface="Tahoma" pitchFamily="34" charset="0"/>
                        </a:rPr>
                        <a:t>119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62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1400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a:latin typeface="Tahoma" pitchFamily="34" charset="0"/>
                          <a:cs typeface="Tahoma" pitchFamily="34" charset="0"/>
                        </a:rPr>
                        <a:t>3500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smtClean="0">
                          <a:latin typeface="Tahoma" pitchFamily="34" charset="0"/>
                          <a:cs typeface="Tahoma" pitchFamily="34" charset="0"/>
                        </a:rPr>
                        <a:t>6500</a:t>
                      </a:r>
                      <a:r>
                        <a:rPr lang="pl-PL" sz="1100" dirty="0" smtClean="0">
                          <a:latin typeface="Tahoma" pitchFamily="34" charset="0"/>
                          <a:cs typeface="Tahoma" pitchFamily="34" charset="0"/>
                        </a:rPr>
                        <a:t>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a:latin typeface="Tahoma" pitchFamily="34" charset="0"/>
                          <a:cs typeface="Tahoma" pitchFamily="34" charset="0"/>
                        </a:rPr>
                        <a:t>230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&lt;1</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88246">
                <a:tc>
                  <a:txBody>
                    <a:bodyPr/>
                    <a:lstStyle/>
                    <a:p>
                      <a:pPr algn="ctr">
                        <a:lnSpc>
                          <a:spcPct val="100000"/>
                        </a:lnSpc>
                        <a:spcAft>
                          <a:spcPts val="0"/>
                        </a:spcAft>
                      </a:pPr>
                      <a:r>
                        <a:rPr lang="pl-PL" sz="1100" dirty="0" smtClean="0">
                          <a:latin typeface="Tahoma" pitchFamily="34" charset="0"/>
                          <a:cs typeface="Tahoma" pitchFamily="34" charset="0"/>
                        </a:rPr>
                        <a:t>Gapowo</a:t>
                      </a:r>
                      <a:endParaRPr lang="pl-PL" sz="1100" b="1"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100" dirty="0">
                          <a:latin typeface="Tahoma" pitchFamily="34" charset="0"/>
                          <a:cs typeface="Tahoma" pitchFamily="34" charset="0"/>
                        </a:rPr>
                        <a:t>133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d</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ctr">
                        <a:spcAft>
                          <a:spcPts val="0"/>
                        </a:spcAft>
                      </a:pPr>
                      <a:r>
                        <a:rPr lang="en-US" sz="1100" dirty="0">
                          <a:latin typeface="Tahoma" pitchFamily="34" charset="0"/>
                          <a:cs typeface="Tahoma" pitchFamily="34" charset="0"/>
                        </a:rPr>
                        <a:t>47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d</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ctr">
                        <a:spcAft>
                          <a:spcPts val="0"/>
                        </a:spcAft>
                      </a:pPr>
                      <a:r>
                        <a:rPr lang="en-US" sz="1100" dirty="0">
                          <a:latin typeface="Tahoma" pitchFamily="34" charset="0"/>
                          <a:cs typeface="Tahoma" pitchFamily="34" charset="0"/>
                        </a:rPr>
                        <a:t>3470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8544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32714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33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3,2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r>
            </a:tbl>
          </a:graphicData>
        </a:graphic>
      </p:graphicFrame>
      <p:grpSp>
        <p:nvGrpSpPr>
          <p:cNvPr id="14423" name="Grupa 16"/>
          <p:cNvGrpSpPr>
            <a:grpSpLocks/>
          </p:cNvGrpSpPr>
          <p:nvPr/>
        </p:nvGrpSpPr>
        <p:grpSpPr bwMode="auto">
          <a:xfrm>
            <a:off x="571500" y="3486353"/>
            <a:ext cx="7929563" cy="357187"/>
            <a:chOff x="571500" y="3357563"/>
            <a:chExt cx="7929563" cy="357187"/>
          </a:xfrm>
        </p:grpSpPr>
        <p:sp>
          <p:nvSpPr>
            <p:cNvPr id="10" name="Symbol zastępczy zawartości 4"/>
            <p:cNvSpPr txBox="1">
              <a:spLocks/>
            </p:cNvSpPr>
            <p:nvPr/>
          </p:nvSpPr>
          <p:spPr>
            <a:xfrm>
              <a:off x="571500" y="3357563"/>
              <a:ext cx="1071563" cy="357187"/>
            </a:xfrm>
            <a:prstGeom prst="rect">
              <a:avLst/>
            </a:prstGeom>
          </p:spPr>
          <p:txBody>
            <a:bodyPr wrap="none" lIns="36000" rIns="36000"/>
            <a:lstStyle/>
            <a:p>
              <a:pPr eaLnBrk="0" hangingPunct="0">
                <a:spcBef>
                  <a:spcPts val="0"/>
                </a:spcBef>
                <a:defRPr/>
              </a:pPr>
              <a:r>
                <a:rPr lang="pl-PL" sz="1100" b="0" kern="0" dirty="0">
                  <a:cs typeface="Tahoma" pitchFamily="34" charset="0"/>
                </a:rPr>
                <a:t>The </a:t>
              </a:r>
              <a:r>
                <a:rPr lang="pl-PL" sz="1100" b="0" kern="0" dirty="0" err="1">
                  <a:cs typeface="Tahoma" pitchFamily="34" charset="0"/>
                </a:rPr>
                <a:t>stage</a:t>
              </a:r>
              <a:r>
                <a:rPr lang="pl-PL" sz="1100" b="0" kern="0" dirty="0">
                  <a:cs typeface="Tahoma" pitchFamily="34" charset="0"/>
                </a:rPr>
                <a:t> of</a:t>
              </a:r>
            </a:p>
            <a:p>
              <a:pPr eaLnBrk="0" hangingPunct="0">
                <a:spcBef>
                  <a:spcPts val="0"/>
                </a:spcBef>
                <a:defRPr/>
              </a:pPr>
              <a:r>
                <a:rPr lang="pl-PL" sz="1100" b="0" kern="0" dirty="0">
                  <a:cs typeface="Tahoma" pitchFamily="34" charset="0"/>
                </a:rPr>
                <a:t>operations:</a:t>
              </a:r>
              <a:endParaRPr lang="en-US" sz="900" b="0" i="1" kern="0" dirty="0">
                <a:cs typeface="Tahoma" pitchFamily="34" charset="0"/>
              </a:endParaRPr>
            </a:p>
          </p:txBody>
        </p:sp>
        <p:sp>
          <p:nvSpPr>
            <p:cNvPr id="11" name="Symbol zastępczy zawartości 4"/>
            <p:cNvSpPr txBox="1">
              <a:spLocks/>
            </p:cNvSpPr>
            <p:nvPr/>
          </p:nvSpPr>
          <p:spPr>
            <a:xfrm>
              <a:off x="6143625" y="3429000"/>
              <a:ext cx="2357438" cy="285750"/>
            </a:xfrm>
            <a:prstGeom prst="rect">
              <a:avLst/>
            </a:prstGeom>
            <a:solidFill>
              <a:srgbClr val="FFDCB9"/>
            </a:solidFill>
          </p:spPr>
          <p:txBody>
            <a:bodyPr wrap="none" lIns="36000" rIns="36000"/>
            <a:lstStyle/>
            <a:p>
              <a:pPr algn="r" eaLnBrk="0" hangingPunct="0">
                <a:spcBef>
                  <a:spcPts val="0"/>
                </a:spcBef>
                <a:defRPr/>
              </a:pPr>
              <a:r>
                <a:rPr lang="pl-PL" sz="1100" b="0" kern="0" dirty="0" smtClean="0">
                  <a:cs typeface="Tahoma" pitchFamily="34" charset="0"/>
                </a:rPr>
                <a:t>(t) </a:t>
              </a:r>
              <a:r>
                <a:rPr lang="pl-PL" sz="1100" b="0" kern="0" dirty="0">
                  <a:cs typeface="Tahoma" pitchFamily="34" charset="0"/>
                </a:rPr>
                <a:t>– flowback fluid </a:t>
              </a:r>
              <a:r>
                <a:rPr lang="pl-PL" sz="1100" b="0" kern="0" dirty="0" err="1">
                  <a:cs typeface="Tahoma" pitchFamily="34" charset="0"/>
                </a:rPr>
                <a:t>collection</a:t>
              </a:r>
              <a:endParaRPr lang="pl-PL" sz="1100" b="0" kern="0" dirty="0">
                <a:cs typeface="Tahoma" pitchFamily="34" charset="0"/>
              </a:endParaRPr>
            </a:p>
            <a:p>
              <a:pPr eaLnBrk="0" hangingPunct="0">
                <a:spcBef>
                  <a:spcPts val="0"/>
                </a:spcBef>
                <a:defRPr/>
              </a:pPr>
              <a:endParaRPr lang="en-US" sz="900" b="0" i="1" kern="0" dirty="0">
                <a:cs typeface="Tahoma" pitchFamily="34" charset="0"/>
              </a:endParaRPr>
            </a:p>
          </p:txBody>
        </p:sp>
        <p:sp>
          <p:nvSpPr>
            <p:cNvPr id="12" name="Symbol zastępczy zawartości 4"/>
            <p:cNvSpPr txBox="1">
              <a:spLocks/>
            </p:cNvSpPr>
            <p:nvPr/>
          </p:nvSpPr>
          <p:spPr>
            <a:xfrm>
              <a:off x="1500188" y="3429000"/>
              <a:ext cx="2000250" cy="285750"/>
            </a:xfrm>
            <a:prstGeom prst="rect">
              <a:avLst/>
            </a:prstGeom>
            <a:solidFill>
              <a:srgbClr val="E8FFD1"/>
            </a:solidFill>
          </p:spPr>
          <p:txBody>
            <a:bodyPr wrap="none" lIns="36000" rIns="36000"/>
            <a:lstStyle/>
            <a:p>
              <a:pPr eaLnBrk="0" hangingPunct="0">
                <a:spcBef>
                  <a:spcPts val="0"/>
                </a:spcBef>
                <a:defRPr/>
              </a:pPr>
              <a:r>
                <a:rPr lang="pl-PL" sz="1100" b="0" kern="0" dirty="0" smtClean="0">
                  <a:cs typeface="Tahoma" pitchFamily="34" charset="0"/>
                </a:rPr>
                <a:t>(b) </a:t>
              </a:r>
              <a:r>
                <a:rPr lang="pl-PL" sz="1100" b="0" kern="0" dirty="0">
                  <a:cs typeface="Tahoma" pitchFamily="34" charset="0"/>
                </a:rPr>
                <a:t>– </a:t>
              </a:r>
              <a:r>
                <a:rPr lang="pl-PL" sz="1100" b="0" kern="0" dirty="0" err="1">
                  <a:cs typeface="Tahoma" pitchFamily="34" charset="0"/>
                </a:rPr>
                <a:t>baseline</a:t>
              </a:r>
              <a:r>
                <a:rPr lang="pl-PL" sz="1100" b="0" kern="0" dirty="0">
                  <a:cs typeface="Tahoma" pitchFamily="34" charset="0"/>
                </a:rPr>
                <a:t> status,</a:t>
              </a:r>
            </a:p>
            <a:p>
              <a:pPr eaLnBrk="0" hangingPunct="0">
                <a:spcBef>
                  <a:spcPts val="0"/>
                </a:spcBef>
                <a:defRPr/>
              </a:pPr>
              <a:endParaRPr lang="en-US" sz="900" b="0" i="1" kern="0" dirty="0">
                <a:cs typeface="Tahoma" pitchFamily="34" charset="0"/>
              </a:endParaRPr>
            </a:p>
          </p:txBody>
        </p:sp>
        <p:sp>
          <p:nvSpPr>
            <p:cNvPr id="15" name="Symbol zastępczy zawartości 4"/>
            <p:cNvSpPr txBox="1">
              <a:spLocks/>
            </p:cNvSpPr>
            <p:nvPr/>
          </p:nvSpPr>
          <p:spPr>
            <a:xfrm>
              <a:off x="4714875" y="3429000"/>
              <a:ext cx="1785938" cy="285750"/>
            </a:xfrm>
            <a:prstGeom prst="rect">
              <a:avLst/>
            </a:prstGeom>
            <a:solidFill>
              <a:srgbClr val="A4D3D8"/>
            </a:solidFill>
          </p:spPr>
          <p:txBody>
            <a:bodyPr wrap="none" lIns="36000" rIns="36000"/>
            <a:lstStyle/>
            <a:p>
              <a:pPr algn="ctr" eaLnBrk="0" hangingPunct="0">
                <a:spcBef>
                  <a:spcPts val="0"/>
                </a:spcBef>
                <a:defRPr/>
              </a:pPr>
              <a:r>
                <a:rPr lang="pl-PL" sz="1100" b="0" kern="0" dirty="0" smtClean="0">
                  <a:cs typeface="Tahoma" pitchFamily="34" charset="0"/>
                </a:rPr>
                <a:t>(f) </a:t>
              </a:r>
              <a:r>
                <a:rPr lang="pl-PL" sz="1100" b="0" kern="0" dirty="0">
                  <a:cs typeface="Tahoma" pitchFamily="34" charset="0"/>
                </a:rPr>
                <a:t>– fracturing</a:t>
              </a:r>
            </a:p>
            <a:p>
              <a:pPr algn="ctr" eaLnBrk="0" hangingPunct="0">
                <a:spcBef>
                  <a:spcPts val="0"/>
                </a:spcBef>
                <a:defRPr/>
              </a:pPr>
              <a:endParaRPr lang="en-US" sz="900" b="0" i="1" kern="0" dirty="0">
                <a:cs typeface="Tahoma" pitchFamily="34" charset="0"/>
              </a:endParaRPr>
            </a:p>
          </p:txBody>
        </p:sp>
        <p:sp>
          <p:nvSpPr>
            <p:cNvPr id="16" name="Symbol zastępczy zawartości 4"/>
            <p:cNvSpPr txBox="1">
              <a:spLocks/>
            </p:cNvSpPr>
            <p:nvPr/>
          </p:nvSpPr>
          <p:spPr>
            <a:xfrm>
              <a:off x="2928938" y="3429000"/>
              <a:ext cx="1785937" cy="285750"/>
            </a:xfrm>
            <a:prstGeom prst="rect">
              <a:avLst/>
            </a:prstGeom>
            <a:solidFill>
              <a:schemeClr val="bg2">
                <a:lumMod val="40000"/>
                <a:lumOff val="60000"/>
              </a:schemeClr>
            </a:solidFill>
          </p:spPr>
          <p:txBody>
            <a:bodyPr/>
            <a:lstStyle/>
            <a:p>
              <a:pPr algn="ctr" eaLnBrk="0" hangingPunct="0">
                <a:spcBef>
                  <a:spcPts val="0"/>
                </a:spcBef>
                <a:defRPr/>
              </a:pPr>
              <a:r>
                <a:rPr lang="pl-PL" sz="1100" b="0" kern="0" dirty="0" smtClean="0">
                  <a:cs typeface="Tahoma" pitchFamily="34" charset="0"/>
                </a:rPr>
                <a:t>(d) </a:t>
              </a:r>
              <a:r>
                <a:rPr lang="pl-PL" sz="1100" b="0" kern="0" dirty="0">
                  <a:cs typeface="Tahoma" pitchFamily="34" charset="0"/>
                </a:rPr>
                <a:t>– </a:t>
              </a:r>
              <a:r>
                <a:rPr lang="pl-PL" sz="1100" b="0" kern="0" dirty="0" err="1">
                  <a:cs typeface="Tahoma" pitchFamily="34" charset="0"/>
                </a:rPr>
                <a:t>drilling</a:t>
              </a:r>
              <a:r>
                <a:rPr lang="pl-PL" sz="1100" b="0" kern="0" dirty="0">
                  <a:cs typeface="Tahoma" pitchFamily="34" charset="0"/>
                </a:rPr>
                <a:t>,</a:t>
              </a:r>
            </a:p>
            <a:p>
              <a:pPr eaLnBrk="0" hangingPunct="0">
                <a:spcBef>
                  <a:spcPts val="0"/>
                </a:spcBef>
                <a:defRPr/>
              </a:pPr>
              <a:endParaRPr lang="en-US" sz="900" b="0" i="1" kern="0" dirty="0">
                <a:cs typeface="Tahoma" pitchFamily="34" charset="0"/>
              </a:endParaRPr>
            </a:p>
          </p:txBody>
        </p:sp>
      </p:grpSp>
      <p:pic>
        <p:nvPicPr>
          <p:cNvPr id="18" name="Picture 6"/>
          <p:cNvPicPr>
            <a:picLocks noChangeAspect="1" noChangeArrowheads="1"/>
          </p:cNvPicPr>
          <p:nvPr/>
        </p:nvPicPr>
        <p:blipFill>
          <a:blip r:embed="rId4" cstate="print"/>
          <a:srcRect l="23630" r="16666" b="13560"/>
          <a:stretch>
            <a:fillRect/>
          </a:stretch>
        </p:blipFill>
        <p:spPr bwMode="auto">
          <a:xfrm>
            <a:off x="600065" y="3860800"/>
            <a:ext cx="2543175"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Prostokąt 13"/>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14</a:t>
            </a:fld>
            <a:endParaRPr lang="pl-PL" sz="1000" b="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825" y="188913"/>
            <a:ext cx="8229600" cy="719137"/>
          </a:xfrm>
        </p:spPr>
        <p:txBody>
          <a:bodyPr/>
          <a:lstStyle/>
          <a:p>
            <a:pPr algn="l">
              <a:defRPr/>
            </a:pPr>
            <a:r>
              <a:rPr lang="pl-PL" altLang="pl-PL" sz="3200" b="1" kern="1200" dirty="0" smtClean="0">
                <a:solidFill>
                  <a:schemeClr val="tx1">
                    <a:lumMod val="75000"/>
                    <a:lumOff val="25000"/>
                  </a:schemeClr>
                </a:solidFill>
                <a:latin typeface="Tahoma" pitchFamily="34" charset="0"/>
                <a:ea typeface="+mn-ea"/>
                <a:cs typeface="Tahoma" pitchFamily="34" charset="0"/>
              </a:rPr>
              <a:t>Air </a:t>
            </a:r>
            <a:r>
              <a:rPr lang="pl-PL" altLang="pl-PL" sz="3200" b="1" kern="1200" dirty="0" err="1" smtClean="0">
                <a:solidFill>
                  <a:schemeClr val="tx1">
                    <a:lumMod val="75000"/>
                    <a:lumOff val="25000"/>
                  </a:schemeClr>
                </a:solidFill>
                <a:latin typeface="Tahoma" pitchFamily="34" charset="0"/>
                <a:ea typeface="+mn-ea"/>
                <a:cs typeface="Tahoma" pitchFamily="34" charset="0"/>
              </a:rPr>
              <a:t>emissions</a:t>
            </a:r>
            <a:endParaRPr lang="en-US" altLang="pl-PL" sz="3200" b="1" kern="1200" dirty="0">
              <a:solidFill>
                <a:schemeClr val="tx1">
                  <a:lumMod val="75000"/>
                  <a:lumOff val="25000"/>
                </a:schemeClr>
              </a:solidFill>
              <a:latin typeface="Tahoma" pitchFamily="34" charset="0"/>
              <a:ea typeface="+mn-ea"/>
              <a:cs typeface="Tahoma" pitchFamily="34" charset="0"/>
            </a:endParaRPr>
          </a:p>
        </p:txBody>
      </p:sp>
      <p:pic>
        <p:nvPicPr>
          <p:cNvPr id="6" name="Picture 2" descr="H:\Zakłady\WARSZAWA\Geologia Środowiskowa\pracownicy\Olga Antolak\projekty__tematy\SHALE GAS\GDOŚ\PREZENTACJA marzec 2015\foto\DSC01182.JPG"/>
          <p:cNvPicPr>
            <a:picLocks noChangeAspect="1" noChangeArrowheads="1"/>
          </p:cNvPicPr>
          <p:nvPr/>
        </p:nvPicPr>
        <p:blipFill>
          <a:blip r:embed="rId2" cstate="print"/>
          <a:srcRect l="31705" r="28292" b="5464"/>
          <a:stretch>
            <a:fillRect/>
          </a:stretch>
        </p:blipFill>
        <p:spPr bwMode="auto">
          <a:xfrm>
            <a:off x="6215074" y="3847955"/>
            <a:ext cx="2317364" cy="2317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descr="H:\Zakłady\WARSZAWA\Geologia Środowiskowa\pracownicy\Olga Antolak\projekty__tematy\SHALE GAS\GDOŚ\PREZENTACJA marzec 2015\foto\DSC03366.JPG"/>
          <p:cNvPicPr>
            <a:picLocks noChangeAspect="1" noChangeArrowheads="1"/>
          </p:cNvPicPr>
          <p:nvPr/>
        </p:nvPicPr>
        <p:blipFill>
          <a:blip r:embed="rId3" cstate="print"/>
          <a:srcRect r="1132"/>
          <a:stretch>
            <a:fillRect/>
          </a:stretch>
        </p:blipFill>
        <p:spPr bwMode="auto">
          <a:xfrm>
            <a:off x="3478754" y="3857628"/>
            <a:ext cx="2307692" cy="2307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9" name="Tabela 8"/>
          <p:cNvGraphicFramePr>
            <a:graphicFrameLocks noGrp="1"/>
          </p:cNvGraphicFramePr>
          <p:nvPr/>
        </p:nvGraphicFramePr>
        <p:xfrm>
          <a:off x="642938" y="779976"/>
          <a:ext cx="7858181" cy="2726785"/>
        </p:xfrm>
        <a:graphic>
          <a:graphicData uri="http://schemas.openxmlformats.org/drawingml/2006/table">
            <a:tbl>
              <a:tblPr>
                <a:effectLst/>
              </a:tblPr>
              <a:tblGrid>
                <a:gridCol w="1233760"/>
                <a:gridCol w="786916"/>
                <a:gridCol w="942981"/>
                <a:gridCol w="942981"/>
                <a:gridCol w="1215240"/>
                <a:gridCol w="850341"/>
                <a:gridCol w="942981"/>
                <a:gridCol w="942981"/>
              </a:tblGrid>
              <a:tr h="417759">
                <a:tc rowSpan="2">
                  <a:txBody>
                    <a:bodyPr/>
                    <a:lstStyle/>
                    <a:p>
                      <a:pPr algn="ctr">
                        <a:lnSpc>
                          <a:spcPct val="100000"/>
                        </a:lnSpc>
                        <a:spcAft>
                          <a:spcPts val="0"/>
                        </a:spcAft>
                      </a:pPr>
                      <a:r>
                        <a:rPr lang="pl-PL" sz="1100" b="1" dirty="0" smtClean="0">
                          <a:latin typeface="Tahoma" pitchFamily="34" charset="0"/>
                          <a:ea typeface="Calibri"/>
                          <a:cs typeface="Tahoma" pitchFamily="34" charset="0"/>
                        </a:rPr>
                        <a:t>Test </a:t>
                      </a:r>
                      <a:r>
                        <a:rPr lang="pl-PL" sz="1100" b="1" dirty="0" err="1" smtClean="0">
                          <a:latin typeface="Tahoma" pitchFamily="34" charset="0"/>
                          <a:ea typeface="Calibri"/>
                          <a:cs typeface="Tahoma" pitchFamily="34" charset="0"/>
                        </a:rPr>
                        <a:t>site</a:t>
                      </a:r>
                      <a:endParaRPr lang="pl-PL" sz="1100" b="1"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pl-PL" sz="1100" b="1" dirty="0" smtClean="0">
                          <a:latin typeface="Tahoma" pitchFamily="34" charset="0"/>
                          <a:cs typeface="Tahoma" pitchFamily="34" charset="0"/>
                        </a:rPr>
                        <a:t>SO</a:t>
                      </a:r>
                      <a:r>
                        <a:rPr lang="pl-PL" sz="1100" b="1" baseline="-25000" dirty="0" smtClean="0">
                          <a:latin typeface="Tahoma" pitchFamily="34" charset="0"/>
                          <a:cs typeface="Tahoma" pitchFamily="34" charset="0"/>
                        </a:rPr>
                        <a:t>2</a:t>
                      </a:r>
                      <a:endParaRPr lang="pl-PL" sz="1100" b="1" baseline="-25000" dirty="0" smtClean="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pl-PL" sz="1100" b="1" dirty="0" smtClean="0">
                          <a:latin typeface="Tahoma" pitchFamily="34" charset="0"/>
                          <a:cs typeface="Tahoma" pitchFamily="34" charset="0"/>
                        </a:rPr>
                        <a:t>NO</a:t>
                      </a:r>
                      <a:r>
                        <a:rPr lang="pl-PL" sz="1100" b="1" baseline="-25000" dirty="0" smtClean="0">
                          <a:latin typeface="Tahoma" pitchFamily="34" charset="0"/>
                          <a:cs typeface="Tahoma" pitchFamily="34" charset="0"/>
                        </a:rPr>
                        <a:t>x</a:t>
                      </a:r>
                      <a:endParaRPr lang="pl-PL" sz="1100" b="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pl-PL" sz="1100" b="1" dirty="0" err="1" smtClean="0">
                          <a:latin typeface="Tahoma" pitchFamily="34" charset="0"/>
                          <a:cs typeface="Tahoma" pitchFamily="34" charset="0"/>
                        </a:rPr>
                        <a:t>Methane</a:t>
                      </a:r>
                      <a:endParaRPr lang="pl-PL" sz="1100" b="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pl-PL" sz="1100" b="1" dirty="0" smtClean="0">
                          <a:latin typeface="Tahoma" pitchFamily="34" charset="0"/>
                          <a:cs typeface="Tahoma" pitchFamily="34" charset="0"/>
                        </a:rPr>
                        <a:t>C</a:t>
                      </a:r>
                      <a:r>
                        <a:rPr lang="pl-PL" sz="1100" b="1" baseline="-25000" dirty="0" smtClean="0">
                          <a:latin typeface="Tahoma" pitchFamily="34" charset="0"/>
                          <a:cs typeface="Tahoma" pitchFamily="34" charset="0"/>
                        </a:rPr>
                        <a:t>2</a:t>
                      </a:r>
                      <a:r>
                        <a:rPr lang="pl-PL" sz="1100" b="1" dirty="0" smtClean="0">
                          <a:latin typeface="Tahoma" pitchFamily="34" charset="0"/>
                          <a:cs typeface="Tahoma" pitchFamily="34" charset="0"/>
                        </a:rPr>
                        <a:t>-C</a:t>
                      </a:r>
                      <a:r>
                        <a:rPr lang="pl-PL" sz="1100" b="1" baseline="-25000" dirty="0" smtClean="0">
                          <a:latin typeface="Tahoma" pitchFamily="34" charset="0"/>
                          <a:cs typeface="Tahoma" pitchFamily="34" charset="0"/>
                        </a:rPr>
                        <a:t>12</a:t>
                      </a:r>
                    </a:p>
                    <a:p>
                      <a:pPr algn="ctr">
                        <a:spcAft>
                          <a:spcPts val="0"/>
                        </a:spcAft>
                      </a:pPr>
                      <a:r>
                        <a:rPr lang="pl-PL" sz="1100" b="1" baseline="0" dirty="0" err="1" smtClean="0">
                          <a:latin typeface="Tahoma" pitchFamily="34" charset="0"/>
                          <a:ea typeface="Times New Roman"/>
                          <a:cs typeface="Tahoma" pitchFamily="34" charset="0"/>
                        </a:rPr>
                        <a:t>hydrocarbons</a:t>
                      </a:r>
                      <a:endParaRPr lang="pl-PL" sz="1100" b="1" baseline="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pl-PL" sz="1100" b="1" dirty="0" smtClean="0">
                          <a:latin typeface="Tahoma" pitchFamily="34" charset="0"/>
                          <a:cs typeface="Tahoma" pitchFamily="34" charset="0"/>
                        </a:rPr>
                        <a:t>VOC</a:t>
                      </a:r>
                      <a:endParaRPr lang="pl-PL" sz="1100" b="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pl-PL" sz="1100" b="1" dirty="0" smtClean="0">
                          <a:latin typeface="Tahoma" pitchFamily="34" charset="0"/>
                          <a:cs typeface="Tahoma" pitchFamily="34" charset="0"/>
                        </a:rPr>
                        <a:t>BTEX</a:t>
                      </a:r>
                      <a:endParaRPr lang="pl-PL" sz="1100" b="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100" b="1" dirty="0" smtClean="0">
                          <a:latin typeface="Tahoma" pitchFamily="34" charset="0"/>
                          <a:cs typeface="Tahoma" pitchFamily="34" charset="0"/>
                        </a:rPr>
                        <a:t>Benzen</a:t>
                      </a:r>
                      <a:endParaRPr lang="pl-PL" sz="1100" b="1" dirty="0" smtClean="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18941">
                <a:tc vMerge="1">
                  <a:txBody>
                    <a:bodyPr/>
                    <a:lstStyle/>
                    <a:p>
                      <a:pPr algn="ctr">
                        <a:lnSpc>
                          <a:spcPct val="100000"/>
                        </a:lnSpc>
                        <a:spcAft>
                          <a:spcPts val="0"/>
                        </a:spcAft>
                      </a:pPr>
                      <a:endParaRPr lang="pl-PL" sz="900" dirty="0">
                        <a:latin typeface="Calibri"/>
                        <a:ea typeface="Calibri"/>
                        <a:cs typeface="Times New Roman"/>
                      </a:endParaRPr>
                    </a:p>
                  </a:txBody>
                  <a:tcPr marL="76164" marR="76164" marT="38082" marB="38082" anchor="b">
                    <a:cell3D prstMaterial="dkEdge">
                      <a:bevel/>
                      <a:lightRig rig="flood" dir="t"/>
                    </a:cell3D>
                  </a:tcPr>
                </a:tc>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100" b="1" dirty="0" smtClean="0">
                          <a:latin typeface="Tahoma" pitchFamily="34" charset="0"/>
                          <a:cs typeface="Tahoma" pitchFamily="34" charset="0"/>
                        </a:rPr>
                        <a:t>[µg/m</a:t>
                      </a:r>
                      <a:r>
                        <a:rPr lang="pl-PL" sz="1100" b="1" baseline="30000" dirty="0" smtClean="0">
                          <a:latin typeface="Tahoma" pitchFamily="34" charset="0"/>
                          <a:cs typeface="Tahoma" pitchFamily="34" charset="0"/>
                        </a:rPr>
                        <a:t>3</a:t>
                      </a:r>
                      <a:r>
                        <a:rPr lang="pl-PL" sz="1100" b="1" dirty="0" smtClean="0">
                          <a:latin typeface="Tahoma" pitchFamily="34" charset="0"/>
                          <a:cs typeface="Tahoma" pitchFamily="34" charset="0"/>
                        </a:rPr>
                        <a:t>]</a:t>
                      </a:r>
                      <a:endParaRPr lang="pl-PL" sz="1100" b="1" dirty="0" smtClean="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100000"/>
                        </a:lnSpc>
                        <a:spcAft>
                          <a:spcPts val="0"/>
                        </a:spcAft>
                      </a:pPr>
                      <a:endParaRPr lang="pl-PL" sz="900" dirty="0">
                        <a:latin typeface="Calibri"/>
                        <a:ea typeface="Calibri"/>
                        <a:cs typeface="Times New Roman"/>
                      </a:endParaRPr>
                    </a:p>
                  </a:txBody>
                  <a:tcPr marL="76164" marR="76164" marT="38082" marB="38082" anchor="ctr">
                    <a:cell3D prstMaterial="dkEdge">
                      <a:bevel/>
                      <a:lightRig rig="flood" dir="t"/>
                    </a:cell3D>
                  </a:tcPr>
                </a:tc>
                <a:tc hMerge="1">
                  <a:txBody>
                    <a:bodyPr/>
                    <a:lstStyle/>
                    <a:p>
                      <a:pPr algn="ctr">
                        <a:lnSpc>
                          <a:spcPct val="100000"/>
                        </a:lnSpc>
                        <a:spcAft>
                          <a:spcPts val="0"/>
                        </a:spcAft>
                      </a:pPr>
                      <a:endParaRPr lang="pl-PL" sz="900" dirty="0">
                        <a:latin typeface="Calibri"/>
                        <a:ea typeface="Calibri"/>
                        <a:cs typeface="Times New Roman"/>
                      </a:endParaRPr>
                    </a:p>
                  </a:txBody>
                  <a:tcPr marL="76164" marR="76164" marT="38082" marB="38082" anchor="ctr">
                    <a:cell3D prstMaterial="dkEdge">
                      <a:bevel/>
                      <a:lightRig rig="flood" dir="t"/>
                    </a:cell3D>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l-PL" sz="900" dirty="0">
                        <a:latin typeface="Calibri"/>
                        <a:ea typeface="Calibri"/>
                        <a:cs typeface="Times New Roman"/>
                      </a:endParaRPr>
                    </a:p>
                  </a:txBody>
                  <a:tcPr marL="76164" marR="76164" marT="38082" marB="38082" anchor="ctr">
                    <a:cell3D prstMaterial="dkEdge">
                      <a:bevel/>
                      <a:lightRig rig="flood" dir="t"/>
                    </a:cell3D>
                  </a:tcP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l-PL" sz="1100" b="1" dirty="0">
                        <a:latin typeface="Tahoma" pitchFamily="34" charset="0"/>
                        <a:ea typeface="Calibri"/>
                        <a:cs typeface="Tahoma" pitchFamily="34" charset="0"/>
                      </a:endParaRPr>
                    </a:p>
                  </a:txBody>
                  <a:tcPr marL="76164" marR="76164" marT="38082" marB="38082"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l-PL" sz="1100" b="1" dirty="0" smtClean="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335746">
                <a:tc>
                  <a:txBody>
                    <a:bodyPr/>
                    <a:lstStyle/>
                    <a:p>
                      <a:pPr algn="ctr">
                        <a:spcAft>
                          <a:spcPts val="0"/>
                        </a:spcAft>
                      </a:pPr>
                      <a:r>
                        <a:rPr lang="en-GB" sz="1000" i="1" dirty="0">
                          <a:latin typeface="Tahoma" pitchFamily="34" charset="0"/>
                          <a:ea typeface="Times New Roman"/>
                          <a:cs typeface="Tahoma" pitchFamily="34" charset="0"/>
                        </a:rPr>
                        <a:t>Value of </a:t>
                      </a:r>
                      <a:r>
                        <a:rPr lang="en-GB" sz="1000" i="1" dirty="0" smtClean="0">
                          <a:latin typeface="Tahoma" pitchFamily="34" charset="0"/>
                          <a:ea typeface="Times New Roman"/>
                          <a:cs typeface="Tahoma" pitchFamily="34" charset="0"/>
                        </a:rPr>
                        <a:t>reference </a:t>
                      </a:r>
                      <a:r>
                        <a:rPr lang="en-GB" sz="1000" i="1" dirty="0">
                          <a:latin typeface="Tahoma" pitchFamily="34" charset="0"/>
                          <a:ea typeface="Times New Roman"/>
                          <a:cs typeface="Tahoma" pitchFamily="34" charset="0"/>
                        </a:rPr>
                        <a:t>averaged for 1 h</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000" i="1" dirty="0">
                          <a:latin typeface="Tahoma" pitchFamily="34" charset="0"/>
                          <a:ea typeface="Times New Roman"/>
                          <a:cs typeface="Tahoma" pitchFamily="34" charset="0"/>
                        </a:rPr>
                        <a:t>350</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000" i="1" dirty="0">
                          <a:latin typeface="Tahoma" pitchFamily="34" charset="0"/>
                          <a:ea typeface="Times New Roman"/>
                          <a:cs typeface="Tahoma" pitchFamily="34" charset="0"/>
                        </a:rPr>
                        <a:t>200</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000" i="1" dirty="0" smtClean="0">
                          <a:latin typeface="Tahoma" pitchFamily="34" charset="0"/>
                          <a:ea typeface="Times New Roman"/>
                          <a:cs typeface="Tahoma" pitchFamily="34" charset="0"/>
                        </a:rPr>
                        <a:t>n</a:t>
                      </a:r>
                      <a:r>
                        <a:rPr lang="pl-PL" sz="1000" i="1" dirty="0" err="1" smtClean="0">
                          <a:latin typeface="Tahoma" pitchFamily="34" charset="0"/>
                          <a:ea typeface="Times New Roman"/>
                          <a:cs typeface="Tahoma" pitchFamily="34" charset="0"/>
                        </a:rPr>
                        <a:t>r</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000" i="1" dirty="0">
                          <a:latin typeface="Tahoma" pitchFamily="34" charset="0"/>
                          <a:ea typeface="Times New Roman"/>
                          <a:cs typeface="Tahoma" pitchFamily="34" charset="0"/>
                        </a:rPr>
                        <a:t>3000</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000" i="1" dirty="0" err="1">
                          <a:latin typeface="Tahoma" pitchFamily="34" charset="0"/>
                          <a:ea typeface="Times New Roman"/>
                          <a:cs typeface="Tahoma" pitchFamily="34" charset="0"/>
                        </a:rPr>
                        <a:t>nn</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pl-PL" sz="1000" i="1" dirty="0" smtClean="0">
                          <a:latin typeface="Tahoma" pitchFamily="34" charset="0"/>
                          <a:ea typeface="Times New Roman"/>
                          <a:cs typeface="Tahoma" pitchFamily="34" charset="0"/>
                        </a:rPr>
                        <a:t>850</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pl-PL" sz="1000" i="1" dirty="0" smtClean="0">
                          <a:latin typeface="Tahoma" pitchFamily="34" charset="0"/>
                          <a:ea typeface="Times New Roman"/>
                          <a:cs typeface="Tahoma" pitchFamily="34" charset="0"/>
                        </a:rPr>
                        <a:t>30</a:t>
                      </a:r>
                      <a:endParaRPr lang="pl-PL" sz="1000" i="1"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88246">
                <a:tc>
                  <a:txBody>
                    <a:bodyPr/>
                    <a:lstStyle/>
                    <a:p>
                      <a:pPr algn="ctr">
                        <a:lnSpc>
                          <a:spcPct val="100000"/>
                        </a:lnSpc>
                        <a:spcAft>
                          <a:spcPts val="0"/>
                        </a:spcAft>
                      </a:pPr>
                      <a:r>
                        <a:rPr lang="pl-PL" sz="1100" dirty="0" smtClean="0">
                          <a:latin typeface="Tahoma" pitchFamily="34" charset="0"/>
                          <a:cs typeface="Tahoma" pitchFamily="34" charset="0"/>
                        </a:rPr>
                        <a:t>Lubocino</a:t>
                      </a:r>
                      <a:endParaRPr lang="pl-PL" sz="1100" b="1"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100" dirty="0">
                          <a:latin typeface="Tahoma" pitchFamily="34" charset="0"/>
                          <a:cs typeface="Tahoma" pitchFamily="34" charset="0"/>
                        </a:rPr>
                        <a:t>169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t</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DCB9"/>
                    </a:solidFill>
                  </a:tcPr>
                </a:tc>
                <a:tc>
                  <a:txBody>
                    <a:bodyPr/>
                    <a:lstStyle/>
                    <a:p>
                      <a:pPr algn="ctr">
                        <a:spcAft>
                          <a:spcPts val="0"/>
                        </a:spcAft>
                      </a:pPr>
                      <a:r>
                        <a:rPr lang="en-US" sz="1100" dirty="0">
                          <a:latin typeface="Tahoma" pitchFamily="34" charset="0"/>
                          <a:cs typeface="Tahoma" pitchFamily="34" charset="0"/>
                        </a:rPr>
                        <a:t>109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t</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DCB9"/>
                    </a:solidFill>
                  </a:tcPr>
                </a:tc>
                <a:tc>
                  <a:txBody>
                    <a:bodyPr/>
                    <a:lstStyle/>
                    <a:p>
                      <a:pPr algn="ctr">
                        <a:spcAft>
                          <a:spcPts val="0"/>
                        </a:spcAft>
                      </a:pPr>
                      <a:r>
                        <a:rPr lang="en-US" sz="1100" dirty="0">
                          <a:latin typeface="Tahoma" pitchFamily="34" charset="0"/>
                          <a:cs typeface="Tahoma" pitchFamily="34" charset="0"/>
                        </a:rPr>
                        <a:t>10108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t</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DCB9"/>
                    </a:solidFill>
                  </a:tcPr>
                </a:tc>
                <a:tc>
                  <a:txBody>
                    <a:bodyPr/>
                    <a:lstStyle/>
                    <a:p>
                      <a:pPr algn="ctr">
                        <a:spcAft>
                          <a:spcPts val="0"/>
                        </a:spcAft>
                      </a:pPr>
                      <a:r>
                        <a:rPr lang="en-US" sz="1100" dirty="0">
                          <a:latin typeface="Tahoma" pitchFamily="34" charset="0"/>
                          <a:cs typeface="Tahoma" pitchFamily="34" charset="0"/>
                        </a:rPr>
                        <a:t>7620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t</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DCB9"/>
                    </a:solidFill>
                  </a:tcPr>
                </a:tc>
                <a:tc>
                  <a:txBody>
                    <a:bodyPr/>
                    <a:lstStyle/>
                    <a:p>
                      <a:pPr algn="ctr">
                        <a:spcAft>
                          <a:spcPts val="0"/>
                        </a:spcAft>
                      </a:pPr>
                      <a:r>
                        <a:rPr lang="en-US" sz="1100" dirty="0">
                          <a:latin typeface="Tahoma" pitchFamily="34" charset="0"/>
                          <a:cs typeface="Tahoma" pitchFamily="34" charset="0"/>
                        </a:rPr>
                        <a:t>11177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t</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DCB9"/>
                    </a:solidFill>
                  </a:tcPr>
                </a:tc>
                <a:tc>
                  <a:txBody>
                    <a:bodyPr/>
                    <a:lstStyle/>
                    <a:p>
                      <a:pPr algn="ctr">
                        <a:spcAft>
                          <a:spcPts val="0"/>
                        </a:spcAft>
                      </a:pPr>
                      <a:r>
                        <a:rPr lang="en-US" sz="1100" dirty="0">
                          <a:latin typeface="Tahoma" pitchFamily="34" charset="0"/>
                          <a:cs typeface="Tahoma" pitchFamily="34" charset="0"/>
                        </a:rPr>
                        <a:t>23,5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t</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DCB9"/>
                    </a:solidFill>
                  </a:tcPr>
                </a:tc>
                <a:tc>
                  <a:txBody>
                    <a:bodyPr/>
                    <a:lstStyle/>
                    <a:p>
                      <a:pPr algn="ctr">
                        <a:spcAft>
                          <a:spcPts val="0"/>
                        </a:spcAft>
                      </a:pPr>
                      <a:r>
                        <a:rPr lang="en-US" sz="1100" dirty="0" smtClean="0">
                          <a:latin typeface="Tahoma" pitchFamily="34" charset="0"/>
                          <a:cs typeface="Tahoma" pitchFamily="34" charset="0"/>
                        </a:rPr>
                        <a:t>6,0</a:t>
                      </a:r>
                      <a:r>
                        <a:rPr lang="pl-PL" sz="1100" dirty="0" smtClean="0">
                          <a:latin typeface="Tahoma" pitchFamily="34" charset="0"/>
                          <a:cs typeface="Tahoma" pitchFamily="34" charset="0"/>
                        </a:rPr>
                        <a:t> (t)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DCB9"/>
                    </a:solidFill>
                  </a:tcPr>
                </a:tc>
              </a:tr>
              <a:tr h="288246">
                <a:tc>
                  <a:txBody>
                    <a:bodyPr/>
                    <a:lstStyle/>
                    <a:p>
                      <a:pPr algn="ctr">
                        <a:lnSpc>
                          <a:spcPct val="100000"/>
                        </a:lnSpc>
                        <a:spcAft>
                          <a:spcPts val="0"/>
                        </a:spcAft>
                      </a:pPr>
                      <a:r>
                        <a:rPr lang="pl-PL" sz="1100" dirty="0" smtClean="0">
                          <a:latin typeface="Tahoma" pitchFamily="34" charset="0"/>
                          <a:cs typeface="Tahoma" pitchFamily="34" charset="0"/>
                        </a:rPr>
                        <a:t>Stare Miasto</a:t>
                      </a:r>
                      <a:endParaRPr lang="pl-PL" sz="1100" b="1"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100" dirty="0">
                          <a:latin typeface="Tahoma" pitchFamily="34" charset="0"/>
                          <a:cs typeface="Tahoma" pitchFamily="34" charset="0"/>
                        </a:rPr>
                        <a:t>815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105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1300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2900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5500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485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&lt;1</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88246">
                <a:tc>
                  <a:txBody>
                    <a:bodyPr/>
                    <a:lstStyle/>
                    <a:p>
                      <a:pPr algn="ctr">
                        <a:lnSpc>
                          <a:spcPct val="100000"/>
                        </a:lnSpc>
                        <a:spcAft>
                          <a:spcPts val="0"/>
                        </a:spcAft>
                      </a:pPr>
                      <a:r>
                        <a:rPr lang="pl-PL" sz="1100" dirty="0" smtClean="0">
                          <a:latin typeface="Tahoma" pitchFamily="34" charset="0"/>
                          <a:cs typeface="Tahoma" pitchFamily="34" charset="0"/>
                        </a:rPr>
                        <a:t>Syczyn</a:t>
                      </a:r>
                      <a:endParaRPr lang="pl-PL" sz="1100" b="1"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100" dirty="0">
                          <a:latin typeface="Tahoma" pitchFamily="34" charset="0"/>
                          <a:cs typeface="Tahoma" pitchFamily="34" charset="0"/>
                        </a:rPr>
                        <a:t>386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88,7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a:latin typeface="Tahoma" pitchFamily="34" charset="0"/>
                          <a:cs typeface="Tahoma" pitchFamily="34" charset="0"/>
                        </a:rPr>
                        <a:t>1300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a:latin typeface="Tahoma" pitchFamily="34" charset="0"/>
                          <a:cs typeface="Tahoma" pitchFamily="34" charset="0"/>
                        </a:rPr>
                        <a:t>2800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a:latin typeface="Tahoma" pitchFamily="34" charset="0"/>
                          <a:cs typeface="Tahoma" pitchFamily="34" charset="0"/>
                        </a:rPr>
                        <a:t>15400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120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&lt;1</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88246">
                <a:tc>
                  <a:txBody>
                    <a:bodyPr/>
                    <a:lstStyle/>
                    <a:p>
                      <a:pPr algn="ctr">
                        <a:lnSpc>
                          <a:spcPct val="100000"/>
                        </a:lnSpc>
                        <a:spcAft>
                          <a:spcPts val="0"/>
                        </a:spcAft>
                      </a:pPr>
                      <a:r>
                        <a:rPr lang="pl-PL" sz="1100" dirty="0" smtClean="0">
                          <a:latin typeface="Tahoma" pitchFamily="34" charset="0"/>
                          <a:cs typeface="Tahoma" pitchFamily="34" charset="0"/>
                        </a:rPr>
                        <a:t>Wysin</a:t>
                      </a:r>
                      <a:endParaRPr lang="pl-PL" sz="1100" b="1"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100" dirty="0">
                          <a:latin typeface="Tahoma" pitchFamily="34" charset="0"/>
                          <a:cs typeface="Tahoma" pitchFamily="34" charset="0"/>
                        </a:rPr>
                        <a:t>18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d</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ctr">
                        <a:spcAft>
                          <a:spcPts val="0"/>
                        </a:spcAft>
                      </a:pPr>
                      <a:r>
                        <a:rPr lang="en-US" sz="1100" dirty="0">
                          <a:latin typeface="Tahoma" pitchFamily="34" charset="0"/>
                          <a:cs typeface="Tahoma" pitchFamily="34" charset="0"/>
                        </a:rPr>
                        <a:t>24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d</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ctr">
                        <a:spcAft>
                          <a:spcPts val="0"/>
                        </a:spcAft>
                      </a:pPr>
                      <a:r>
                        <a:rPr lang="en-US" sz="1100" dirty="0">
                          <a:latin typeface="Tahoma" pitchFamily="34" charset="0"/>
                          <a:cs typeface="Tahoma" pitchFamily="34" charset="0"/>
                        </a:rPr>
                        <a:t>1000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a:latin typeface="Tahoma" pitchFamily="34" charset="0"/>
                          <a:cs typeface="Tahoma" pitchFamily="34" charset="0"/>
                        </a:rPr>
                        <a:t>3920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d</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ctr">
                        <a:spcAft>
                          <a:spcPts val="0"/>
                        </a:spcAft>
                      </a:pPr>
                      <a:r>
                        <a:rPr lang="en-US" sz="1100" dirty="0">
                          <a:latin typeface="Tahoma" pitchFamily="34" charset="0"/>
                          <a:cs typeface="Tahoma" pitchFamily="34" charset="0"/>
                        </a:rPr>
                        <a:t>6600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a:latin typeface="Tahoma" pitchFamily="34" charset="0"/>
                          <a:cs typeface="Tahoma" pitchFamily="34" charset="0"/>
                        </a:rPr>
                        <a:t>635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d</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ctr">
                        <a:spcAft>
                          <a:spcPts val="0"/>
                        </a:spcAft>
                      </a:pPr>
                      <a:r>
                        <a:rPr lang="en-US" sz="1100" dirty="0">
                          <a:latin typeface="Tahoma" pitchFamily="34" charset="0"/>
                          <a:cs typeface="Tahoma" pitchFamily="34" charset="0"/>
                        </a:rPr>
                        <a:t>&lt;1</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88246">
                <a:tc>
                  <a:txBody>
                    <a:bodyPr/>
                    <a:lstStyle/>
                    <a:p>
                      <a:pPr algn="ctr">
                        <a:lnSpc>
                          <a:spcPct val="100000"/>
                        </a:lnSpc>
                        <a:spcAft>
                          <a:spcPts val="0"/>
                        </a:spcAft>
                      </a:pPr>
                      <a:r>
                        <a:rPr lang="pl-PL" sz="1100" dirty="0" smtClean="0">
                          <a:latin typeface="Tahoma" pitchFamily="34" charset="0"/>
                          <a:cs typeface="Tahoma" pitchFamily="34" charset="0"/>
                        </a:rPr>
                        <a:t>Zawada</a:t>
                      </a:r>
                      <a:endParaRPr lang="pl-PL" sz="1100" b="1"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100" dirty="0">
                          <a:latin typeface="Tahoma" pitchFamily="34" charset="0"/>
                          <a:cs typeface="Tahoma" pitchFamily="34" charset="0"/>
                        </a:rPr>
                        <a:t>119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62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1400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a:latin typeface="Tahoma" pitchFamily="34" charset="0"/>
                          <a:cs typeface="Tahoma" pitchFamily="34" charset="0"/>
                        </a:rPr>
                        <a:t>3500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smtClean="0">
                          <a:latin typeface="Tahoma" pitchFamily="34" charset="0"/>
                          <a:cs typeface="Tahoma" pitchFamily="34" charset="0"/>
                        </a:rPr>
                        <a:t>6500</a:t>
                      </a:r>
                      <a:r>
                        <a:rPr lang="pl-PL" sz="1100" dirty="0" smtClean="0">
                          <a:latin typeface="Tahoma" pitchFamily="34" charset="0"/>
                          <a:cs typeface="Tahoma" pitchFamily="34" charset="0"/>
                        </a:rPr>
                        <a:t>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b</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8FFD1"/>
                    </a:solidFill>
                  </a:tcPr>
                </a:tc>
                <a:tc>
                  <a:txBody>
                    <a:bodyPr/>
                    <a:lstStyle/>
                    <a:p>
                      <a:pPr algn="ctr">
                        <a:spcAft>
                          <a:spcPts val="0"/>
                        </a:spcAft>
                      </a:pPr>
                      <a:r>
                        <a:rPr lang="en-US" sz="1100" dirty="0">
                          <a:latin typeface="Tahoma" pitchFamily="34" charset="0"/>
                          <a:cs typeface="Tahoma" pitchFamily="34" charset="0"/>
                        </a:rPr>
                        <a:t>230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&lt;1</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88246">
                <a:tc>
                  <a:txBody>
                    <a:bodyPr/>
                    <a:lstStyle/>
                    <a:p>
                      <a:pPr algn="ctr">
                        <a:lnSpc>
                          <a:spcPct val="100000"/>
                        </a:lnSpc>
                        <a:spcAft>
                          <a:spcPts val="0"/>
                        </a:spcAft>
                      </a:pPr>
                      <a:r>
                        <a:rPr lang="pl-PL" sz="1100" dirty="0" smtClean="0">
                          <a:latin typeface="Tahoma" pitchFamily="34" charset="0"/>
                          <a:cs typeface="Tahoma" pitchFamily="34" charset="0"/>
                        </a:rPr>
                        <a:t>Gapowo</a:t>
                      </a:r>
                      <a:endParaRPr lang="pl-PL" sz="1100" b="1"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100" dirty="0">
                          <a:latin typeface="Tahoma" pitchFamily="34" charset="0"/>
                          <a:cs typeface="Tahoma" pitchFamily="34" charset="0"/>
                        </a:rPr>
                        <a:t>133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d</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ctr">
                        <a:spcAft>
                          <a:spcPts val="0"/>
                        </a:spcAft>
                      </a:pPr>
                      <a:r>
                        <a:rPr lang="en-US" sz="1100" dirty="0">
                          <a:latin typeface="Tahoma" pitchFamily="34" charset="0"/>
                          <a:cs typeface="Tahoma" pitchFamily="34" charset="0"/>
                        </a:rPr>
                        <a:t>47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d</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lumMod val="40000"/>
                        <a:lumOff val="60000"/>
                      </a:schemeClr>
                    </a:solidFill>
                  </a:tcPr>
                </a:tc>
                <a:tc>
                  <a:txBody>
                    <a:bodyPr/>
                    <a:lstStyle/>
                    <a:p>
                      <a:pPr algn="ctr">
                        <a:spcAft>
                          <a:spcPts val="0"/>
                        </a:spcAft>
                      </a:pPr>
                      <a:r>
                        <a:rPr lang="en-US" sz="1100" dirty="0">
                          <a:latin typeface="Tahoma" pitchFamily="34" charset="0"/>
                          <a:cs typeface="Tahoma" pitchFamily="34" charset="0"/>
                        </a:rPr>
                        <a:t>3470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8544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32714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33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c>
                  <a:txBody>
                    <a:bodyPr/>
                    <a:lstStyle/>
                    <a:p>
                      <a:pPr algn="ctr">
                        <a:spcAft>
                          <a:spcPts val="0"/>
                        </a:spcAft>
                      </a:pPr>
                      <a:r>
                        <a:rPr lang="en-US" sz="1100" dirty="0">
                          <a:latin typeface="Tahoma" pitchFamily="34" charset="0"/>
                          <a:cs typeface="Tahoma" pitchFamily="34" charset="0"/>
                        </a:rPr>
                        <a:t>3,2 </a:t>
                      </a:r>
                      <a:r>
                        <a:rPr lang="en-US" sz="1100" dirty="0" smtClean="0">
                          <a:latin typeface="Tahoma" pitchFamily="34" charset="0"/>
                          <a:cs typeface="Tahoma" pitchFamily="34" charset="0"/>
                        </a:rPr>
                        <a:t>(</a:t>
                      </a:r>
                      <a:r>
                        <a:rPr lang="pl-PL" sz="1100" dirty="0" smtClean="0">
                          <a:latin typeface="Tahoma" pitchFamily="34" charset="0"/>
                          <a:cs typeface="Tahoma" pitchFamily="34" charset="0"/>
                        </a:rPr>
                        <a:t>f</a:t>
                      </a:r>
                      <a:r>
                        <a:rPr lang="en-US" sz="1100" dirty="0" smtClean="0">
                          <a:latin typeface="Tahoma" pitchFamily="34" charset="0"/>
                          <a:cs typeface="Tahoma" pitchFamily="34" charset="0"/>
                        </a:rPr>
                        <a:t>)</a:t>
                      </a:r>
                      <a:endParaRPr lang="pl-PL" sz="1100" dirty="0">
                        <a:latin typeface="Tahoma" pitchFamily="34" charset="0"/>
                        <a:ea typeface="Times New Roman"/>
                        <a:cs typeface="Tahoma" pitchFamily="34"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4D3D8"/>
                    </a:solidFill>
                  </a:tcPr>
                </a:tc>
              </a:tr>
            </a:tbl>
          </a:graphicData>
        </a:graphic>
      </p:graphicFrame>
      <p:grpSp>
        <p:nvGrpSpPr>
          <p:cNvPr id="2" name="Grupa 16"/>
          <p:cNvGrpSpPr>
            <a:grpSpLocks/>
          </p:cNvGrpSpPr>
          <p:nvPr/>
        </p:nvGrpSpPr>
        <p:grpSpPr bwMode="auto">
          <a:xfrm>
            <a:off x="571500" y="3486353"/>
            <a:ext cx="7929563" cy="357187"/>
            <a:chOff x="571500" y="3357563"/>
            <a:chExt cx="7929563" cy="357187"/>
          </a:xfrm>
        </p:grpSpPr>
        <p:sp>
          <p:nvSpPr>
            <p:cNvPr id="10" name="Symbol zastępczy zawartości 4"/>
            <p:cNvSpPr txBox="1">
              <a:spLocks/>
            </p:cNvSpPr>
            <p:nvPr/>
          </p:nvSpPr>
          <p:spPr>
            <a:xfrm>
              <a:off x="571500" y="3357563"/>
              <a:ext cx="1071563" cy="357187"/>
            </a:xfrm>
            <a:prstGeom prst="rect">
              <a:avLst/>
            </a:prstGeom>
          </p:spPr>
          <p:txBody>
            <a:bodyPr wrap="none" lIns="36000" rIns="36000"/>
            <a:lstStyle/>
            <a:p>
              <a:pPr eaLnBrk="0" hangingPunct="0">
                <a:spcBef>
                  <a:spcPts val="0"/>
                </a:spcBef>
                <a:defRPr/>
              </a:pPr>
              <a:r>
                <a:rPr lang="pl-PL" sz="1100" b="0" kern="0" dirty="0">
                  <a:cs typeface="Tahoma" pitchFamily="34" charset="0"/>
                </a:rPr>
                <a:t>The </a:t>
              </a:r>
              <a:r>
                <a:rPr lang="pl-PL" sz="1100" b="0" kern="0" dirty="0" err="1">
                  <a:cs typeface="Tahoma" pitchFamily="34" charset="0"/>
                </a:rPr>
                <a:t>stage</a:t>
              </a:r>
              <a:r>
                <a:rPr lang="pl-PL" sz="1100" b="0" kern="0" dirty="0">
                  <a:cs typeface="Tahoma" pitchFamily="34" charset="0"/>
                </a:rPr>
                <a:t> of</a:t>
              </a:r>
            </a:p>
            <a:p>
              <a:pPr eaLnBrk="0" hangingPunct="0">
                <a:spcBef>
                  <a:spcPts val="0"/>
                </a:spcBef>
                <a:defRPr/>
              </a:pPr>
              <a:r>
                <a:rPr lang="pl-PL" sz="1100" b="0" kern="0" dirty="0">
                  <a:cs typeface="Tahoma" pitchFamily="34" charset="0"/>
                </a:rPr>
                <a:t>operations:</a:t>
              </a:r>
              <a:endParaRPr lang="en-US" sz="900" b="0" i="1" kern="0" dirty="0">
                <a:cs typeface="Tahoma" pitchFamily="34" charset="0"/>
              </a:endParaRPr>
            </a:p>
          </p:txBody>
        </p:sp>
        <p:sp>
          <p:nvSpPr>
            <p:cNvPr id="11" name="Symbol zastępczy zawartości 4"/>
            <p:cNvSpPr txBox="1">
              <a:spLocks/>
            </p:cNvSpPr>
            <p:nvPr/>
          </p:nvSpPr>
          <p:spPr>
            <a:xfrm>
              <a:off x="6143625" y="3429000"/>
              <a:ext cx="2357438" cy="285750"/>
            </a:xfrm>
            <a:prstGeom prst="rect">
              <a:avLst/>
            </a:prstGeom>
            <a:solidFill>
              <a:srgbClr val="FFDCB9"/>
            </a:solidFill>
          </p:spPr>
          <p:txBody>
            <a:bodyPr wrap="none" lIns="36000" rIns="36000"/>
            <a:lstStyle/>
            <a:p>
              <a:pPr algn="r" eaLnBrk="0" hangingPunct="0">
                <a:spcBef>
                  <a:spcPts val="0"/>
                </a:spcBef>
                <a:defRPr/>
              </a:pPr>
              <a:r>
                <a:rPr lang="pl-PL" sz="1100" b="0" kern="0" dirty="0" smtClean="0">
                  <a:cs typeface="Tahoma" pitchFamily="34" charset="0"/>
                </a:rPr>
                <a:t>(t) </a:t>
              </a:r>
              <a:r>
                <a:rPr lang="pl-PL" sz="1100" b="0" kern="0" dirty="0">
                  <a:cs typeface="Tahoma" pitchFamily="34" charset="0"/>
                </a:rPr>
                <a:t>– flowback fluid </a:t>
              </a:r>
              <a:r>
                <a:rPr lang="pl-PL" sz="1100" b="0" kern="0" dirty="0" err="1">
                  <a:cs typeface="Tahoma" pitchFamily="34" charset="0"/>
                </a:rPr>
                <a:t>collection</a:t>
              </a:r>
              <a:endParaRPr lang="pl-PL" sz="1100" b="0" kern="0" dirty="0">
                <a:cs typeface="Tahoma" pitchFamily="34" charset="0"/>
              </a:endParaRPr>
            </a:p>
            <a:p>
              <a:pPr eaLnBrk="0" hangingPunct="0">
                <a:spcBef>
                  <a:spcPts val="0"/>
                </a:spcBef>
                <a:defRPr/>
              </a:pPr>
              <a:endParaRPr lang="en-US" sz="900" b="0" i="1" kern="0" dirty="0">
                <a:cs typeface="Tahoma" pitchFamily="34" charset="0"/>
              </a:endParaRPr>
            </a:p>
          </p:txBody>
        </p:sp>
        <p:sp>
          <p:nvSpPr>
            <p:cNvPr id="12" name="Symbol zastępczy zawartości 4"/>
            <p:cNvSpPr txBox="1">
              <a:spLocks/>
            </p:cNvSpPr>
            <p:nvPr/>
          </p:nvSpPr>
          <p:spPr>
            <a:xfrm>
              <a:off x="1500188" y="3429000"/>
              <a:ext cx="2000250" cy="285750"/>
            </a:xfrm>
            <a:prstGeom prst="rect">
              <a:avLst/>
            </a:prstGeom>
            <a:solidFill>
              <a:srgbClr val="E8FFD1"/>
            </a:solidFill>
          </p:spPr>
          <p:txBody>
            <a:bodyPr wrap="none" lIns="36000" rIns="36000"/>
            <a:lstStyle/>
            <a:p>
              <a:pPr eaLnBrk="0" hangingPunct="0">
                <a:spcBef>
                  <a:spcPts val="0"/>
                </a:spcBef>
                <a:defRPr/>
              </a:pPr>
              <a:r>
                <a:rPr lang="pl-PL" sz="1100" b="0" kern="0" dirty="0" smtClean="0">
                  <a:cs typeface="Tahoma" pitchFamily="34" charset="0"/>
                </a:rPr>
                <a:t>(b) </a:t>
              </a:r>
              <a:r>
                <a:rPr lang="pl-PL" sz="1100" b="0" kern="0" dirty="0">
                  <a:cs typeface="Tahoma" pitchFamily="34" charset="0"/>
                </a:rPr>
                <a:t>– </a:t>
              </a:r>
              <a:r>
                <a:rPr lang="pl-PL" sz="1100" b="0" kern="0" dirty="0" err="1">
                  <a:cs typeface="Tahoma" pitchFamily="34" charset="0"/>
                </a:rPr>
                <a:t>baseline</a:t>
              </a:r>
              <a:r>
                <a:rPr lang="pl-PL" sz="1100" b="0" kern="0" dirty="0">
                  <a:cs typeface="Tahoma" pitchFamily="34" charset="0"/>
                </a:rPr>
                <a:t> status,</a:t>
              </a:r>
            </a:p>
            <a:p>
              <a:pPr eaLnBrk="0" hangingPunct="0">
                <a:spcBef>
                  <a:spcPts val="0"/>
                </a:spcBef>
                <a:defRPr/>
              </a:pPr>
              <a:endParaRPr lang="en-US" sz="900" b="0" i="1" kern="0" dirty="0">
                <a:cs typeface="Tahoma" pitchFamily="34" charset="0"/>
              </a:endParaRPr>
            </a:p>
          </p:txBody>
        </p:sp>
        <p:sp>
          <p:nvSpPr>
            <p:cNvPr id="15" name="Symbol zastępczy zawartości 4"/>
            <p:cNvSpPr txBox="1">
              <a:spLocks/>
            </p:cNvSpPr>
            <p:nvPr/>
          </p:nvSpPr>
          <p:spPr>
            <a:xfrm>
              <a:off x="4714875" y="3429000"/>
              <a:ext cx="1785938" cy="285750"/>
            </a:xfrm>
            <a:prstGeom prst="rect">
              <a:avLst/>
            </a:prstGeom>
            <a:solidFill>
              <a:srgbClr val="A4D3D8"/>
            </a:solidFill>
          </p:spPr>
          <p:txBody>
            <a:bodyPr wrap="none" lIns="36000" rIns="36000"/>
            <a:lstStyle/>
            <a:p>
              <a:pPr algn="ctr" eaLnBrk="0" hangingPunct="0">
                <a:spcBef>
                  <a:spcPts val="0"/>
                </a:spcBef>
                <a:defRPr/>
              </a:pPr>
              <a:r>
                <a:rPr lang="pl-PL" sz="1100" b="0" kern="0" dirty="0" smtClean="0">
                  <a:cs typeface="Tahoma" pitchFamily="34" charset="0"/>
                </a:rPr>
                <a:t>(f) </a:t>
              </a:r>
              <a:r>
                <a:rPr lang="pl-PL" sz="1100" b="0" kern="0" dirty="0">
                  <a:cs typeface="Tahoma" pitchFamily="34" charset="0"/>
                </a:rPr>
                <a:t>– fracturing</a:t>
              </a:r>
            </a:p>
            <a:p>
              <a:pPr algn="ctr" eaLnBrk="0" hangingPunct="0">
                <a:spcBef>
                  <a:spcPts val="0"/>
                </a:spcBef>
                <a:defRPr/>
              </a:pPr>
              <a:endParaRPr lang="en-US" sz="900" b="0" i="1" kern="0" dirty="0">
                <a:cs typeface="Tahoma" pitchFamily="34" charset="0"/>
              </a:endParaRPr>
            </a:p>
          </p:txBody>
        </p:sp>
        <p:sp>
          <p:nvSpPr>
            <p:cNvPr id="16" name="Symbol zastępczy zawartości 4"/>
            <p:cNvSpPr txBox="1">
              <a:spLocks/>
            </p:cNvSpPr>
            <p:nvPr/>
          </p:nvSpPr>
          <p:spPr>
            <a:xfrm>
              <a:off x="2928938" y="3429000"/>
              <a:ext cx="1785937" cy="285750"/>
            </a:xfrm>
            <a:prstGeom prst="rect">
              <a:avLst/>
            </a:prstGeom>
            <a:solidFill>
              <a:schemeClr val="bg2">
                <a:lumMod val="40000"/>
                <a:lumOff val="60000"/>
              </a:schemeClr>
            </a:solidFill>
          </p:spPr>
          <p:txBody>
            <a:bodyPr/>
            <a:lstStyle/>
            <a:p>
              <a:pPr algn="ctr" eaLnBrk="0" hangingPunct="0">
                <a:spcBef>
                  <a:spcPts val="0"/>
                </a:spcBef>
                <a:defRPr/>
              </a:pPr>
              <a:r>
                <a:rPr lang="pl-PL" sz="1100" b="0" kern="0" dirty="0" smtClean="0">
                  <a:cs typeface="Tahoma" pitchFamily="34" charset="0"/>
                </a:rPr>
                <a:t>(d) </a:t>
              </a:r>
              <a:r>
                <a:rPr lang="pl-PL" sz="1100" b="0" kern="0" dirty="0">
                  <a:cs typeface="Tahoma" pitchFamily="34" charset="0"/>
                </a:rPr>
                <a:t>– </a:t>
              </a:r>
              <a:r>
                <a:rPr lang="pl-PL" sz="1100" b="0" kern="0" dirty="0" err="1">
                  <a:cs typeface="Tahoma" pitchFamily="34" charset="0"/>
                </a:rPr>
                <a:t>drilling</a:t>
              </a:r>
              <a:r>
                <a:rPr lang="pl-PL" sz="1100" b="0" kern="0" dirty="0">
                  <a:cs typeface="Tahoma" pitchFamily="34" charset="0"/>
                </a:rPr>
                <a:t>,</a:t>
              </a:r>
            </a:p>
            <a:p>
              <a:pPr eaLnBrk="0" hangingPunct="0">
                <a:spcBef>
                  <a:spcPts val="0"/>
                </a:spcBef>
                <a:defRPr/>
              </a:pPr>
              <a:endParaRPr lang="en-US" sz="900" b="0" i="1" kern="0" dirty="0">
                <a:cs typeface="Tahoma" pitchFamily="34" charset="0"/>
              </a:endParaRPr>
            </a:p>
          </p:txBody>
        </p:sp>
      </p:grpSp>
      <p:pic>
        <p:nvPicPr>
          <p:cNvPr id="18" name="Picture 6"/>
          <p:cNvPicPr>
            <a:picLocks noChangeAspect="1" noChangeArrowheads="1"/>
          </p:cNvPicPr>
          <p:nvPr/>
        </p:nvPicPr>
        <p:blipFill>
          <a:blip r:embed="rId4" cstate="print"/>
          <a:srcRect l="23630" r="16666" b="13560"/>
          <a:stretch>
            <a:fillRect/>
          </a:stretch>
        </p:blipFill>
        <p:spPr bwMode="auto">
          <a:xfrm>
            <a:off x="600065" y="3860800"/>
            <a:ext cx="2543175"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Prostokąt 13"/>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15</a:t>
            </a:fld>
            <a:endParaRPr lang="pl-PL" sz="1000" b="0" dirty="0"/>
          </a:p>
        </p:txBody>
      </p:sp>
      <p:pic>
        <p:nvPicPr>
          <p:cNvPr id="17" name="Picture 4"/>
          <p:cNvPicPr>
            <a:picLocks noChangeAspect="1" noChangeArrowheads="1"/>
          </p:cNvPicPr>
          <p:nvPr/>
        </p:nvPicPr>
        <p:blipFill>
          <a:blip r:embed="rId5" cstate="screen"/>
          <a:srcRect/>
          <a:stretch>
            <a:fillRect/>
          </a:stretch>
        </p:blipFill>
        <p:spPr bwMode="auto">
          <a:xfrm>
            <a:off x="5766244" y="3650433"/>
            <a:ext cx="3360000" cy="2520000"/>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p:cNvPicPr>
            <a:picLocks noChangeAspect="1" noChangeArrowheads="1"/>
          </p:cNvPicPr>
          <p:nvPr/>
        </p:nvPicPr>
        <p:blipFill>
          <a:blip r:embed="rId6" cstate="screen"/>
          <a:srcRect/>
          <a:stretch>
            <a:fillRect/>
          </a:stretch>
        </p:blipFill>
        <p:spPr bwMode="auto">
          <a:xfrm>
            <a:off x="5754445" y="3650434"/>
            <a:ext cx="3360000" cy="2520000"/>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linds(horizontal)">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0825" y="188913"/>
            <a:ext cx="8229600" cy="719137"/>
          </a:xfrm>
        </p:spPr>
        <p:txBody>
          <a:bodyPr/>
          <a:lstStyle/>
          <a:p>
            <a:pPr algn="l">
              <a:defRPr/>
            </a:pPr>
            <a:r>
              <a:rPr lang="pl-PL" altLang="pl-PL" sz="3200" b="1" kern="1200" dirty="0" err="1" smtClean="0">
                <a:solidFill>
                  <a:schemeClr val="tx1">
                    <a:lumMod val="75000"/>
                    <a:lumOff val="25000"/>
                  </a:schemeClr>
                </a:solidFill>
                <a:latin typeface="Tahoma" pitchFamily="34" charset="0"/>
                <a:ea typeface="+mn-ea"/>
                <a:cs typeface="Tahoma" pitchFamily="34" charset="0"/>
              </a:rPr>
              <a:t>Noise</a:t>
            </a:r>
            <a:endParaRPr lang="en-US" altLang="pl-PL" sz="3200" b="1" kern="1200" dirty="0">
              <a:solidFill>
                <a:schemeClr val="tx1">
                  <a:lumMod val="75000"/>
                  <a:lumOff val="25000"/>
                </a:schemeClr>
              </a:solidFill>
              <a:latin typeface="Tahoma" pitchFamily="34" charset="0"/>
              <a:ea typeface="+mn-ea"/>
              <a:cs typeface="Tahoma" pitchFamily="34" charset="0"/>
            </a:endParaRPr>
          </a:p>
        </p:txBody>
      </p:sp>
      <p:pic>
        <p:nvPicPr>
          <p:cNvPr id="15363" name="Picture 3" descr="H:\Zakłady\WARSZAWA\Geologia Środowiskowa\pracownicy\Olga Antolak\projekty__tematy\SHALE GAS\GDOŚ\PREZENTACJA marzec 2015\foto\DSC03017.JPG"/>
          <p:cNvPicPr>
            <a:picLocks noChangeAspect="1" noChangeArrowheads="1"/>
          </p:cNvPicPr>
          <p:nvPr/>
        </p:nvPicPr>
        <p:blipFill>
          <a:blip r:embed="rId2" cstate="print"/>
          <a:srcRect b="16216"/>
          <a:stretch>
            <a:fillRect/>
          </a:stretch>
        </p:blipFill>
        <p:spPr bwMode="auto">
          <a:xfrm>
            <a:off x="428625" y="3302000"/>
            <a:ext cx="3522663" cy="2214563"/>
          </a:xfrm>
          <a:prstGeom prst="rect">
            <a:avLst/>
          </a:prstGeom>
          <a:noFill/>
          <a:ln w="9525">
            <a:noFill/>
            <a:miter lim="800000"/>
            <a:headEnd/>
            <a:tailEnd/>
          </a:ln>
        </p:spPr>
      </p:pic>
      <p:pic>
        <p:nvPicPr>
          <p:cNvPr id="15364" name="Picture 5" descr="H:\Zakłady\WARSZAWA\Geologia Środowiskowa\pracownicy\Olga Antolak\projekty__tematy\SHALE GAS\GDOŚ\PREZENTACJA marzec 2015\foto\Clipboard02.jpg"/>
          <p:cNvPicPr>
            <a:picLocks noChangeAspect="1" noChangeArrowheads="1"/>
          </p:cNvPicPr>
          <p:nvPr/>
        </p:nvPicPr>
        <p:blipFill>
          <a:blip r:embed="rId3" cstate="print"/>
          <a:srcRect l="4138" t="8571" r="3439" b="2856"/>
          <a:stretch>
            <a:fillRect/>
          </a:stretch>
        </p:blipFill>
        <p:spPr bwMode="auto">
          <a:xfrm>
            <a:off x="4071938" y="3302000"/>
            <a:ext cx="4786312" cy="2214563"/>
          </a:xfrm>
          <a:prstGeom prst="rect">
            <a:avLst/>
          </a:prstGeom>
          <a:noFill/>
          <a:ln w="9525">
            <a:noFill/>
            <a:miter lim="800000"/>
            <a:headEnd/>
            <a:tailEnd/>
          </a:ln>
        </p:spPr>
      </p:pic>
      <p:graphicFrame>
        <p:nvGraphicFramePr>
          <p:cNvPr id="7" name="Tabela 6"/>
          <p:cNvGraphicFramePr>
            <a:graphicFrameLocks noGrp="1"/>
          </p:cNvGraphicFramePr>
          <p:nvPr/>
        </p:nvGraphicFramePr>
        <p:xfrm>
          <a:off x="1214438" y="1357313"/>
          <a:ext cx="6715172" cy="1417320"/>
        </p:xfrm>
        <a:graphic>
          <a:graphicData uri="http://schemas.openxmlformats.org/drawingml/2006/table">
            <a:tbl>
              <a:tblPr firstRow="1" bandRow="1"/>
              <a:tblGrid>
                <a:gridCol w="2292986"/>
                <a:gridCol w="2211093"/>
                <a:gridCol w="2211093"/>
              </a:tblGrid>
              <a:tr h="370840">
                <a:tc rowSpan="2">
                  <a:txBody>
                    <a:bodyPr/>
                    <a:lstStyle/>
                    <a:p>
                      <a:pPr algn="ctr"/>
                      <a:r>
                        <a:rPr lang="pl-PL" sz="1400" b="1" kern="1200" dirty="0" err="1" smtClean="0">
                          <a:solidFill>
                            <a:schemeClr val="tx1"/>
                          </a:solidFill>
                          <a:latin typeface="Tahoma" pitchFamily="34" charset="0"/>
                          <a:ea typeface="+mn-ea"/>
                          <a:cs typeface="Tahoma" pitchFamily="34" charset="0"/>
                        </a:rPr>
                        <a:t>Operational</a:t>
                      </a:r>
                      <a:r>
                        <a:rPr lang="pl-PL" sz="1400" b="1" kern="1200" dirty="0" smtClean="0">
                          <a:solidFill>
                            <a:schemeClr val="tx1"/>
                          </a:solidFill>
                          <a:latin typeface="Tahoma" pitchFamily="34" charset="0"/>
                          <a:ea typeface="+mn-ea"/>
                          <a:cs typeface="Tahoma" pitchFamily="34" charset="0"/>
                        </a:rPr>
                        <a:t> </a:t>
                      </a:r>
                      <a:r>
                        <a:rPr lang="pl-PL" sz="1400" b="1" kern="1200" dirty="0" err="1" smtClean="0">
                          <a:solidFill>
                            <a:schemeClr val="tx1"/>
                          </a:solidFill>
                          <a:latin typeface="Tahoma" pitchFamily="34" charset="0"/>
                          <a:ea typeface="+mn-ea"/>
                          <a:cs typeface="Tahoma" pitchFamily="34" charset="0"/>
                        </a:rPr>
                        <a:t>stage</a:t>
                      </a:r>
                      <a:endParaRPr lang="en-US" sz="1400" b="1" kern="1200" dirty="0">
                        <a:solidFill>
                          <a:schemeClr val="tx1"/>
                        </a:solidFill>
                        <a:latin typeface="Tahoma" pitchFamily="34" charset="0"/>
                        <a:ea typeface="+mn-ea"/>
                        <a:cs typeface="Tahoma"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400" b="1" dirty="0" err="1" smtClean="0">
                          <a:latin typeface="Tahoma" pitchFamily="34" charset="0"/>
                          <a:cs typeface="Tahoma" pitchFamily="34" charset="0"/>
                        </a:rPr>
                        <a:t>Wel</a:t>
                      </a:r>
                      <a:r>
                        <a:rPr lang="pl-PL" sz="1400" b="1" baseline="0" dirty="0" err="1" smtClean="0">
                          <a:latin typeface="Tahoma" pitchFamily="34" charset="0"/>
                          <a:cs typeface="Tahoma" pitchFamily="34" charset="0"/>
                        </a:rPr>
                        <a:t>l</a:t>
                      </a:r>
                      <a:r>
                        <a:rPr lang="pl-PL" sz="1400" b="1" baseline="0" dirty="0" smtClean="0">
                          <a:latin typeface="Tahoma" pitchFamily="34" charset="0"/>
                          <a:cs typeface="Tahoma" pitchFamily="34" charset="0"/>
                        </a:rPr>
                        <a:t> Pad</a:t>
                      </a:r>
                      <a:endParaRPr lang="pl-PL" sz="1400" b="1" dirty="0" smtClean="0">
                        <a:latin typeface="Tahoma" pitchFamily="34" charset="0"/>
                        <a:cs typeface="Tahoma"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400" b="1" dirty="0" smtClean="0">
                          <a:latin typeface="Tahoma" pitchFamily="34" charset="0"/>
                          <a:cs typeface="Tahoma" pitchFamily="34" charset="0"/>
                        </a:rPr>
                        <a:t>Receptor</a:t>
                      </a:r>
                      <a:endParaRPr lang="en-US" sz="1400" b="1" dirty="0" smtClean="0">
                        <a:latin typeface="Tahoma" pitchFamily="34" charset="0"/>
                        <a:cs typeface="Tahoma"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r>
              <a:tr h="200664">
                <a:tc vMerge="1">
                  <a:txBody>
                    <a:bodyPr/>
                    <a:lstStyle/>
                    <a:p>
                      <a:pPr algn="ctr"/>
                      <a:endParaRPr lang="en-US" sz="1100" b="1" dirty="0">
                        <a:latin typeface="Tahoma" pitchFamily="34" charset="0"/>
                        <a:cs typeface="Tahoma" pitchFamily="34" charset="0"/>
                      </a:endParaRPr>
                    </a:p>
                  </a:txBody>
                  <a:tcPr anchor="ctr">
                    <a:solidFill>
                      <a:schemeClr val="bg1">
                        <a:lumMod val="9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400" b="1" dirty="0" smtClean="0">
                          <a:latin typeface="Tahoma" pitchFamily="34" charset="0"/>
                          <a:cs typeface="Tahoma" pitchFamily="34" charset="0"/>
                        </a:rPr>
                        <a:t>L</a:t>
                      </a:r>
                      <a:r>
                        <a:rPr lang="pl-PL" sz="1400" b="1" baseline="-25000" dirty="0" smtClean="0">
                          <a:latin typeface="Tahoma" pitchFamily="34" charset="0"/>
                          <a:cs typeface="Tahoma" pitchFamily="34" charset="0"/>
                        </a:rPr>
                        <a:t>Aeq</a:t>
                      </a:r>
                      <a:endParaRPr lang="en-US" sz="1400" b="1" baseline="-25000" dirty="0" smtClean="0">
                        <a:latin typeface="Tahoma" pitchFamily="34" charset="0"/>
                        <a:cs typeface="Tahoma"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hMerge="1">
                  <a:txBody>
                    <a:bodyPr/>
                    <a:lstStyle/>
                    <a:p>
                      <a:pPr algn="ctr"/>
                      <a:endParaRPr lang="en-US" sz="1100" b="1" baseline="-25000" dirty="0">
                        <a:latin typeface="Tahoma" pitchFamily="34" charset="0"/>
                        <a:cs typeface="Tahoma" pitchFamily="34" charset="0"/>
                      </a:endParaRPr>
                    </a:p>
                  </a:txBody>
                  <a:tcPr anchor="ctr">
                    <a:solidFill>
                      <a:schemeClr val="bg1">
                        <a:lumMod val="95000"/>
                      </a:schemeClr>
                    </a:solidFill>
                  </a:tcPr>
                </a:tc>
              </a:tr>
              <a:tr h="370840">
                <a:tc>
                  <a:txBody>
                    <a:bodyPr/>
                    <a:lstStyle/>
                    <a:p>
                      <a:pPr algn="ctr"/>
                      <a:r>
                        <a:rPr lang="pl-PL" sz="1400" b="1" dirty="0" err="1" smtClean="0">
                          <a:latin typeface="Tahoma" pitchFamily="34" charset="0"/>
                          <a:cs typeface="Tahoma" pitchFamily="34" charset="0"/>
                        </a:rPr>
                        <a:t>Drilling</a:t>
                      </a:r>
                      <a:endParaRPr lang="en-US" sz="1400" b="1" dirty="0">
                        <a:latin typeface="Tahoma" pitchFamily="34" charset="0"/>
                        <a:cs typeface="Tahoma"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lang="pl-PL" sz="1400" dirty="0" smtClean="0">
                          <a:latin typeface="Tahoma" pitchFamily="34" charset="0"/>
                          <a:cs typeface="Tahoma" pitchFamily="34" charset="0"/>
                        </a:rPr>
                        <a:t>56,0 – 69,0 dB</a:t>
                      </a:r>
                      <a:endParaRPr lang="en-US" sz="1400" dirty="0">
                        <a:latin typeface="Tahoma" pitchFamily="34" charset="0"/>
                        <a:cs typeface="Tahoma"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lang="pl-PL" sz="1400" dirty="0" smtClean="0">
                          <a:latin typeface="Tahoma" pitchFamily="34" charset="0"/>
                          <a:cs typeface="Tahoma" pitchFamily="34" charset="0"/>
                        </a:rPr>
                        <a:t>43,8 – 58,7 dB</a:t>
                      </a:r>
                      <a:endParaRPr lang="en-US" sz="1400" dirty="0">
                        <a:latin typeface="Tahoma" pitchFamily="34" charset="0"/>
                        <a:cs typeface="Tahoma"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r>
              <a:tr h="370840">
                <a:tc>
                  <a:txBody>
                    <a:bodyPr/>
                    <a:lstStyle/>
                    <a:p>
                      <a:pPr algn="ctr"/>
                      <a:r>
                        <a:rPr lang="pl-PL" sz="1400" b="1" dirty="0" err="1" smtClean="0">
                          <a:latin typeface="Tahoma" pitchFamily="34" charset="0"/>
                          <a:cs typeface="Tahoma" pitchFamily="34" charset="0"/>
                        </a:rPr>
                        <a:t>Hydraulic</a:t>
                      </a:r>
                      <a:r>
                        <a:rPr lang="pl-PL" sz="1400" b="1" dirty="0" smtClean="0">
                          <a:latin typeface="Tahoma" pitchFamily="34" charset="0"/>
                          <a:cs typeface="Tahoma" pitchFamily="34" charset="0"/>
                        </a:rPr>
                        <a:t> </a:t>
                      </a:r>
                      <a:r>
                        <a:rPr lang="pl-PL" sz="1400" b="1" dirty="0" err="1" smtClean="0">
                          <a:latin typeface="Tahoma" pitchFamily="34" charset="0"/>
                          <a:cs typeface="Tahoma" pitchFamily="34" charset="0"/>
                        </a:rPr>
                        <a:t>fracturing</a:t>
                      </a:r>
                      <a:endParaRPr lang="en-US" sz="1400" b="1" dirty="0">
                        <a:latin typeface="Tahoma" pitchFamily="34" charset="0"/>
                        <a:cs typeface="Tahoma"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algn="ctr"/>
                      <a:r>
                        <a:rPr lang="pl-PL" sz="1400" dirty="0" smtClean="0">
                          <a:latin typeface="Tahoma" pitchFamily="34" charset="0"/>
                          <a:cs typeface="Tahoma" pitchFamily="34" charset="0"/>
                        </a:rPr>
                        <a:t>51,8 – 74,8 dB</a:t>
                      </a:r>
                      <a:endParaRPr lang="en-US" sz="1400" dirty="0">
                        <a:latin typeface="Tahoma" pitchFamily="34" charset="0"/>
                        <a:cs typeface="Tahoma"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400" dirty="0" smtClean="0">
                          <a:latin typeface="Tahoma" pitchFamily="34" charset="0"/>
                          <a:cs typeface="Tahoma" pitchFamily="34" charset="0"/>
                        </a:rPr>
                        <a:t>41,9 – 56,2 dB</a:t>
                      </a:r>
                      <a:endParaRPr lang="en-US" sz="1400" dirty="0" smtClean="0">
                        <a:latin typeface="Tahoma" pitchFamily="34" charset="0"/>
                        <a:cs typeface="Tahoma"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r>
            </a:tbl>
          </a:graphicData>
        </a:graphic>
      </p:graphicFrame>
      <p:sp>
        <p:nvSpPr>
          <p:cNvPr id="8" name="Prostokąt 7"/>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16</a:t>
            </a:fld>
            <a:endParaRPr lang="pl-PL" sz="1000" b="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p:cNvPicPr>
            <a:picLocks noChangeAspect="1"/>
          </p:cNvPicPr>
          <p:nvPr/>
        </p:nvPicPr>
        <p:blipFill>
          <a:blip r:embed="rId3" cstate="print">
            <a:extLst/>
          </a:blip>
          <a:stretch>
            <a:fillRect/>
          </a:stretch>
        </p:blipFill>
        <p:spPr>
          <a:xfrm>
            <a:off x="4912224" y="3928692"/>
            <a:ext cx="3088800" cy="172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Obraz 8"/>
          <p:cNvPicPr>
            <a:picLocks noChangeAspect="1"/>
          </p:cNvPicPr>
          <p:nvPr/>
        </p:nvPicPr>
        <p:blipFill>
          <a:blip r:embed="rId4" cstate="print">
            <a:extLst/>
          </a:blip>
          <a:stretch>
            <a:fillRect/>
          </a:stretch>
        </p:blipFill>
        <p:spPr>
          <a:xfrm>
            <a:off x="1214414" y="3920188"/>
            <a:ext cx="3088801" cy="172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412" name="Rectangle 18"/>
          <p:cNvSpPr>
            <a:spLocks noChangeArrowheads="1"/>
          </p:cNvSpPr>
          <p:nvPr/>
        </p:nvSpPr>
        <p:spPr bwMode="auto">
          <a:xfrm>
            <a:off x="250825" y="190500"/>
            <a:ext cx="8642350" cy="1006475"/>
          </a:xfrm>
          <a:prstGeom prst="rect">
            <a:avLst/>
          </a:prstGeom>
          <a:noFill/>
          <a:ln w="9525">
            <a:noFill/>
            <a:miter lim="800000"/>
            <a:headEnd/>
            <a:tailEnd/>
          </a:ln>
        </p:spPr>
        <p:txBody>
          <a:bodyPr/>
          <a:lstStyle/>
          <a:p>
            <a:r>
              <a:rPr lang="pl-PL" altLang="pl-PL" sz="3200" dirty="0" err="1">
                <a:solidFill>
                  <a:schemeClr val="tx1">
                    <a:lumMod val="75000"/>
                    <a:lumOff val="25000"/>
                  </a:schemeClr>
                </a:solidFill>
                <a:cs typeface="Tahoma" pitchFamily="34" charset="0"/>
              </a:rPr>
              <a:t>The</a:t>
            </a:r>
            <a:r>
              <a:rPr lang="pl-PL" altLang="pl-PL" sz="3200" dirty="0">
                <a:solidFill>
                  <a:schemeClr val="tx1">
                    <a:lumMod val="75000"/>
                    <a:lumOff val="25000"/>
                  </a:schemeClr>
                </a:solidFill>
                <a:cs typeface="Tahoma" pitchFamily="34" charset="0"/>
              </a:rPr>
              <a:t> </a:t>
            </a:r>
            <a:r>
              <a:rPr lang="pl-PL" altLang="pl-PL" sz="3200" dirty="0" err="1">
                <a:solidFill>
                  <a:schemeClr val="tx1">
                    <a:lumMod val="75000"/>
                    <a:lumOff val="25000"/>
                  </a:schemeClr>
                </a:solidFill>
                <a:cs typeface="Tahoma" pitchFamily="34" charset="0"/>
              </a:rPr>
              <a:t>survey</a:t>
            </a:r>
            <a:r>
              <a:rPr lang="pl-PL" altLang="pl-PL" sz="3200" dirty="0">
                <a:solidFill>
                  <a:schemeClr val="tx1">
                    <a:lumMod val="75000"/>
                    <a:lumOff val="25000"/>
                  </a:schemeClr>
                </a:solidFill>
                <a:cs typeface="Tahoma" pitchFamily="34" charset="0"/>
              </a:rPr>
              <a:t> of </a:t>
            </a:r>
            <a:r>
              <a:rPr lang="pl-PL" altLang="pl-PL" sz="3200" dirty="0" err="1">
                <a:solidFill>
                  <a:schemeClr val="tx1">
                    <a:lumMod val="75000"/>
                    <a:lumOff val="25000"/>
                  </a:schemeClr>
                </a:solidFill>
                <a:cs typeface="Tahoma" pitchFamily="34" charset="0"/>
              </a:rPr>
              <a:t>water</a:t>
            </a:r>
            <a:r>
              <a:rPr lang="pl-PL" altLang="pl-PL" sz="3200" dirty="0">
                <a:solidFill>
                  <a:schemeClr val="tx1">
                    <a:lumMod val="75000"/>
                    <a:lumOff val="25000"/>
                  </a:schemeClr>
                </a:solidFill>
                <a:cs typeface="Tahoma" pitchFamily="34" charset="0"/>
              </a:rPr>
              <a:t> </a:t>
            </a:r>
          </a:p>
        </p:txBody>
      </p:sp>
      <p:sp>
        <p:nvSpPr>
          <p:cNvPr id="17413" name="pole tekstowe 1"/>
          <p:cNvSpPr txBox="1">
            <a:spLocks noChangeArrowheads="1"/>
          </p:cNvSpPr>
          <p:nvPr/>
        </p:nvSpPr>
        <p:spPr bwMode="auto">
          <a:xfrm>
            <a:off x="500063" y="2649538"/>
            <a:ext cx="8143875" cy="708025"/>
          </a:xfrm>
          <a:prstGeom prst="rect">
            <a:avLst/>
          </a:prstGeom>
          <a:noFill/>
          <a:ln w="15875">
            <a:solidFill>
              <a:srgbClr val="00B050"/>
            </a:solidFill>
            <a:miter lim="800000"/>
            <a:headEnd/>
            <a:tailEnd/>
          </a:ln>
        </p:spPr>
        <p:txBody>
          <a:bodyPr>
            <a:spAutoFit/>
          </a:bodyPr>
          <a:lstStyle/>
          <a:p>
            <a:pPr algn="ctr">
              <a:spcBef>
                <a:spcPct val="0"/>
              </a:spcBef>
            </a:pPr>
            <a:r>
              <a:rPr lang="en-US" sz="2000" b="0">
                <a:cs typeface="Tahoma" pitchFamily="34" charset="0"/>
              </a:rPr>
              <a:t>sampling and analysis on several technological stages </a:t>
            </a:r>
            <a:endParaRPr lang="pl-PL" sz="2000" b="0">
              <a:cs typeface="Tahoma" pitchFamily="34" charset="0"/>
            </a:endParaRPr>
          </a:p>
          <a:p>
            <a:pPr algn="ctr">
              <a:spcBef>
                <a:spcPct val="0"/>
              </a:spcBef>
            </a:pPr>
            <a:r>
              <a:rPr lang="en-US" sz="2000" b="0">
                <a:cs typeface="Tahoma" pitchFamily="34" charset="0"/>
              </a:rPr>
              <a:t>starting from</a:t>
            </a:r>
            <a:r>
              <a:rPr lang="pl-PL" sz="2000" b="0">
                <a:cs typeface="Tahoma" pitchFamily="34" charset="0"/>
              </a:rPr>
              <a:t> </a:t>
            </a:r>
            <a:r>
              <a:rPr lang="en-US" sz="2000" b="0">
                <a:cs typeface="Tahoma" pitchFamily="34" charset="0"/>
              </a:rPr>
              <a:t>well pad commencement, via drilling, HF</a:t>
            </a:r>
            <a:r>
              <a:rPr lang="pl-PL" sz="2000" b="0">
                <a:cs typeface="Tahoma" pitchFamily="34" charset="0"/>
              </a:rPr>
              <a:t> and</a:t>
            </a:r>
            <a:r>
              <a:rPr lang="en-US" sz="2000" b="0">
                <a:cs typeface="Tahoma" pitchFamily="34" charset="0"/>
              </a:rPr>
              <a:t> gas testing</a:t>
            </a:r>
          </a:p>
        </p:txBody>
      </p:sp>
      <p:sp>
        <p:nvSpPr>
          <p:cNvPr id="17414" name="pole tekstowe 7"/>
          <p:cNvSpPr txBox="1">
            <a:spLocks noChangeArrowheads="1"/>
          </p:cNvSpPr>
          <p:nvPr/>
        </p:nvSpPr>
        <p:spPr bwMode="auto">
          <a:xfrm>
            <a:off x="1471613" y="5684838"/>
            <a:ext cx="2655887" cy="584200"/>
          </a:xfrm>
          <a:prstGeom prst="rect">
            <a:avLst/>
          </a:prstGeom>
          <a:noFill/>
          <a:ln w="9525">
            <a:noFill/>
            <a:miter lim="800000"/>
            <a:headEnd/>
            <a:tailEnd/>
          </a:ln>
        </p:spPr>
        <p:txBody>
          <a:bodyPr wrap="none">
            <a:spAutoFit/>
          </a:bodyPr>
          <a:lstStyle/>
          <a:p>
            <a:pPr algn="ctr"/>
            <a:r>
              <a:rPr lang="pl-PL" sz="2000">
                <a:cs typeface="Tahoma" pitchFamily="34" charset="0"/>
              </a:rPr>
              <a:t>Quantitative status</a:t>
            </a:r>
            <a:r>
              <a:rPr lang="pl-PL">
                <a:cs typeface="Tahoma" pitchFamily="34" charset="0"/>
              </a:rPr>
              <a:t/>
            </a:r>
            <a:br>
              <a:rPr lang="pl-PL">
                <a:cs typeface="Tahoma" pitchFamily="34" charset="0"/>
              </a:rPr>
            </a:br>
            <a:r>
              <a:rPr lang="pl-PL">
                <a:cs typeface="Tahoma" pitchFamily="34" charset="0"/>
              </a:rPr>
              <a:t>water balance</a:t>
            </a:r>
          </a:p>
        </p:txBody>
      </p:sp>
      <p:sp>
        <p:nvSpPr>
          <p:cNvPr id="17415" name="pole tekstowe 9"/>
          <p:cNvSpPr txBox="1">
            <a:spLocks noChangeArrowheads="1"/>
          </p:cNvSpPr>
          <p:nvPr/>
        </p:nvSpPr>
        <p:spPr bwMode="auto">
          <a:xfrm>
            <a:off x="5230813" y="5684838"/>
            <a:ext cx="2297112" cy="584200"/>
          </a:xfrm>
          <a:prstGeom prst="rect">
            <a:avLst/>
          </a:prstGeom>
          <a:noFill/>
          <a:ln w="9525">
            <a:noFill/>
            <a:miter lim="800000"/>
            <a:headEnd/>
            <a:tailEnd/>
          </a:ln>
        </p:spPr>
        <p:txBody>
          <a:bodyPr wrap="none">
            <a:spAutoFit/>
          </a:bodyPr>
          <a:lstStyle/>
          <a:p>
            <a:pPr algn="ctr"/>
            <a:r>
              <a:rPr lang="pl-PL" sz="2000">
                <a:cs typeface="Tahoma" pitchFamily="34" charset="0"/>
              </a:rPr>
              <a:t>Chemical status</a:t>
            </a:r>
            <a:r>
              <a:rPr lang="pl-PL">
                <a:cs typeface="Tahoma" pitchFamily="34" charset="0"/>
              </a:rPr>
              <a:t/>
            </a:r>
            <a:br>
              <a:rPr lang="pl-PL">
                <a:cs typeface="Tahoma" pitchFamily="34" charset="0"/>
              </a:rPr>
            </a:br>
            <a:r>
              <a:rPr lang="pl-PL">
                <a:cs typeface="Tahoma" pitchFamily="34" charset="0"/>
              </a:rPr>
              <a:t>assessment of water status</a:t>
            </a:r>
          </a:p>
        </p:txBody>
      </p:sp>
      <p:sp>
        <p:nvSpPr>
          <p:cNvPr id="12" name="Strzałka w dół 11"/>
          <p:cNvSpPr/>
          <p:nvPr/>
        </p:nvSpPr>
        <p:spPr>
          <a:xfrm rot="8391148" flipH="1" flipV="1">
            <a:off x="6208912" y="3374578"/>
            <a:ext cx="390545" cy="566794"/>
          </a:xfrm>
          <a:prstGeom prst="downArrow">
            <a:avLst/>
          </a:prstGeom>
          <a:gradFill flip="none" rotWithShape="1">
            <a:gsLst>
              <a:gs pos="0">
                <a:srgbClr val="08A823">
                  <a:tint val="66000"/>
                  <a:satMod val="160000"/>
                </a:srgbClr>
              </a:gs>
              <a:gs pos="50000">
                <a:srgbClr val="08A823">
                  <a:tint val="44500"/>
                  <a:satMod val="160000"/>
                </a:srgbClr>
              </a:gs>
              <a:gs pos="100000">
                <a:srgbClr val="08A823">
                  <a:tint val="23500"/>
                  <a:satMod val="160000"/>
                </a:srgbClr>
              </a:gs>
            </a:gsLst>
            <a:path path="circle">
              <a:fillToRect l="100000" t="100000"/>
            </a:path>
            <a:tileRect r="-100000" b="-10000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5" name="Strzałka w dół 14"/>
          <p:cNvSpPr/>
          <p:nvPr/>
        </p:nvSpPr>
        <p:spPr>
          <a:xfrm rot="13208852" flipV="1">
            <a:off x="2357437" y="3415854"/>
            <a:ext cx="390545" cy="520006"/>
          </a:xfrm>
          <a:prstGeom prst="downArrow">
            <a:avLst/>
          </a:prstGeom>
          <a:gradFill flip="none" rotWithShape="1">
            <a:gsLst>
              <a:gs pos="0">
                <a:srgbClr val="08A823">
                  <a:tint val="66000"/>
                  <a:satMod val="160000"/>
                </a:srgbClr>
              </a:gs>
              <a:gs pos="50000">
                <a:srgbClr val="08A823">
                  <a:tint val="44500"/>
                  <a:satMod val="160000"/>
                </a:srgbClr>
              </a:gs>
              <a:gs pos="100000">
                <a:srgbClr val="08A823">
                  <a:tint val="23500"/>
                  <a:satMod val="160000"/>
                </a:srgbClr>
              </a:gs>
            </a:gsLst>
            <a:path path="circle">
              <a:fillToRect t="100000" r="100000"/>
            </a:path>
            <a:tileRect l="-100000" b="-100000"/>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0" name="pole tekstowe 9"/>
          <p:cNvSpPr txBox="1"/>
          <p:nvPr/>
        </p:nvSpPr>
        <p:spPr>
          <a:xfrm>
            <a:off x="4670402" y="990600"/>
            <a:ext cx="4643437" cy="1581150"/>
          </a:xfrm>
          <a:prstGeom prst="rect">
            <a:avLst/>
          </a:prstGeom>
          <a:noFill/>
        </p:spPr>
        <p:txBody>
          <a:bodyPr>
            <a:spAutoFit/>
          </a:bodyPr>
          <a:lstStyle/>
          <a:p>
            <a:pPr>
              <a:lnSpc>
                <a:spcPct val="110000"/>
              </a:lnSpc>
              <a:spcAft>
                <a:spcPts val="300"/>
              </a:spcAft>
              <a:defRPr/>
            </a:pPr>
            <a:r>
              <a:rPr lang="en-US" sz="1800" b="0" dirty="0">
                <a:solidFill>
                  <a:srgbClr val="08A823"/>
                </a:solidFill>
                <a:cs typeface="Tahoma" pitchFamily="34" charset="0"/>
              </a:rPr>
              <a:t>Water contamination risk:</a:t>
            </a:r>
          </a:p>
          <a:p>
            <a:pPr marL="285750" indent="-285750">
              <a:lnSpc>
                <a:spcPct val="110000"/>
              </a:lnSpc>
              <a:spcBef>
                <a:spcPts val="600"/>
              </a:spcBef>
              <a:buFont typeface="Arial" pitchFamily="34" charset="0"/>
              <a:buChar char="•"/>
              <a:defRPr/>
            </a:pPr>
            <a:r>
              <a:rPr lang="en-US" sz="1800" b="0" dirty="0">
                <a:cs typeface="Tahoma" pitchFamily="34" charset="0"/>
              </a:rPr>
              <a:t>detailed natural confinement study</a:t>
            </a:r>
          </a:p>
          <a:p>
            <a:pPr marL="285750" indent="-285750">
              <a:lnSpc>
                <a:spcPct val="110000"/>
              </a:lnSpc>
              <a:spcBef>
                <a:spcPts val="600"/>
              </a:spcBef>
              <a:buFont typeface="Arial" pitchFamily="34" charset="0"/>
              <a:buChar char="•"/>
              <a:defRPr/>
            </a:pPr>
            <a:r>
              <a:rPr lang="en-US" sz="1800" b="0" dirty="0">
                <a:cs typeface="Tahoma" pitchFamily="34" charset="0"/>
              </a:rPr>
              <a:t>possible migration pathways</a:t>
            </a:r>
          </a:p>
          <a:p>
            <a:pPr marL="285750" indent="-285750">
              <a:lnSpc>
                <a:spcPct val="110000"/>
              </a:lnSpc>
              <a:spcBef>
                <a:spcPts val="600"/>
              </a:spcBef>
              <a:buFont typeface="Arial" pitchFamily="34" charset="0"/>
              <a:buChar char="•"/>
              <a:defRPr/>
            </a:pPr>
            <a:r>
              <a:rPr lang="en-US" sz="1800" b="0" dirty="0">
                <a:cs typeface="Tahoma" pitchFamily="34" charset="0"/>
              </a:rPr>
              <a:t>water quality assessment</a:t>
            </a:r>
          </a:p>
        </p:txBody>
      </p:sp>
      <p:sp>
        <p:nvSpPr>
          <p:cNvPr id="11" name="pole tekstowe 10"/>
          <p:cNvSpPr txBox="1"/>
          <p:nvPr/>
        </p:nvSpPr>
        <p:spPr>
          <a:xfrm>
            <a:off x="612549" y="1016000"/>
            <a:ext cx="3643313" cy="1198563"/>
          </a:xfrm>
          <a:prstGeom prst="rect">
            <a:avLst/>
          </a:prstGeom>
          <a:noFill/>
        </p:spPr>
        <p:txBody>
          <a:bodyPr>
            <a:spAutoFit/>
          </a:bodyPr>
          <a:lstStyle/>
          <a:p>
            <a:pPr>
              <a:lnSpc>
                <a:spcPct val="110000"/>
              </a:lnSpc>
              <a:spcBef>
                <a:spcPts val="1800"/>
              </a:spcBef>
              <a:spcAft>
                <a:spcPts val="300"/>
              </a:spcAft>
              <a:defRPr/>
            </a:pPr>
            <a:r>
              <a:rPr lang="en-US" sz="1800" b="0" dirty="0">
                <a:solidFill>
                  <a:srgbClr val="08A823"/>
                </a:solidFill>
                <a:cs typeface="Tahoma" pitchFamily="34" charset="0"/>
              </a:rPr>
              <a:t>Water needs:</a:t>
            </a:r>
          </a:p>
          <a:p>
            <a:pPr marL="285750" indent="-285750">
              <a:lnSpc>
                <a:spcPct val="110000"/>
              </a:lnSpc>
              <a:spcBef>
                <a:spcPts val="600"/>
              </a:spcBef>
              <a:buClr>
                <a:schemeClr val="tx1"/>
              </a:buClr>
              <a:buFont typeface="Arial" pitchFamily="34" charset="0"/>
              <a:buChar char="•"/>
              <a:defRPr/>
            </a:pPr>
            <a:r>
              <a:rPr lang="en-US" sz="1800" b="0" dirty="0">
                <a:cs typeface="Tahoma" pitchFamily="34" charset="0"/>
              </a:rPr>
              <a:t>definition</a:t>
            </a:r>
          </a:p>
          <a:p>
            <a:pPr marL="285750" indent="-285750">
              <a:lnSpc>
                <a:spcPct val="110000"/>
              </a:lnSpc>
              <a:spcBef>
                <a:spcPts val="600"/>
              </a:spcBef>
              <a:buClr>
                <a:schemeClr val="tx1"/>
              </a:buClr>
              <a:buFont typeface="Arial" pitchFamily="34" charset="0"/>
              <a:buChar char="•"/>
              <a:defRPr/>
            </a:pPr>
            <a:r>
              <a:rPr lang="en-US" sz="1800" b="0" dirty="0">
                <a:cs typeface="Tahoma" pitchFamily="34" charset="0"/>
              </a:rPr>
              <a:t>possible water supply sources</a:t>
            </a:r>
          </a:p>
        </p:txBody>
      </p:sp>
      <p:sp>
        <p:nvSpPr>
          <p:cNvPr id="16" name="Prostokąt 15"/>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17</a:t>
            </a:fld>
            <a:endParaRPr lang="pl-PL" sz="1000" b="0"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8"/>
          <p:cNvSpPr>
            <a:spLocks noChangeArrowheads="1"/>
          </p:cNvSpPr>
          <p:nvPr/>
        </p:nvSpPr>
        <p:spPr bwMode="auto">
          <a:xfrm>
            <a:off x="250825" y="190500"/>
            <a:ext cx="8642350" cy="790575"/>
          </a:xfrm>
          <a:prstGeom prst="rect">
            <a:avLst/>
          </a:prstGeom>
          <a:noFill/>
          <a:ln w="9525">
            <a:noFill/>
            <a:miter lim="800000"/>
            <a:headEnd/>
            <a:tailEnd/>
          </a:ln>
        </p:spPr>
        <p:txBody>
          <a:bodyPr/>
          <a:lstStyle/>
          <a:p>
            <a:r>
              <a:rPr lang="pl-PL" altLang="pl-PL" sz="3200" dirty="0">
                <a:solidFill>
                  <a:schemeClr val="tx1">
                    <a:lumMod val="75000"/>
                    <a:lumOff val="25000"/>
                  </a:schemeClr>
                </a:solidFill>
                <a:cs typeface="Tahoma" pitchFamily="34" charset="0"/>
              </a:rPr>
              <a:t>Research </a:t>
            </a:r>
            <a:r>
              <a:rPr lang="pl-PL" altLang="pl-PL" sz="3200" dirty="0" err="1">
                <a:solidFill>
                  <a:schemeClr val="tx1">
                    <a:lumMod val="75000"/>
                    <a:lumOff val="25000"/>
                  </a:schemeClr>
                </a:solidFill>
                <a:cs typeface="Tahoma" pitchFamily="34" charset="0"/>
              </a:rPr>
              <a:t>methodology</a:t>
            </a:r>
            <a:r>
              <a:rPr lang="pl-PL" altLang="pl-PL" sz="3200" dirty="0">
                <a:solidFill>
                  <a:schemeClr val="tx1">
                    <a:lumMod val="75000"/>
                    <a:lumOff val="25000"/>
                  </a:schemeClr>
                </a:solidFill>
                <a:cs typeface="Tahoma" pitchFamily="34" charset="0"/>
              </a:rPr>
              <a:t> </a:t>
            </a:r>
          </a:p>
        </p:txBody>
      </p:sp>
      <p:graphicFrame>
        <p:nvGraphicFramePr>
          <p:cNvPr id="4" name="Diagram 3"/>
          <p:cNvGraphicFramePr/>
          <p:nvPr/>
        </p:nvGraphicFramePr>
        <p:xfrm>
          <a:off x="1089966" y="1071546"/>
          <a:ext cx="669674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rostokąt 5"/>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18</a:t>
            </a:fld>
            <a:endParaRPr lang="pl-PL" sz="1000" b="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nvGraphicFramePr>
        <p:xfrm>
          <a:off x="1116013" y="939800"/>
          <a:ext cx="6912768" cy="2952329"/>
        </p:xfrm>
        <a:graphic>
          <a:graphicData uri="http://schemas.openxmlformats.org/drawingml/2006/table">
            <a:tbl>
              <a:tblPr/>
              <a:tblGrid>
                <a:gridCol w="1551607"/>
                <a:gridCol w="1466843"/>
                <a:gridCol w="1900069"/>
                <a:gridCol w="1994249"/>
              </a:tblGrid>
              <a:tr h="1028302">
                <a:tc>
                  <a:txBody>
                    <a:bodyPr/>
                    <a:lstStyle/>
                    <a:p>
                      <a:pPr algn="ctr">
                        <a:spcBef>
                          <a:spcPts val="600"/>
                        </a:spcBef>
                        <a:spcAft>
                          <a:spcPts val="0"/>
                        </a:spcAft>
                      </a:pPr>
                      <a:r>
                        <a:rPr lang="en-US" sz="1400" noProof="0" dirty="0" smtClean="0">
                          <a:solidFill>
                            <a:schemeClr val="bg1"/>
                          </a:solidFill>
                          <a:effectLst/>
                        </a:rPr>
                        <a:t>Test site</a:t>
                      </a:r>
                      <a:endParaRPr lang="en-US" sz="1400" noProof="0" dirty="0">
                        <a:solidFill>
                          <a:schemeClr val="bg1"/>
                        </a:solidFill>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tc>
                  <a:txBody>
                    <a:bodyPr/>
                    <a:lstStyle/>
                    <a:p>
                      <a:pPr algn="ctr">
                        <a:spcBef>
                          <a:spcPts val="600"/>
                        </a:spcBef>
                        <a:spcAft>
                          <a:spcPts val="0"/>
                        </a:spcAft>
                      </a:pPr>
                      <a:r>
                        <a:rPr lang="en-US" sz="1400" noProof="0" dirty="0" smtClean="0">
                          <a:solidFill>
                            <a:schemeClr val="bg1"/>
                          </a:solidFill>
                          <a:effectLst/>
                        </a:rPr>
                        <a:t>Surveyed area -</a:t>
                      </a:r>
                    </a:p>
                    <a:p>
                      <a:pPr algn="ctr">
                        <a:spcBef>
                          <a:spcPts val="600"/>
                        </a:spcBef>
                        <a:spcAft>
                          <a:spcPts val="0"/>
                        </a:spcAft>
                      </a:pPr>
                      <a:r>
                        <a:rPr lang="en-US" sz="1400" noProof="0" dirty="0" smtClean="0">
                          <a:solidFill>
                            <a:schemeClr val="bg1"/>
                          </a:solidFill>
                          <a:effectLst/>
                        </a:rPr>
                        <a:t>estimated size</a:t>
                      </a:r>
                      <a:endParaRPr lang="pl-PL" sz="1400" noProof="0" dirty="0" smtClean="0">
                        <a:solidFill>
                          <a:schemeClr val="bg1"/>
                        </a:solidFill>
                        <a:effectLst/>
                      </a:endParaRPr>
                    </a:p>
                    <a:p>
                      <a:pPr algn="ctr">
                        <a:spcBef>
                          <a:spcPts val="600"/>
                        </a:spcBef>
                        <a:spcAft>
                          <a:spcPts val="0"/>
                        </a:spcAft>
                      </a:pPr>
                      <a:r>
                        <a:rPr lang="en-US" sz="1400" noProof="0" dirty="0" smtClean="0">
                          <a:solidFill>
                            <a:schemeClr val="bg1"/>
                          </a:solidFill>
                          <a:effectLst/>
                        </a:rPr>
                        <a:t> in km² </a:t>
                      </a:r>
                      <a:endParaRPr lang="en-US" sz="1400" noProof="0" dirty="0">
                        <a:solidFill>
                          <a:schemeClr val="bg1"/>
                        </a:solidFill>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tc>
                  <a:txBody>
                    <a:bodyPr/>
                    <a:lstStyle/>
                    <a:p>
                      <a:pPr algn="ctr">
                        <a:spcBef>
                          <a:spcPts val="600"/>
                        </a:spcBef>
                        <a:spcAft>
                          <a:spcPts val="0"/>
                        </a:spcAft>
                      </a:pPr>
                      <a:r>
                        <a:rPr lang="en-US" sz="1400" noProof="0" smtClean="0">
                          <a:solidFill>
                            <a:schemeClr val="bg1"/>
                          </a:solidFill>
                          <a:effectLst/>
                        </a:rPr>
                        <a:t>Number of groundwater monitoring sites </a:t>
                      </a:r>
                      <a:endParaRPr lang="en-US" sz="1400" noProof="0">
                        <a:solidFill>
                          <a:schemeClr val="bg1"/>
                        </a:solidFill>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tc>
                  <a:txBody>
                    <a:bodyPr/>
                    <a:lstStyle/>
                    <a:p>
                      <a:pPr algn="ctr">
                        <a:spcBef>
                          <a:spcPts val="0"/>
                        </a:spcBef>
                        <a:spcAft>
                          <a:spcPts val="0"/>
                        </a:spcAft>
                      </a:pPr>
                      <a:r>
                        <a:rPr lang="en-US" sz="1400" noProof="0" dirty="0" smtClean="0">
                          <a:solidFill>
                            <a:schemeClr val="bg1"/>
                          </a:solidFill>
                          <a:effectLst/>
                        </a:rPr>
                        <a:t>Number of</a:t>
                      </a:r>
                    </a:p>
                    <a:p>
                      <a:pPr algn="ctr">
                        <a:spcBef>
                          <a:spcPts val="0"/>
                        </a:spcBef>
                        <a:spcAft>
                          <a:spcPts val="0"/>
                        </a:spcAft>
                      </a:pPr>
                      <a:r>
                        <a:rPr lang="en-US" sz="1400" noProof="0" dirty="0" smtClean="0">
                          <a:solidFill>
                            <a:schemeClr val="bg1"/>
                          </a:solidFill>
                          <a:effectLst/>
                        </a:rPr>
                        <a:t> surface water monitoring sites</a:t>
                      </a:r>
                      <a:endParaRPr lang="en-US" sz="1400" noProof="0" dirty="0">
                        <a:solidFill>
                          <a:schemeClr val="bg1"/>
                        </a:solidFill>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tr>
              <a:tr h="274861">
                <a:tc>
                  <a:txBody>
                    <a:bodyPr/>
                    <a:lstStyle/>
                    <a:p>
                      <a:pPr algn="ctr">
                        <a:spcBef>
                          <a:spcPts val="600"/>
                        </a:spcBef>
                        <a:spcAft>
                          <a:spcPts val="0"/>
                        </a:spcAft>
                      </a:pPr>
                      <a:r>
                        <a:rPr lang="en-US" sz="1200" noProof="0" smtClean="0">
                          <a:effectLst/>
                        </a:rPr>
                        <a:t>Lubocino</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dirty="0" smtClean="0">
                          <a:effectLst/>
                        </a:rPr>
                        <a:t>12</a:t>
                      </a:r>
                      <a:endParaRPr lang="en-US" sz="1800" noProof="0" dirty="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smtClean="0">
                          <a:effectLst/>
                        </a:rPr>
                        <a:t>14</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smtClean="0">
                          <a:effectLst/>
                        </a:rPr>
                        <a:t>5</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r>
              <a:tr h="274861">
                <a:tc>
                  <a:txBody>
                    <a:bodyPr/>
                    <a:lstStyle/>
                    <a:p>
                      <a:pPr algn="ctr">
                        <a:spcBef>
                          <a:spcPts val="600"/>
                        </a:spcBef>
                        <a:spcAft>
                          <a:spcPts val="0"/>
                        </a:spcAft>
                      </a:pPr>
                      <a:r>
                        <a:rPr lang="en-US" sz="1200" noProof="0" smtClean="0">
                          <a:effectLst/>
                        </a:rPr>
                        <a:t>Stare Miasto</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dirty="0" smtClean="0">
                          <a:effectLst/>
                        </a:rPr>
                        <a:t>7</a:t>
                      </a:r>
                      <a:r>
                        <a:rPr lang="pl-PL" sz="1200" noProof="0" dirty="0" smtClean="0">
                          <a:effectLst/>
                        </a:rPr>
                        <a:t>1</a:t>
                      </a:r>
                      <a:endParaRPr lang="en-US" sz="1800" noProof="0" dirty="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smtClean="0">
                          <a:effectLst/>
                        </a:rPr>
                        <a:t>17</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smtClean="0">
                          <a:effectLst/>
                        </a:rPr>
                        <a:t>4</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r>
              <a:tr h="274861">
                <a:tc>
                  <a:txBody>
                    <a:bodyPr/>
                    <a:lstStyle/>
                    <a:p>
                      <a:pPr algn="ctr">
                        <a:spcBef>
                          <a:spcPts val="600"/>
                        </a:spcBef>
                        <a:spcAft>
                          <a:spcPts val="0"/>
                        </a:spcAft>
                      </a:pPr>
                      <a:r>
                        <a:rPr lang="en-US" sz="1200" noProof="0" smtClean="0">
                          <a:effectLst/>
                        </a:rPr>
                        <a:t>Syczyn</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dirty="0" smtClean="0">
                          <a:effectLst/>
                        </a:rPr>
                        <a:t>78</a:t>
                      </a:r>
                      <a:endParaRPr lang="en-US" sz="1800" noProof="0" dirty="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smtClean="0">
                          <a:effectLst/>
                        </a:rPr>
                        <a:t>28</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smtClean="0">
                          <a:effectLst/>
                        </a:rPr>
                        <a:t>-</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r>
              <a:tr h="274861">
                <a:tc>
                  <a:txBody>
                    <a:bodyPr/>
                    <a:lstStyle/>
                    <a:p>
                      <a:pPr algn="ctr">
                        <a:spcBef>
                          <a:spcPts val="600"/>
                        </a:spcBef>
                        <a:spcAft>
                          <a:spcPts val="0"/>
                        </a:spcAft>
                      </a:pPr>
                      <a:r>
                        <a:rPr lang="en-US" sz="1200" noProof="0" smtClean="0">
                          <a:effectLst/>
                        </a:rPr>
                        <a:t>Wysin</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dirty="0" smtClean="0">
                          <a:effectLst/>
                        </a:rPr>
                        <a:t>28</a:t>
                      </a:r>
                      <a:endParaRPr lang="en-US" sz="1800" noProof="0" dirty="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smtClean="0">
                          <a:effectLst/>
                        </a:rPr>
                        <a:t>16</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smtClean="0">
                          <a:effectLst/>
                        </a:rPr>
                        <a:t>2</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r>
              <a:tr h="274861">
                <a:tc>
                  <a:txBody>
                    <a:bodyPr/>
                    <a:lstStyle/>
                    <a:p>
                      <a:pPr algn="ctr">
                        <a:spcBef>
                          <a:spcPts val="600"/>
                        </a:spcBef>
                        <a:spcAft>
                          <a:spcPts val="0"/>
                        </a:spcAft>
                      </a:pPr>
                      <a:r>
                        <a:rPr lang="en-US" sz="1200" noProof="0" smtClean="0">
                          <a:effectLst/>
                        </a:rPr>
                        <a:t>Zawada</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pl-PL" sz="1200" noProof="0" dirty="0" smtClean="0">
                          <a:effectLst/>
                        </a:rPr>
                        <a:t>80</a:t>
                      </a:r>
                      <a:endParaRPr lang="en-US" sz="1800" noProof="0" dirty="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smtClean="0">
                          <a:effectLst/>
                        </a:rPr>
                        <a:t>15</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smtClean="0">
                          <a:effectLst/>
                        </a:rPr>
                        <a:t>2</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r>
              <a:tr h="274861">
                <a:tc>
                  <a:txBody>
                    <a:bodyPr/>
                    <a:lstStyle/>
                    <a:p>
                      <a:pPr algn="ctr">
                        <a:spcBef>
                          <a:spcPts val="600"/>
                        </a:spcBef>
                        <a:spcAft>
                          <a:spcPts val="0"/>
                        </a:spcAft>
                      </a:pPr>
                      <a:r>
                        <a:rPr lang="en-US" sz="1200" noProof="0" smtClean="0">
                          <a:effectLst/>
                        </a:rPr>
                        <a:t>Łebień</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pl-PL" sz="1200" noProof="0" dirty="0" smtClean="0">
                          <a:effectLst/>
                        </a:rPr>
                        <a:t>37</a:t>
                      </a:r>
                      <a:endParaRPr lang="en-US" sz="1800" noProof="0" dirty="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pl-PL" sz="1200" noProof="0" dirty="0" smtClean="0">
                          <a:effectLst/>
                          <a:latin typeface="+mn-lt"/>
                          <a:ea typeface="+mn-ea"/>
                          <a:cs typeface="+mn-cs"/>
                        </a:rPr>
                        <a:t>19</a:t>
                      </a:r>
                      <a:endParaRPr lang="en-US" sz="1800" noProof="0" dirty="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pl-PL" sz="1200" noProof="0" dirty="0" smtClean="0">
                          <a:effectLst/>
                          <a:latin typeface="+mn-lt"/>
                          <a:ea typeface="+mn-ea"/>
                          <a:cs typeface="+mn-cs"/>
                        </a:rPr>
                        <a:t>19</a:t>
                      </a:r>
                      <a:endParaRPr lang="en-US" sz="1800" noProof="0" dirty="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r>
              <a:tr h="274861">
                <a:tc>
                  <a:txBody>
                    <a:bodyPr/>
                    <a:lstStyle/>
                    <a:p>
                      <a:pPr algn="ctr">
                        <a:spcBef>
                          <a:spcPts val="600"/>
                        </a:spcBef>
                        <a:spcAft>
                          <a:spcPts val="0"/>
                        </a:spcAft>
                      </a:pPr>
                      <a:r>
                        <a:rPr lang="en-US" sz="1200" noProof="0" smtClean="0">
                          <a:effectLst/>
                        </a:rPr>
                        <a:t>Gapowo</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pl-PL" sz="1200" noProof="0" dirty="0" smtClean="0">
                          <a:effectLst/>
                          <a:latin typeface="+mn-lt"/>
                          <a:ea typeface="+mn-ea"/>
                          <a:cs typeface="+mn-cs"/>
                        </a:rPr>
                        <a:t>32</a:t>
                      </a:r>
                      <a:endParaRPr lang="en-US" sz="1800" noProof="0" dirty="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smtClean="0">
                          <a:effectLst/>
                        </a:rPr>
                        <a:t>16</a:t>
                      </a:r>
                      <a:endParaRPr lang="en-US" sz="1800" noProof="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spcBef>
                          <a:spcPts val="600"/>
                        </a:spcBef>
                        <a:spcAft>
                          <a:spcPts val="0"/>
                        </a:spcAft>
                      </a:pPr>
                      <a:r>
                        <a:rPr lang="en-US" sz="1200" noProof="0" dirty="0" smtClean="0">
                          <a:effectLst/>
                        </a:rPr>
                        <a:t>1</a:t>
                      </a:r>
                      <a:endParaRPr lang="en-US" sz="1800" noProof="0" dirty="0">
                        <a:effectLst/>
                        <a:latin typeface="Calibri"/>
                        <a:ea typeface="Times New Roman"/>
                        <a:cs typeface="Times New Roman"/>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r>
            </a:tbl>
          </a:graphicData>
        </a:graphic>
      </p:graphicFrame>
      <p:sp>
        <p:nvSpPr>
          <p:cNvPr id="19505" name="Rectangle 18"/>
          <p:cNvSpPr>
            <a:spLocks noChangeArrowheads="1"/>
          </p:cNvSpPr>
          <p:nvPr/>
        </p:nvSpPr>
        <p:spPr bwMode="auto">
          <a:xfrm>
            <a:off x="250825" y="190500"/>
            <a:ext cx="8642350" cy="790575"/>
          </a:xfrm>
          <a:prstGeom prst="rect">
            <a:avLst/>
          </a:prstGeom>
          <a:noFill/>
          <a:ln w="9525">
            <a:noFill/>
            <a:miter lim="800000"/>
            <a:headEnd/>
            <a:tailEnd/>
          </a:ln>
        </p:spPr>
        <p:txBody>
          <a:bodyPr/>
          <a:lstStyle/>
          <a:p>
            <a:r>
              <a:rPr lang="en-US" altLang="pl-PL" sz="3200" smtClean="0">
                <a:solidFill>
                  <a:schemeClr val="tx1">
                    <a:lumMod val="75000"/>
                    <a:lumOff val="25000"/>
                  </a:schemeClr>
                </a:solidFill>
                <a:cs typeface="Tahoma" pitchFamily="34" charset="0"/>
              </a:rPr>
              <a:t>Hydrogeological</a:t>
            </a:r>
            <a:r>
              <a:rPr lang="en-US" altLang="pl-PL" sz="3200" smtClean="0">
                <a:solidFill>
                  <a:schemeClr val="tx1">
                    <a:lumMod val="75000"/>
                    <a:lumOff val="25000"/>
                  </a:schemeClr>
                </a:solidFill>
                <a:cs typeface="Tahoma" pitchFamily="34" charset="0"/>
              </a:rPr>
              <a:t> </a:t>
            </a:r>
            <a:r>
              <a:rPr lang="en-US" altLang="pl-PL" sz="3200" smtClean="0">
                <a:solidFill>
                  <a:schemeClr val="tx1">
                    <a:lumMod val="75000"/>
                    <a:lumOff val="25000"/>
                  </a:schemeClr>
                </a:solidFill>
                <a:cs typeface="Tahoma" pitchFamily="34" charset="0"/>
              </a:rPr>
              <a:t>mapping</a:t>
            </a:r>
            <a:r>
              <a:rPr lang="en-US" altLang="pl-PL" sz="3200" smtClean="0">
                <a:solidFill>
                  <a:schemeClr val="tx1">
                    <a:lumMod val="75000"/>
                    <a:lumOff val="25000"/>
                  </a:schemeClr>
                </a:solidFill>
                <a:cs typeface="Tahoma" pitchFamily="34" charset="0"/>
              </a:rPr>
              <a:t> </a:t>
            </a:r>
            <a:r>
              <a:rPr lang="en-US" altLang="pl-PL" sz="3200" smtClean="0">
                <a:solidFill>
                  <a:schemeClr val="tx1">
                    <a:lumMod val="75000"/>
                    <a:lumOff val="25000"/>
                  </a:schemeClr>
                </a:solidFill>
                <a:cs typeface="Tahoma" pitchFamily="34" charset="0"/>
              </a:rPr>
              <a:t>and modeling</a:t>
            </a:r>
            <a:endParaRPr lang="en-US" altLang="pl-PL" sz="3200">
              <a:solidFill>
                <a:schemeClr val="tx1">
                  <a:lumMod val="75000"/>
                  <a:lumOff val="25000"/>
                </a:schemeClr>
              </a:solidFill>
              <a:cs typeface="Tahoma" pitchFamily="34" charset="0"/>
            </a:endParaRPr>
          </a:p>
        </p:txBody>
      </p:sp>
      <p:pic>
        <p:nvPicPr>
          <p:cNvPr id="19506" name="Obraz 7"/>
          <p:cNvPicPr>
            <a:picLocks noChangeAspect="1" noChangeArrowheads="1"/>
          </p:cNvPicPr>
          <p:nvPr/>
        </p:nvPicPr>
        <p:blipFill>
          <a:blip r:embed="rId2" cstate="print"/>
          <a:srcRect r="5186"/>
          <a:stretch>
            <a:fillRect/>
          </a:stretch>
        </p:blipFill>
        <p:spPr bwMode="auto">
          <a:xfrm>
            <a:off x="5162550" y="4102100"/>
            <a:ext cx="2789238" cy="1979613"/>
          </a:xfrm>
          <a:prstGeom prst="rect">
            <a:avLst/>
          </a:prstGeom>
          <a:solidFill>
            <a:srgbClr val="FFFFFF"/>
          </a:solidFill>
          <a:ln w="9525">
            <a:noFill/>
            <a:miter lim="800000"/>
            <a:headEnd/>
            <a:tailEnd/>
          </a:ln>
        </p:spPr>
      </p:pic>
      <p:pic>
        <p:nvPicPr>
          <p:cNvPr id="19507" name="Obraz 8"/>
          <p:cNvPicPr>
            <a:picLocks noChangeAspect="1" noChangeArrowheads="1"/>
          </p:cNvPicPr>
          <p:nvPr/>
        </p:nvPicPr>
        <p:blipFill>
          <a:blip r:embed="rId3" cstate="print"/>
          <a:srcRect r="2956"/>
          <a:stretch>
            <a:fillRect/>
          </a:stretch>
        </p:blipFill>
        <p:spPr bwMode="auto">
          <a:xfrm>
            <a:off x="2357438" y="4102100"/>
            <a:ext cx="2736850" cy="1979613"/>
          </a:xfrm>
          <a:prstGeom prst="rect">
            <a:avLst/>
          </a:prstGeom>
          <a:solidFill>
            <a:srgbClr val="FFFFFF"/>
          </a:solidFill>
          <a:ln w="9525">
            <a:noFill/>
            <a:miter lim="800000"/>
            <a:headEnd/>
            <a:tailEnd/>
          </a:ln>
        </p:spPr>
      </p:pic>
      <p:sp>
        <p:nvSpPr>
          <p:cNvPr id="7" name="Prostokąt 6"/>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19</a:t>
            </a:fld>
            <a:endParaRPr lang="pl-PL" sz="1000" b="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863600"/>
          </a:xfrm>
        </p:spPr>
        <p:txBody>
          <a:bodyPr/>
          <a:lstStyle/>
          <a:p>
            <a:pPr algn="l">
              <a:defRPr/>
            </a:pPr>
            <a:r>
              <a:rPr lang="pl-PL" sz="3200" b="1" kern="1200" dirty="0" smtClean="0">
                <a:solidFill>
                  <a:schemeClr val="tx1">
                    <a:lumMod val="75000"/>
                    <a:lumOff val="25000"/>
                  </a:schemeClr>
                </a:solidFill>
                <a:latin typeface="Tahoma" pitchFamily="34" charset="0"/>
                <a:ea typeface="+mn-ea"/>
                <a:cs typeface="Tahoma" pitchFamily="34" charset="0"/>
              </a:rPr>
              <a:t>Research</a:t>
            </a:r>
            <a:r>
              <a:rPr lang="en-US" sz="3200" b="1" kern="1200" dirty="0" smtClean="0">
                <a:solidFill>
                  <a:schemeClr val="tx1">
                    <a:lumMod val="75000"/>
                    <a:lumOff val="25000"/>
                  </a:schemeClr>
                </a:solidFill>
                <a:latin typeface="Tahoma" pitchFamily="34" charset="0"/>
                <a:ea typeface="+mn-ea"/>
                <a:cs typeface="Tahoma" pitchFamily="34" charset="0"/>
              </a:rPr>
              <a:t> </a:t>
            </a:r>
            <a:r>
              <a:rPr lang="pl-PL" sz="3200" b="1" kern="1200" dirty="0" err="1" smtClean="0">
                <a:solidFill>
                  <a:schemeClr val="tx1">
                    <a:lumMod val="75000"/>
                    <a:lumOff val="25000"/>
                  </a:schemeClr>
                </a:solidFill>
                <a:latin typeface="Tahoma" pitchFamily="34" charset="0"/>
                <a:ea typeface="+mn-ea"/>
                <a:cs typeface="Tahoma" pitchFamily="34" charset="0"/>
              </a:rPr>
              <a:t>reports</a:t>
            </a:r>
            <a:r>
              <a:rPr lang="en-US" sz="3200" b="1" kern="1200" dirty="0" smtClean="0">
                <a:solidFill>
                  <a:schemeClr val="tx1">
                    <a:lumMod val="75000"/>
                    <a:lumOff val="25000"/>
                  </a:schemeClr>
                </a:solidFill>
                <a:latin typeface="Tahoma" pitchFamily="34" charset="0"/>
                <a:ea typeface="+mn-ea"/>
                <a:cs typeface="Tahoma" pitchFamily="34" charset="0"/>
              </a:rPr>
              <a:t> </a:t>
            </a:r>
            <a:r>
              <a:rPr lang="pl-PL" sz="3200" b="1" dirty="0" smtClean="0">
                <a:solidFill>
                  <a:schemeClr val="tx1">
                    <a:lumMod val="75000"/>
                    <a:lumOff val="25000"/>
                  </a:schemeClr>
                </a:solidFill>
                <a:latin typeface="Tahoma" pitchFamily="34" charset="0"/>
                <a:cs typeface="Tahoma" pitchFamily="34" charset="0"/>
              </a:rPr>
              <a:t/>
            </a:r>
            <a:br>
              <a:rPr lang="pl-PL" sz="3200" b="1" dirty="0" smtClean="0">
                <a:solidFill>
                  <a:schemeClr val="tx1">
                    <a:lumMod val="75000"/>
                    <a:lumOff val="25000"/>
                  </a:schemeClr>
                </a:solidFill>
                <a:latin typeface="Tahoma" pitchFamily="34" charset="0"/>
                <a:cs typeface="Tahoma" pitchFamily="34" charset="0"/>
              </a:rPr>
            </a:br>
            <a:endParaRPr lang="pl-PL" altLang="pl-PL" sz="3200" b="1" kern="1200" dirty="0">
              <a:solidFill>
                <a:schemeClr val="tx1">
                  <a:lumMod val="75000"/>
                  <a:lumOff val="25000"/>
                </a:schemeClr>
              </a:solidFill>
              <a:latin typeface="Tahoma" pitchFamily="34" charset="0"/>
              <a:ea typeface="+mn-ea"/>
              <a:cs typeface="Tahoma" pitchFamily="34" charset="0"/>
            </a:endParaRPr>
          </a:p>
        </p:txBody>
      </p:sp>
      <p:sp>
        <p:nvSpPr>
          <p:cNvPr id="3075" name="Content Placeholder 2"/>
          <p:cNvSpPr>
            <a:spLocks noGrp="1"/>
          </p:cNvSpPr>
          <p:nvPr>
            <p:ph idx="1"/>
          </p:nvPr>
        </p:nvSpPr>
        <p:spPr bwMode="auto">
          <a:xfrm>
            <a:off x="142875" y="1000125"/>
            <a:ext cx="5832475" cy="1755954"/>
          </a:xfrm>
          <a:ln>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marL="457200" indent="-457200">
              <a:lnSpc>
                <a:spcPct val="120000"/>
              </a:lnSpc>
              <a:spcAft>
                <a:spcPts val="2400"/>
              </a:spcAft>
              <a:buFontTx/>
              <a:buAutoNum type="arabicPeriod"/>
              <a:defRPr/>
            </a:pPr>
            <a:r>
              <a:rPr lang="pl-PL" sz="1400" dirty="0" smtClean="0">
                <a:latin typeface="Tahoma" pitchFamily="34" charset="0"/>
                <a:cs typeface="Tahoma" pitchFamily="34" charset="0"/>
              </a:rPr>
              <a:t>Ocena zgodności z wymaganiami prawa oraz ocena wpływu na środowisko działań przeprowadzonych w związku z wykonaniem otworu badawczego </a:t>
            </a:r>
            <a:r>
              <a:rPr lang="pl-PL" sz="1500" dirty="0" smtClean="0">
                <a:latin typeface="Tahoma" pitchFamily="34" charset="0"/>
                <a:cs typeface="Tahoma" pitchFamily="34" charset="0"/>
              </a:rPr>
              <a:t>Markowola</a:t>
            </a:r>
            <a:r>
              <a:rPr lang="pl-PL" sz="1400" dirty="0" smtClean="0">
                <a:latin typeface="Tahoma" pitchFamily="34" charset="0"/>
                <a:cs typeface="Tahoma" pitchFamily="34" charset="0"/>
              </a:rPr>
              <a:t> – I na potrzeby poszukiwania i rozpoznawania złóż ropy naftowej i gazu ziemnego, w tym działań służących zbadaniu możliwości występowania gazu ziemnego w złożach niekonwencjonalnych (</a:t>
            </a:r>
            <a:r>
              <a:rPr lang="pl-PL" sz="1400" dirty="0" err="1" smtClean="0">
                <a:latin typeface="Tahoma" pitchFamily="34" charset="0"/>
                <a:cs typeface="Tahoma" pitchFamily="34" charset="0"/>
              </a:rPr>
              <a:t>PGI-NRI</a:t>
            </a:r>
            <a:r>
              <a:rPr lang="pl-PL" sz="1400" dirty="0" smtClean="0">
                <a:latin typeface="Tahoma" pitchFamily="34" charset="0"/>
                <a:cs typeface="Tahoma" pitchFamily="34" charset="0"/>
              </a:rPr>
              <a:t>, </a:t>
            </a:r>
            <a:r>
              <a:rPr lang="pl-PL" sz="1400" dirty="0" err="1" smtClean="0">
                <a:latin typeface="Tahoma" pitchFamily="34" charset="0"/>
                <a:cs typeface="Tahoma" pitchFamily="34" charset="0"/>
              </a:rPr>
              <a:t>March</a:t>
            </a:r>
            <a:r>
              <a:rPr lang="pl-PL" sz="1400" dirty="0" smtClean="0">
                <a:latin typeface="Tahoma" pitchFamily="34" charset="0"/>
                <a:cs typeface="Tahoma" pitchFamily="34" charset="0"/>
              </a:rPr>
              <a:t> 2011);</a:t>
            </a:r>
            <a:endParaRPr lang="en-US" sz="1400" dirty="0" smtClean="0">
              <a:latin typeface="Tahoma" pitchFamily="34" charset="0"/>
              <a:cs typeface="Tahoma" pitchFamily="34" charset="0"/>
            </a:endParaRPr>
          </a:p>
          <a:p>
            <a:pPr marL="457200" indent="-457200">
              <a:lnSpc>
                <a:spcPct val="120000"/>
              </a:lnSpc>
              <a:buFontTx/>
              <a:buAutoNum type="arabicPeriod"/>
              <a:defRPr/>
            </a:pPr>
            <a:endParaRPr lang="pl-PL" sz="1200" dirty="0" smtClean="0">
              <a:latin typeface="Tahoma" pitchFamily="34" charset="0"/>
              <a:cs typeface="Tahoma" pitchFamily="34" charset="0"/>
            </a:endParaRPr>
          </a:p>
          <a:p>
            <a:pPr marL="457200" indent="-457200">
              <a:lnSpc>
                <a:spcPct val="120000"/>
              </a:lnSpc>
              <a:buFontTx/>
              <a:buNone/>
              <a:defRPr/>
            </a:pPr>
            <a:endParaRPr lang="pl-PL" sz="2400" b="1" dirty="0" smtClean="0">
              <a:latin typeface="Tahoma" pitchFamily="34" charset="0"/>
              <a:cs typeface="Tahoma" pitchFamily="34" charset="0"/>
            </a:endParaRPr>
          </a:p>
        </p:txBody>
      </p:sp>
      <p:pic>
        <p:nvPicPr>
          <p:cNvPr id="9" name="Obraz 8" descr="markowola.jpg"/>
          <p:cNvPicPr>
            <a:picLocks noChangeAspect="1"/>
          </p:cNvPicPr>
          <p:nvPr/>
        </p:nvPicPr>
        <p:blipFill>
          <a:blip r:embed="rId3" cstate="print"/>
          <a:stretch>
            <a:fillRect/>
          </a:stretch>
        </p:blipFill>
        <p:spPr>
          <a:xfrm>
            <a:off x="7341154" y="642918"/>
            <a:ext cx="1068390" cy="1500198"/>
          </a:xfrm>
          <a:prstGeom prst="rect">
            <a:avLst/>
          </a:prstGeom>
          <a:solidFill>
            <a:srgbClr val="FFFFFF">
              <a:shade val="85000"/>
            </a:srgbClr>
          </a:solidFill>
          <a:ln w="88900" cap="sq">
            <a:solidFill>
              <a:srgbClr val="FFFFFF"/>
            </a:solidFill>
            <a:miter lim="800000"/>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Obraz 7" descr="lebien.jpg"/>
          <p:cNvPicPr>
            <a:picLocks noChangeAspect="1"/>
          </p:cNvPicPr>
          <p:nvPr/>
        </p:nvPicPr>
        <p:blipFill>
          <a:blip r:embed="rId4" cstate="print"/>
          <a:stretch>
            <a:fillRect/>
          </a:stretch>
        </p:blipFill>
        <p:spPr>
          <a:xfrm>
            <a:off x="6000760" y="2045546"/>
            <a:ext cx="1285884" cy="1812082"/>
          </a:xfrm>
          <a:prstGeom prst="rect">
            <a:avLst/>
          </a:prstGeom>
          <a:solidFill>
            <a:srgbClr val="FFFFFF">
              <a:shade val="85000"/>
            </a:srgbClr>
          </a:solidFill>
          <a:ln w="88900" cap="sq">
            <a:solidFill>
              <a:srgbClr val="FFFFFF"/>
            </a:solidFill>
            <a:miter lim="800000"/>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Content Placeholder 2"/>
          <p:cNvSpPr txBox="1">
            <a:spLocks/>
          </p:cNvSpPr>
          <p:nvPr/>
        </p:nvSpPr>
        <p:spPr bwMode="auto">
          <a:xfrm>
            <a:off x="142875" y="2786063"/>
            <a:ext cx="5715000" cy="1000125"/>
          </a:xfrm>
          <a:prstGeom prst="rect">
            <a:avLst/>
          </a:prstGeom>
          <a:noFill/>
          <a:ln>
            <a:miter lim="800000"/>
            <a:headEnd/>
            <a:tailEnd/>
          </a:ln>
        </p:spPr>
        <p:txBody>
          <a:bodyPr>
            <a:noAutofit/>
          </a:bodyPr>
          <a:lstStyle/>
          <a:p>
            <a:pPr marL="457200" indent="-457200" eaLnBrk="0" hangingPunct="0">
              <a:spcBef>
                <a:spcPct val="20000"/>
              </a:spcBef>
              <a:spcAft>
                <a:spcPts val="2400"/>
              </a:spcAft>
              <a:buFont typeface="+mj-lt"/>
              <a:buAutoNum type="arabicPeriod" startAt="2"/>
              <a:defRPr/>
            </a:pPr>
            <a:r>
              <a:rPr lang="en-US" sz="1400" b="0" kern="0" dirty="0">
                <a:cs typeface="Tahoma" pitchFamily="34" charset="0"/>
              </a:rPr>
              <a:t>Environmental Aspects of Hydraulic Fracturing Treatment Performed on the </a:t>
            </a:r>
            <a:r>
              <a:rPr lang="pl-PL" sz="1400" b="0" kern="0" dirty="0">
                <a:cs typeface="Tahoma" pitchFamily="34" charset="0"/>
              </a:rPr>
              <a:t>Ł</a:t>
            </a:r>
            <a:r>
              <a:rPr lang="en-US" sz="1400" b="0" kern="0" dirty="0" err="1">
                <a:cs typeface="Tahoma" pitchFamily="34" charset="0"/>
              </a:rPr>
              <a:t>ebie</a:t>
            </a:r>
            <a:r>
              <a:rPr lang="pl-PL" sz="1400" b="0" kern="0" dirty="0">
                <a:cs typeface="Tahoma" pitchFamily="34" charset="0"/>
              </a:rPr>
              <a:t>ń</a:t>
            </a:r>
            <a:r>
              <a:rPr lang="en-US" sz="1400" b="0" kern="0" dirty="0">
                <a:cs typeface="Tahoma" pitchFamily="34" charset="0"/>
              </a:rPr>
              <a:t> LE</a:t>
            </a:r>
            <a:r>
              <a:rPr lang="pl-PL" sz="1400" b="0" kern="0" dirty="0">
                <a:cs typeface="Tahoma" pitchFamily="34" charset="0"/>
              </a:rPr>
              <a:t>-</a:t>
            </a:r>
            <a:r>
              <a:rPr lang="en-US" sz="1400" b="0" kern="0" dirty="0">
                <a:cs typeface="Tahoma" pitchFamily="34" charset="0"/>
              </a:rPr>
              <a:t>2H Well</a:t>
            </a:r>
            <a:r>
              <a:rPr lang="pl-PL" sz="1400" b="0" kern="0" dirty="0">
                <a:cs typeface="Tahoma" pitchFamily="34" charset="0"/>
              </a:rPr>
              <a:t> (</a:t>
            </a:r>
            <a:r>
              <a:rPr lang="pl-PL" sz="1400" b="0" kern="0" dirty="0" err="1">
                <a:cs typeface="Tahoma" pitchFamily="34" charset="0"/>
              </a:rPr>
              <a:t>PGI-NRI</a:t>
            </a:r>
            <a:r>
              <a:rPr lang="pl-PL" sz="1400" b="0" kern="0" dirty="0">
                <a:cs typeface="Tahoma" pitchFamily="34" charset="0"/>
              </a:rPr>
              <a:t>/RIEP Gdańsk, </a:t>
            </a:r>
            <a:r>
              <a:rPr lang="pl-PL" sz="1400" b="0" kern="0" dirty="0" err="1">
                <a:cs typeface="Tahoma" pitchFamily="34" charset="0"/>
              </a:rPr>
              <a:t>November</a:t>
            </a:r>
            <a:r>
              <a:rPr lang="pl-PL" sz="1400" b="0" kern="0" dirty="0">
                <a:cs typeface="Tahoma" pitchFamily="34" charset="0"/>
              </a:rPr>
              <a:t> 2011) </a:t>
            </a:r>
            <a:r>
              <a:rPr lang="pl-PL" sz="1400" b="0" kern="0" dirty="0">
                <a:cs typeface="Tahoma" pitchFamily="34" charset="0"/>
                <a:hlinkClick r:id="rId5"/>
              </a:rPr>
              <a:t>http://www.pgi.gov.pl/en/all-events/4087-environmental-impact-hydraulic-fracturing-lebien.html</a:t>
            </a:r>
            <a:endParaRPr lang="pl-PL" sz="1400" b="0" kern="0" dirty="0">
              <a:cs typeface="Tahoma" pitchFamily="34" charset="0"/>
            </a:endParaRPr>
          </a:p>
          <a:p>
            <a:pPr marL="457200" indent="-457200" eaLnBrk="0" hangingPunct="0">
              <a:spcBef>
                <a:spcPct val="20000"/>
              </a:spcBef>
              <a:spcAft>
                <a:spcPts val="2400"/>
              </a:spcAft>
              <a:buFont typeface="+mj-lt"/>
              <a:buAutoNum type="arabicPeriod" startAt="2"/>
              <a:defRPr/>
            </a:pPr>
            <a:endParaRPr lang="pl-PL" sz="1400" b="0" kern="0" dirty="0">
              <a:cs typeface="Tahoma" pitchFamily="34" charset="0"/>
            </a:endParaRPr>
          </a:p>
          <a:p>
            <a:pPr marL="457200" indent="-457200" eaLnBrk="0" hangingPunct="0">
              <a:spcBef>
                <a:spcPct val="20000"/>
              </a:spcBef>
              <a:buFont typeface="+mj-lt"/>
              <a:buAutoNum type="arabicPeriod" startAt="2"/>
              <a:defRPr/>
            </a:pPr>
            <a:endParaRPr lang="en-US" sz="1400" b="0" kern="0" dirty="0">
              <a:cs typeface="Tahoma" pitchFamily="34" charset="0"/>
            </a:endParaRPr>
          </a:p>
          <a:p>
            <a:pPr marL="457200" indent="-457200" eaLnBrk="0" hangingPunct="0">
              <a:spcBef>
                <a:spcPct val="20000"/>
              </a:spcBef>
              <a:buFont typeface="+mj-lt"/>
              <a:buAutoNum type="arabicPeriod" startAt="2"/>
              <a:defRPr/>
            </a:pPr>
            <a:endParaRPr lang="pl-PL" sz="1400" b="0" kern="0" dirty="0">
              <a:cs typeface="Tahoma" pitchFamily="34" charset="0"/>
            </a:endParaRPr>
          </a:p>
          <a:p>
            <a:pPr eaLnBrk="0" hangingPunct="0">
              <a:spcBef>
                <a:spcPct val="20000"/>
              </a:spcBef>
              <a:defRPr/>
            </a:pPr>
            <a:endParaRPr lang="pl-PL" sz="1400" kern="0" dirty="0">
              <a:cs typeface="Tahoma" pitchFamily="34" charset="0"/>
            </a:endParaRPr>
          </a:p>
        </p:txBody>
      </p:sp>
      <p:sp>
        <p:nvSpPr>
          <p:cNvPr id="11" name="Content Placeholder 2"/>
          <p:cNvSpPr txBox="1">
            <a:spLocks/>
          </p:cNvSpPr>
          <p:nvPr/>
        </p:nvSpPr>
        <p:spPr bwMode="auto">
          <a:xfrm>
            <a:off x="142875" y="4214813"/>
            <a:ext cx="5214938" cy="1285875"/>
          </a:xfrm>
          <a:prstGeom prst="rect">
            <a:avLst/>
          </a:prstGeom>
          <a:noFill/>
          <a:ln>
            <a:miter lim="800000"/>
            <a:headEnd/>
            <a:tailEnd/>
          </a:ln>
        </p:spPr>
        <p:txBody>
          <a:bodyPr/>
          <a:lstStyle/>
          <a:p>
            <a:pPr marL="457200" indent="-457200" eaLnBrk="0" hangingPunct="0">
              <a:spcBef>
                <a:spcPct val="20000"/>
              </a:spcBef>
              <a:spcAft>
                <a:spcPts val="2400"/>
              </a:spcAft>
              <a:buFont typeface="+mj-lt"/>
              <a:buAutoNum type="arabicPeriod" startAt="3"/>
              <a:defRPr/>
            </a:pPr>
            <a:r>
              <a:rPr lang="en-US" sz="1400" b="0" kern="0" dirty="0">
                <a:cs typeface="Tahoma" pitchFamily="34" charset="0"/>
              </a:rPr>
              <a:t>The Environment and Shale Gas Exploration</a:t>
            </a:r>
            <a:r>
              <a:rPr lang="pl-PL" sz="1400" b="0" kern="0" dirty="0">
                <a:cs typeface="Tahoma" pitchFamily="34" charset="0"/>
              </a:rPr>
              <a:t>, </a:t>
            </a:r>
            <a:r>
              <a:rPr lang="en-US" sz="1400" b="0" kern="0" dirty="0">
                <a:cs typeface="Tahoma" pitchFamily="34" charset="0"/>
              </a:rPr>
              <a:t>Results of studies on the soil-water environment, ambient air, acoustic climate, process fluids and wastes</a:t>
            </a:r>
            <a:r>
              <a:rPr lang="pl-PL" sz="1400" b="0" kern="0" dirty="0">
                <a:cs typeface="Tahoma" pitchFamily="34" charset="0"/>
              </a:rPr>
              <a:t> - </a:t>
            </a:r>
            <a:r>
              <a:rPr lang="en-US" sz="1400" b="0" kern="0" dirty="0">
                <a:cs typeface="Tahoma" pitchFamily="34" charset="0"/>
              </a:rPr>
              <a:t>Report of General Directorate for Environmental Protection (Polish Geological Institute/AGH University of Sci. &amp; Tech./</a:t>
            </a:r>
            <a:r>
              <a:rPr lang="en-US" sz="1400" b="0" kern="0" dirty="0" err="1">
                <a:cs typeface="Tahoma" pitchFamily="34" charset="0"/>
              </a:rPr>
              <a:t>Gdańsk</a:t>
            </a:r>
            <a:r>
              <a:rPr lang="en-US" sz="1400" b="0" kern="0" dirty="0">
                <a:cs typeface="Tahoma" pitchFamily="34" charset="0"/>
              </a:rPr>
              <a:t> University of </a:t>
            </a:r>
            <a:r>
              <a:rPr lang="en-US" sz="1400" b="0" kern="0" dirty="0" smtClean="0">
                <a:cs typeface="Tahoma" pitchFamily="34" charset="0"/>
              </a:rPr>
              <a:t>Tech</a:t>
            </a:r>
            <a:r>
              <a:rPr lang="pl-PL" sz="1400" b="0" kern="0" dirty="0" smtClean="0">
                <a:cs typeface="Tahoma" pitchFamily="34" charset="0"/>
              </a:rPr>
              <a:t>., </a:t>
            </a:r>
            <a:r>
              <a:rPr lang="en-US" sz="1400" b="0" kern="0" dirty="0">
                <a:cs typeface="Tahoma" pitchFamily="34" charset="0"/>
              </a:rPr>
              <a:t>March 2015)</a:t>
            </a:r>
            <a:r>
              <a:rPr lang="pl-PL" sz="1400" b="0" kern="0" dirty="0">
                <a:cs typeface="Tahoma" pitchFamily="34" charset="0"/>
              </a:rPr>
              <a:t> </a:t>
            </a:r>
            <a:r>
              <a:rPr lang="en-US" sz="1400" b="0" kern="0" dirty="0">
                <a:cs typeface="Tahoma" pitchFamily="34" charset="0"/>
                <a:hlinkClick r:id="rId6"/>
              </a:rPr>
              <a:t>http://www.gdos.gov.pl/shale-gas-reports</a:t>
            </a:r>
            <a:endParaRPr lang="pl-PL" sz="1400" b="0" kern="0" dirty="0">
              <a:cs typeface="Tahoma" pitchFamily="34" charset="0"/>
            </a:endParaRPr>
          </a:p>
          <a:p>
            <a:pPr marL="457200" indent="-457200" eaLnBrk="0" hangingPunct="0">
              <a:spcBef>
                <a:spcPct val="20000"/>
              </a:spcBef>
              <a:buFont typeface="+mj-lt"/>
              <a:buAutoNum type="arabicPeriod" startAt="3"/>
              <a:defRPr/>
            </a:pPr>
            <a:endParaRPr lang="en-US" sz="1400" b="0" kern="0" dirty="0">
              <a:cs typeface="Tahoma" pitchFamily="34" charset="0"/>
            </a:endParaRPr>
          </a:p>
          <a:p>
            <a:pPr marL="457200" indent="-457200" eaLnBrk="0" hangingPunct="0">
              <a:spcBef>
                <a:spcPct val="20000"/>
              </a:spcBef>
              <a:buFont typeface="+mj-lt"/>
              <a:buAutoNum type="arabicPeriod" startAt="3"/>
              <a:defRPr/>
            </a:pPr>
            <a:endParaRPr lang="pl-PL" sz="1400" b="0" kern="0" dirty="0">
              <a:cs typeface="Tahoma" pitchFamily="34" charset="0"/>
            </a:endParaRPr>
          </a:p>
          <a:p>
            <a:pPr algn="ctr" eaLnBrk="0" hangingPunct="0">
              <a:spcBef>
                <a:spcPct val="20000"/>
              </a:spcBef>
              <a:defRPr/>
            </a:pPr>
            <a:r>
              <a:rPr lang="pl-PL" sz="1400" kern="0" dirty="0" smtClean="0">
                <a:cs typeface="Tahoma" pitchFamily="34" charset="0"/>
              </a:rPr>
              <a:t>				</a:t>
            </a:r>
            <a:endParaRPr lang="pl-PL" sz="1400" kern="0" dirty="0">
              <a:cs typeface="Tahoma" pitchFamily="34" charset="0"/>
            </a:endParaRPr>
          </a:p>
        </p:txBody>
      </p:sp>
      <p:grpSp>
        <p:nvGrpSpPr>
          <p:cNvPr id="3" name="Grupa 20"/>
          <p:cNvGrpSpPr>
            <a:grpSpLocks noChangeAspect="1"/>
          </p:cNvGrpSpPr>
          <p:nvPr/>
        </p:nvGrpSpPr>
        <p:grpSpPr>
          <a:xfrm>
            <a:off x="7000891" y="3714752"/>
            <a:ext cx="1974103" cy="2292146"/>
            <a:chOff x="7000892" y="3786190"/>
            <a:chExt cx="2571768" cy="2986102"/>
          </a:xfrm>
          <a:effectLst>
            <a:outerShdw blurRad="50800" dist="38100" dir="18900000" algn="bl" rotWithShape="0">
              <a:prstClr val="black">
                <a:alpha val="40000"/>
              </a:prstClr>
            </a:outerShdw>
          </a:effectLst>
        </p:grpSpPr>
        <p:pic>
          <p:nvPicPr>
            <p:cNvPr id="13" name="Obraz 12" descr="gapowo.jpg"/>
            <p:cNvPicPr>
              <a:picLocks noChangeAspect="1"/>
            </p:cNvPicPr>
            <p:nvPr/>
          </p:nvPicPr>
          <p:blipFill>
            <a:blip r:embed="rId7" cstate="print"/>
            <a:stretch>
              <a:fillRect/>
            </a:stretch>
          </p:blipFill>
          <p:spPr>
            <a:xfrm>
              <a:off x="8107914" y="3786190"/>
              <a:ext cx="1464746" cy="2071702"/>
            </a:xfrm>
            <a:prstGeom prst="rect">
              <a:avLst/>
            </a:prstGeom>
            <a:ln>
              <a:solidFill>
                <a:schemeClr val="tx1"/>
              </a:solidFill>
            </a:ln>
          </p:spPr>
        </p:pic>
        <p:pic>
          <p:nvPicPr>
            <p:cNvPr id="14" name="Obraz 13" descr="gapowo.jpg"/>
            <p:cNvPicPr>
              <a:picLocks noChangeAspect="1"/>
            </p:cNvPicPr>
            <p:nvPr/>
          </p:nvPicPr>
          <p:blipFill>
            <a:blip r:embed="rId7" cstate="print"/>
            <a:stretch>
              <a:fillRect/>
            </a:stretch>
          </p:blipFill>
          <p:spPr>
            <a:xfrm>
              <a:off x="7893600" y="3938590"/>
              <a:ext cx="1464746" cy="2071702"/>
            </a:xfrm>
            <a:prstGeom prst="rect">
              <a:avLst/>
            </a:prstGeom>
            <a:ln>
              <a:solidFill>
                <a:schemeClr val="tx1"/>
              </a:solidFill>
            </a:ln>
            <a:effectLst>
              <a:outerShdw blurRad="50800" dist="38100" dir="18900000" algn="bl" rotWithShape="0">
                <a:prstClr val="black">
                  <a:alpha val="40000"/>
                </a:prstClr>
              </a:outerShdw>
            </a:effectLst>
          </p:spPr>
        </p:pic>
        <p:pic>
          <p:nvPicPr>
            <p:cNvPr id="15" name="Obraz 14" descr="gapowo.jpg"/>
            <p:cNvPicPr>
              <a:picLocks noChangeAspect="1"/>
            </p:cNvPicPr>
            <p:nvPr/>
          </p:nvPicPr>
          <p:blipFill>
            <a:blip r:embed="rId7" cstate="print"/>
            <a:stretch>
              <a:fillRect/>
            </a:stretch>
          </p:blipFill>
          <p:spPr>
            <a:xfrm>
              <a:off x="7750724" y="4090990"/>
              <a:ext cx="1464746" cy="2071702"/>
            </a:xfrm>
            <a:prstGeom prst="rect">
              <a:avLst/>
            </a:prstGeom>
            <a:ln>
              <a:solidFill>
                <a:schemeClr val="tx1"/>
              </a:solidFill>
            </a:ln>
            <a:effectLst>
              <a:outerShdw blurRad="50800" dist="38100" dir="18900000" algn="bl" rotWithShape="0">
                <a:prstClr val="black">
                  <a:alpha val="40000"/>
                </a:prstClr>
              </a:outerShdw>
            </a:effectLst>
          </p:spPr>
        </p:pic>
        <p:pic>
          <p:nvPicPr>
            <p:cNvPr id="16" name="Obraz 15" descr="gapowo.jpg"/>
            <p:cNvPicPr>
              <a:picLocks noChangeAspect="1"/>
            </p:cNvPicPr>
            <p:nvPr/>
          </p:nvPicPr>
          <p:blipFill>
            <a:blip r:embed="rId7" cstate="print"/>
            <a:stretch>
              <a:fillRect/>
            </a:stretch>
          </p:blipFill>
          <p:spPr>
            <a:xfrm>
              <a:off x="7607848" y="4243390"/>
              <a:ext cx="1464746" cy="2071702"/>
            </a:xfrm>
            <a:prstGeom prst="rect">
              <a:avLst/>
            </a:prstGeom>
            <a:ln>
              <a:solidFill>
                <a:schemeClr val="tx1"/>
              </a:solidFill>
            </a:ln>
            <a:effectLst>
              <a:outerShdw blurRad="50800" dist="38100" dir="18900000" algn="bl" rotWithShape="0">
                <a:prstClr val="black">
                  <a:alpha val="40000"/>
                </a:prstClr>
              </a:outerShdw>
            </a:effectLst>
          </p:spPr>
        </p:pic>
        <p:pic>
          <p:nvPicPr>
            <p:cNvPr id="17" name="Obraz 16" descr="gapowo.jpg"/>
            <p:cNvPicPr>
              <a:picLocks noChangeAspect="1"/>
            </p:cNvPicPr>
            <p:nvPr/>
          </p:nvPicPr>
          <p:blipFill>
            <a:blip r:embed="rId7" cstate="print"/>
            <a:stretch>
              <a:fillRect/>
            </a:stretch>
          </p:blipFill>
          <p:spPr>
            <a:xfrm>
              <a:off x="7393534" y="4395790"/>
              <a:ext cx="1464746" cy="2071702"/>
            </a:xfrm>
            <a:prstGeom prst="rect">
              <a:avLst/>
            </a:prstGeom>
            <a:ln>
              <a:solidFill>
                <a:schemeClr val="tx1"/>
              </a:solidFill>
            </a:ln>
            <a:effectLst>
              <a:outerShdw blurRad="50800" dist="38100" dir="18900000" algn="bl" rotWithShape="0">
                <a:prstClr val="black">
                  <a:alpha val="40000"/>
                </a:prstClr>
              </a:outerShdw>
            </a:effectLst>
          </p:spPr>
        </p:pic>
        <p:pic>
          <p:nvPicPr>
            <p:cNvPr id="18" name="Obraz 17" descr="gapowo.jpg"/>
            <p:cNvPicPr>
              <a:picLocks noChangeAspect="1"/>
            </p:cNvPicPr>
            <p:nvPr/>
          </p:nvPicPr>
          <p:blipFill>
            <a:blip r:embed="rId7" cstate="print"/>
            <a:stretch>
              <a:fillRect/>
            </a:stretch>
          </p:blipFill>
          <p:spPr>
            <a:xfrm>
              <a:off x="7191388" y="4548190"/>
              <a:ext cx="1464746" cy="2071702"/>
            </a:xfrm>
            <a:prstGeom prst="rect">
              <a:avLst/>
            </a:prstGeom>
            <a:ln>
              <a:solidFill>
                <a:schemeClr val="tx1"/>
              </a:solidFill>
            </a:ln>
            <a:effectLst>
              <a:outerShdw blurRad="50800" dist="38100" dir="2700000" algn="tl" rotWithShape="0">
                <a:prstClr val="black">
                  <a:alpha val="40000"/>
                </a:prstClr>
              </a:outerShdw>
            </a:effectLst>
          </p:spPr>
        </p:pic>
        <p:pic>
          <p:nvPicPr>
            <p:cNvPr id="19" name="Obraz 18" descr="gapowo.jpg"/>
            <p:cNvPicPr>
              <a:picLocks noChangeAspect="1"/>
            </p:cNvPicPr>
            <p:nvPr/>
          </p:nvPicPr>
          <p:blipFill>
            <a:blip r:embed="rId7" cstate="print"/>
            <a:stretch>
              <a:fillRect/>
            </a:stretch>
          </p:blipFill>
          <p:spPr>
            <a:xfrm>
              <a:off x="7000892" y="4700590"/>
              <a:ext cx="1464746" cy="2071702"/>
            </a:xfrm>
            <a:prstGeom prst="rect">
              <a:avLst/>
            </a:prstGeom>
            <a:ln>
              <a:solidFill>
                <a:schemeClr val="tx1"/>
              </a:solidFill>
            </a:ln>
            <a:effectLst>
              <a:outerShdw blurRad="50800" dist="38100" algn="l" rotWithShape="0">
                <a:prstClr val="black">
                  <a:alpha val="40000"/>
                </a:prstClr>
              </a:outerShdw>
            </a:effectLst>
          </p:spPr>
        </p:pic>
      </p:grpSp>
      <p:pic>
        <p:nvPicPr>
          <p:cNvPr id="3077" name="Obraz 4"/>
          <p:cNvPicPr>
            <a:picLocks noChangeAspect="1" noChangeArrowheads="1"/>
          </p:cNvPicPr>
          <p:nvPr/>
        </p:nvPicPr>
        <p:blipFill>
          <a:blip r:embed="rId8" cstate="print"/>
          <a:srcRect l="15514" r="58688"/>
          <a:stretch>
            <a:fillRect/>
          </a:stretch>
        </p:blipFill>
        <p:spPr bwMode="auto">
          <a:xfrm>
            <a:off x="5500694" y="3929066"/>
            <a:ext cx="1589088" cy="2200275"/>
          </a:xfrm>
          <a:prstGeom prst="rect">
            <a:avLst/>
          </a:prstGeom>
          <a:solidFill>
            <a:srgbClr val="FFFFFF">
              <a:shade val="85000"/>
            </a:srgbClr>
          </a:solidFill>
          <a:ln w="88900" cap="sq">
            <a:solidFill>
              <a:srgbClr val="FFFFFF"/>
            </a:solidFill>
            <a:miter lim="800000"/>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0" name="Prostokąt 19"/>
          <p:cNvSpPr/>
          <p:nvPr/>
        </p:nvSpPr>
        <p:spPr>
          <a:xfrm>
            <a:off x="8845520" y="0"/>
            <a:ext cx="255198" cy="246221"/>
          </a:xfrm>
          <a:prstGeom prst="rect">
            <a:avLst/>
          </a:prstGeom>
        </p:spPr>
        <p:txBody>
          <a:bodyPr wrap="none">
            <a:spAutoFit/>
          </a:bodyPr>
          <a:lstStyle/>
          <a:p>
            <a:fld id="{22BAC9E2-4132-4C59-9E44-909E5205EE01}" type="slidenum">
              <a:rPr lang="pl-PL" sz="1000" b="0" kern="0">
                <a:solidFill>
                  <a:srgbClr val="000000"/>
                </a:solidFill>
                <a:cs typeface="Tahoma" pitchFamily="34" charset="0"/>
              </a:rPr>
              <a:pPr/>
              <a:t>2</a:t>
            </a:fld>
            <a:endParaRPr lang="pl-PL" sz="1000" b="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229600" cy="1143000"/>
          </a:xfrm>
        </p:spPr>
        <p:txBody>
          <a:bodyPr/>
          <a:lstStyle/>
          <a:p>
            <a:pPr>
              <a:defRPr/>
            </a:pPr>
            <a:r>
              <a:rPr lang="en-GB" altLang="pl-PL" sz="3200" b="1" kern="1200" dirty="0">
                <a:solidFill>
                  <a:schemeClr val="tx1">
                    <a:lumMod val="75000"/>
                    <a:lumOff val="25000"/>
                  </a:schemeClr>
                </a:solidFill>
                <a:latin typeface="Tahoma" pitchFamily="34" charset="0"/>
                <a:ea typeface="+mn-ea"/>
                <a:cs typeface="Tahoma" pitchFamily="34" charset="0"/>
              </a:rPr>
              <a:t>Groundwater reserves </a:t>
            </a:r>
            <a:r>
              <a:rPr lang="en-GB" altLang="pl-PL" sz="3200" b="1" kern="1200" dirty="0" smtClean="0">
                <a:solidFill>
                  <a:schemeClr val="tx1">
                    <a:lumMod val="75000"/>
                    <a:lumOff val="25000"/>
                  </a:schemeClr>
                </a:solidFill>
                <a:latin typeface="Tahoma" pitchFamily="34" charset="0"/>
                <a:ea typeface="+mn-ea"/>
                <a:cs typeface="Tahoma" pitchFamily="34" charset="0"/>
              </a:rPr>
              <a:t>versus </a:t>
            </a:r>
            <a:r>
              <a:rPr lang="en-GB" altLang="pl-PL" sz="3200" b="1" kern="1200" dirty="0">
                <a:solidFill>
                  <a:schemeClr val="tx1">
                    <a:lumMod val="75000"/>
                    <a:lumOff val="25000"/>
                  </a:schemeClr>
                </a:solidFill>
                <a:latin typeface="Tahoma" pitchFamily="34" charset="0"/>
                <a:ea typeface="+mn-ea"/>
                <a:cs typeface="Tahoma" pitchFamily="34" charset="0"/>
              </a:rPr>
              <a:t>water consumption for fracturing purposes</a:t>
            </a:r>
            <a:endParaRPr lang="en-US" altLang="pl-PL" sz="3200" b="1" kern="1200" dirty="0">
              <a:solidFill>
                <a:schemeClr val="tx1">
                  <a:lumMod val="75000"/>
                  <a:lumOff val="25000"/>
                </a:schemeClr>
              </a:solidFill>
              <a:latin typeface="Tahoma" pitchFamily="34" charset="0"/>
              <a:ea typeface="+mn-ea"/>
              <a:cs typeface="Tahoma" pitchFamily="34" charset="0"/>
            </a:endParaRPr>
          </a:p>
        </p:txBody>
      </p:sp>
      <p:graphicFrame>
        <p:nvGraphicFramePr>
          <p:cNvPr id="6" name="Content Placeholder 4"/>
          <p:cNvGraphicFramePr>
            <a:graphicFrameLocks noGrp="1"/>
          </p:cNvGraphicFramePr>
          <p:nvPr>
            <p:ph idx="1"/>
          </p:nvPr>
        </p:nvGraphicFramePr>
        <p:xfrm>
          <a:off x="611188" y="1484313"/>
          <a:ext cx="7920880" cy="4261721"/>
        </p:xfrm>
        <a:graphic>
          <a:graphicData uri="http://schemas.openxmlformats.org/drawingml/2006/table">
            <a:tbl>
              <a:tblPr>
                <a:tableStyleId>{5C22544A-7EE6-4342-B048-85BDC9FD1C3A}</a:tableStyleId>
              </a:tblPr>
              <a:tblGrid>
                <a:gridCol w="1280109">
                  <a:extLst>
                    <a:ext uri="{9D8B030D-6E8A-4147-A177-3AD203B41FA5}"/>
                  </a:extLst>
                </a:gridCol>
                <a:gridCol w="1280109">
                  <a:extLst>
                    <a:ext uri="{9D8B030D-6E8A-4147-A177-3AD203B41FA5}"/>
                  </a:extLst>
                </a:gridCol>
                <a:gridCol w="1226550">
                  <a:extLst>
                    <a:ext uri="{9D8B030D-6E8A-4147-A177-3AD203B41FA5}"/>
                  </a:extLst>
                </a:gridCol>
                <a:gridCol w="1219788">
                  <a:extLst>
                    <a:ext uri="{9D8B030D-6E8A-4147-A177-3AD203B41FA5}"/>
                  </a:extLst>
                </a:gridCol>
                <a:gridCol w="1531974">
                  <a:extLst>
                    <a:ext uri="{9D8B030D-6E8A-4147-A177-3AD203B41FA5}"/>
                  </a:extLst>
                </a:gridCol>
                <a:gridCol w="1382350">
                  <a:extLst>
                    <a:ext uri="{9D8B030D-6E8A-4147-A177-3AD203B41FA5}"/>
                  </a:extLst>
                </a:gridCol>
              </a:tblGrid>
              <a:tr h="864096">
                <a:tc rowSpan="3">
                  <a:txBody>
                    <a:bodyPr/>
                    <a:lstStyle/>
                    <a:p>
                      <a:pPr algn="ctr">
                        <a:spcAft>
                          <a:spcPts val="0"/>
                        </a:spcAft>
                      </a:pPr>
                      <a:r>
                        <a:rPr lang="en-GB" sz="1400" kern="50" dirty="0">
                          <a:solidFill>
                            <a:schemeClr val="bg1"/>
                          </a:solidFill>
                          <a:effectLst/>
                        </a:rPr>
                        <a:t>Test site</a:t>
                      </a:r>
                      <a:endParaRPr lang="en-US" sz="1400" kern="50" dirty="0">
                        <a:solidFill>
                          <a:schemeClr val="bg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tc>
                  <a:txBody>
                    <a:bodyPr/>
                    <a:lstStyle/>
                    <a:p>
                      <a:pPr algn="ctr">
                        <a:spcAft>
                          <a:spcPts val="0"/>
                        </a:spcAft>
                      </a:pPr>
                      <a:r>
                        <a:rPr lang="en-US" sz="1400" kern="50" noProof="0" dirty="0" smtClean="0">
                          <a:solidFill>
                            <a:schemeClr val="bg1"/>
                          </a:solidFill>
                          <a:effectLst/>
                        </a:rPr>
                        <a:t>Available</a:t>
                      </a:r>
                      <a:r>
                        <a:rPr lang="pl-PL" sz="1400" kern="50" dirty="0" smtClean="0">
                          <a:solidFill>
                            <a:schemeClr val="bg1"/>
                          </a:solidFill>
                          <a:effectLst/>
                        </a:rPr>
                        <a:t> </a:t>
                      </a:r>
                      <a:r>
                        <a:rPr lang="en-US" sz="1400" kern="50" noProof="0" dirty="0" smtClean="0">
                          <a:solidFill>
                            <a:schemeClr val="bg1"/>
                          </a:solidFill>
                          <a:effectLst/>
                        </a:rPr>
                        <a:t>groundwater</a:t>
                      </a:r>
                      <a:r>
                        <a:rPr lang="pl-PL" sz="1400" kern="50" dirty="0" smtClean="0">
                          <a:solidFill>
                            <a:schemeClr val="bg1"/>
                          </a:solidFill>
                          <a:effectLst/>
                        </a:rPr>
                        <a:t> resources</a:t>
                      </a:r>
                      <a:endParaRPr lang="en-US" sz="1400" kern="50" dirty="0">
                        <a:solidFill>
                          <a:schemeClr val="bg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tc>
                  <a:txBody>
                    <a:bodyPr/>
                    <a:lstStyle/>
                    <a:p>
                      <a:pPr algn="ctr">
                        <a:spcAft>
                          <a:spcPts val="0"/>
                        </a:spcAft>
                      </a:pPr>
                      <a:r>
                        <a:rPr lang="en-GB" sz="1400" kern="50" dirty="0" smtClean="0">
                          <a:solidFill>
                            <a:schemeClr val="bg1"/>
                          </a:solidFill>
                          <a:effectLst/>
                        </a:rPr>
                        <a:t>Reserve</a:t>
                      </a:r>
                      <a:r>
                        <a:rPr lang="pl-PL" sz="1400" kern="50" dirty="0" smtClean="0">
                          <a:solidFill>
                            <a:schemeClr val="bg1"/>
                          </a:solidFill>
                          <a:effectLst/>
                        </a:rPr>
                        <a:t> </a:t>
                      </a:r>
                      <a:r>
                        <a:rPr lang="en-US" sz="1400" kern="50" noProof="0" dirty="0" smtClean="0">
                          <a:solidFill>
                            <a:schemeClr val="bg1"/>
                          </a:solidFill>
                          <a:effectLst/>
                        </a:rPr>
                        <a:t>groundwater</a:t>
                      </a:r>
                      <a:r>
                        <a:rPr lang="pl-PL" sz="1400" kern="50" dirty="0" smtClean="0">
                          <a:solidFill>
                            <a:schemeClr val="bg1"/>
                          </a:solidFill>
                          <a:effectLst/>
                        </a:rPr>
                        <a:t> resources</a:t>
                      </a:r>
                      <a:endParaRPr lang="en-US" sz="1400" kern="50" dirty="0">
                        <a:solidFill>
                          <a:schemeClr val="bg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tc rowSpan="2">
                  <a:txBody>
                    <a:bodyPr/>
                    <a:lstStyle/>
                    <a:p>
                      <a:pPr algn="ctr">
                        <a:spcAft>
                          <a:spcPts val="0"/>
                        </a:spcAft>
                      </a:pPr>
                      <a:r>
                        <a:rPr lang="en-GB" sz="1400" kern="50" dirty="0">
                          <a:solidFill>
                            <a:schemeClr val="bg1"/>
                          </a:solidFill>
                          <a:effectLst/>
                        </a:rPr>
                        <a:t>Fracturing water withdrawal</a:t>
                      </a:r>
                      <a:endParaRPr lang="en-US" sz="1400" kern="50" dirty="0">
                        <a:solidFill>
                          <a:schemeClr val="bg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tc rowSpan="2">
                  <a:txBody>
                    <a:bodyPr/>
                    <a:lstStyle/>
                    <a:p>
                      <a:pPr algn="ctr">
                        <a:spcAft>
                          <a:spcPts val="0"/>
                        </a:spcAft>
                      </a:pPr>
                      <a:r>
                        <a:rPr lang="en-GB" sz="1400" kern="50" dirty="0">
                          <a:solidFill>
                            <a:schemeClr val="bg1"/>
                          </a:solidFill>
                          <a:effectLst/>
                        </a:rPr>
                        <a:t>%</a:t>
                      </a:r>
                      <a:endParaRPr lang="en-US" sz="1400" kern="50" dirty="0">
                        <a:solidFill>
                          <a:schemeClr val="bg1"/>
                        </a:solidFill>
                        <a:effectLst/>
                      </a:endParaRPr>
                    </a:p>
                    <a:p>
                      <a:pPr algn="ctr">
                        <a:spcAft>
                          <a:spcPts val="0"/>
                        </a:spcAft>
                      </a:pPr>
                      <a:r>
                        <a:rPr lang="en-GB" sz="1400" kern="50" dirty="0">
                          <a:solidFill>
                            <a:schemeClr val="bg1"/>
                          </a:solidFill>
                          <a:effectLst/>
                        </a:rPr>
                        <a:t>of </a:t>
                      </a:r>
                      <a:r>
                        <a:rPr lang="en-US" sz="1400" kern="50" noProof="0" dirty="0" smtClean="0">
                          <a:solidFill>
                            <a:schemeClr val="bg1"/>
                          </a:solidFill>
                          <a:effectLst/>
                        </a:rPr>
                        <a:t>available</a:t>
                      </a:r>
                      <a:r>
                        <a:rPr lang="pl-PL" sz="1400" kern="50" noProof="0" dirty="0" smtClean="0">
                          <a:solidFill>
                            <a:schemeClr val="bg1"/>
                          </a:solidFill>
                          <a:effectLst/>
                        </a:rPr>
                        <a:t> </a:t>
                      </a:r>
                      <a:r>
                        <a:rPr lang="pl-PL" sz="1400" kern="50" noProof="0" dirty="0" err="1" smtClean="0">
                          <a:solidFill>
                            <a:schemeClr val="bg1"/>
                          </a:solidFill>
                          <a:effectLst/>
                        </a:rPr>
                        <a:t>groundwater</a:t>
                      </a:r>
                      <a:r>
                        <a:rPr lang="pl-PL" sz="1400" kern="50" dirty="0" smtClean="0">
                          <a:solidFill>
                            <a:schemeClr val="bg1"/>
                          </a:solidFill>
                          <a:effectLst/>
                        </a:rPr>
                        <a:t> resources </a:t>
                      </a:r>
                      <a:r>
                        <a:rPr lang="en-GB" sz="1400" kern="50" dirty="0" smtClean="0">
                          <a:solidFill>
                            <a:schemeClr val="bg1"/>
                          </a:solidFill>
                          <a:effectLst/>
                        </a:rPr>
                        <a:t>used </a:t>
                      </a:r>
                      <a:r>
                        <a:rPr lang="en-GB" sz="1400" kern="50" dirty="0">
                          <a:solidFill>
                            <a:schemeClr val="bg1"/>
                          </a:solidFill>
                          <a:effectLst/>
                        </a:rPr>
                        <a:t>for fracturing purposes</a:t>
                      </a:r>
                      <a:endParaRPr lang="en-US" sz="1400" kern="50" dirty="0">
                        <a:solidFill>
                          <a:schemeClr val="bg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tc rowSpan="2">
                  <a:txBody>
                    <a:bodyPr/>
                    <a:lstStyle/>
                    <a:p>
                      <a:pPr algn="ctr">
                        <a:spcAft>
                          <a:spcPts val="0"/>
                        </a:spcAft>
                      </a:pPr>
                      <a:r>
                        <a:rPr lang="en-GB" sz="1400" kern="50" dirty="0">
                          <a:solidFill>
                            <a:schemeClr val="bg1"/>
                          </a:solidFill>
                          <a:effectLst/>
                        </a:rPr>
                        <a:t>%</a:t>
                      </a:r>
                      <a:endParaRPr lang="en-US" sz="1400" kern="50" dirty="0">
                        <a:solidFill>
                          <a:schemeClr val="bg1"/>
                        </a:solidFill>
                        <a:effectLst/>
                      </a:endParaRPr>
                    </a:p>
                    <a:p>
                      <a:pPr algn="ctr">
                        <a:spcAft>
                          <a:spcPts val="0"/>
                        </a:spcAft>
                      </a:pPr>
                      <a:r>
                        <a:rPr lang="pl-PL" sz="1400" kern="50" smtClean="0">
                          <a:solidFill>
                            <a:schemeClr val="bg1"/>
                          </a:solidFill>
                          <a:effectLst/>
                        </a:rPr>
                        <a:t>o</a:t>
                      </a:r>
                      <a:r>
                        <a:rPr lang="en-GB" sz="1400" kern="50" smtClean="0">
                          <a:solidFill>
                            <a:schemeClr val="bg1"/>
                          </a:solidFill>
                          <a:effectLst/>
                        </a:rPr>
                        <a:t>f </a:t>
                      </a:r>
                      <a:r>
                        <a:rPr lang="en-GB" sz="1400" kern="50" dirty="0" smtClean="0">
                          <a:solidFill>
                            <a:schemeClr val="bg1"/>
                          </a:solidFill>
                          <a:effectLst/>
                        </a:rPr>
                        <a:t>reserve</a:t>
                      </a:r>
                      <a:r>
                        <a:rPr lang="pl-PL" sz="1400" kern="50" dirty="0" smtClean="0">
                          <a:solidFill>
                            <a:schemeClr val="bg1"/>
                          </a:solidFill>
                          <a:effectLst/>
                        </a:rPr>
                        <a:t> </a:t>
                      </a:r>
                      <a:r>
                        <a:rPr lang="pl-PL" sz="1400" kern="50" dirty="0" err="1" smtClean="0">
                          <a:solidFill>
                            <a:schemeClr val="bg1"/>
                          </a:solidFill>
                          <a:effectLst/>
                        </a:rPr>
                        <a:t>groundwater</a:t>
                      </a:r>
                      <a:r>
                        <a:rPr lang="pl-PL" sz="1400" kern="50" dirty="0" smtClean="0">
                          <a:solidFill>
                            <a:schemeClr val="bg1"/>
                          </a:solidFill>
                          <a:effectLst/>
                        </a:rPr>
                        <a:t> resources</a:t>
                      </a:r>
                      <a:r>
                        <a:rPr lang="en-GB" sz="1400" kern="50" dirty="0" smtClean="0">
                          <a:solidFill>
                            <a:schemeClr val="bg1"/>
                          </a:solidFill>
                          <a:effectLst/>
                        </a:rPr>
                        <a:t> </a:t>
                      </a:r>
                      <a:r>
                        <a:rPr lang="en-GB" sz="1400" kern="50" dirty="0">
                          <a:solidFill>
                            <a:schemeClr val="bg1"/>
                          </a:solidFill>
                          <a:effectLst/>
                        </a:rPr>
                        <a:t>used for fracturing purposes </a:t>
                      </a:r>
                      <a:endParaRPr lang="en-US" sz="1400" kern="50" dirty="0">
                        <a:solidFill>
                          <a:schemeClr val="bg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extLst>
                  <a:ext uri="{0D108BD9-81ED-4DB2-BD59-A6C34878D82A}"/>
                </a:extLst>
              </a:tr>
              <a:tr h="504056">
                <a:tc vMerge="1">
                  <a:txBody>
                    <a:bodyPr/>
                    <a:lstStyle/>
                    <a:p>
                      <a:endParaRPr lang="en-US"/>
                    </a:p>
                  </a:txBody>
                  <a:tcPr/>
                </a:tc>
                <a:tc gridSpan="2">
                  <a:txBody>
                    <a:bodyPr/>
                    <a:lstStyle/>
                    <a:p>
                      <a:pPr algn="ctr">
                        <a:spcAft>
                          <a:spcPts val="0"/>
                        </a:spcAft>
                      </a:pPr>
                      <a:r>
                        <a:rPr lang="en-GB" sz="1400" kern="50" dirty="0">
                          <a:solidFill>
                            <a:schemeClr val="bg1"/>
                          </a:solidFill>
                          <a:effectLst/>
                        </a:rPr>
                        <a:t>(as of 2012)</a:t>
                      </a:r>
                      <a:endParaRPr lang="en-US" sz="1400" kern="50" dirty="0">
                        <a:solidFill>
                          <a:schemeClr val="bg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tc h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extLst>
              </a:tr>
              <a:tr h="532206">
                <a:tc vMerge="1">
                  <a:txBody>
                    <a:bodyPr/>
                    <a:lstStyle/>
                    <a:p>
                      <a:endParaRPr lang="en-US"/>
                    </a:p>
                  </a:txBody>
                  <a:tcPr/>
                </a:tc>
                <a:tc>
                  <a:txBody>
                    <a:bodyPr/>
                    <a:lstStyle/>
                    <a:p>
                      <a:pPr algn="ctr">
                        <a:spcAft>
                          <a:spcPts val="0"/>
                        </a:spcAft>
                      </a:pPr>
                      <a:r>
                        <a:rPr lang="pl-PL" sz="1400" kern="0" dirty="0" smtClean="0">
                          <a:solidFill>
                            <a:schemeClr val="bg1"/>
                          </a:solidFill>
                          <a:effectLst/>
                        </a:rPr>
                        <a:t>10</a:t>
                      </a:r>
                      <a:r>
                        <a:rPr lang="pl-PL" sz="1400" kern="0" baseline="30000" dirty="0" smtClean="0">
                          <a:solidFill>
                            <a:schemeClr val="bg1"/>
                          </a:solidFill>
                          <a:effectLst/>
                        </a:rPr>
                        <a:t>3</a:t>
                      </a:r>
                      <a:r>
                        <a:rPr lang="en-GB" sz="1400" kern="0" dirty="0" smtClean="0">
                          <a:solidFill>
                            <a:schemeClr val="bg1"/>
                          </a:solidFill>
                          <a:effectLst/>
                        </a:rPr>
                        <a:t> </a:t>
                      </a:r>
                      <a:r>
                        <a:rPr lang="en-GB" sz="1400" kern="0" dirty="0">
                          <a:solidFill>
                            <a:schemeClr val="bg1"/>
                          </a:solidFill>
                          <a:effectLst/>
                        </a:rPr>
                        <a:t>m</a:t>
                      </a:r>
                      <a:r>
                        <a:rPr lang="en-GB" sz="1400" kern="0" baseline="30000" dirty="0">
                          <a:solidFill>
                            <a:schemeClr val="bg1"/>
                          </a:solidFill>
                          <a:effectLst/>
                        </a:rPr>
                        <a:t>3</a:t>
                      </a:r>
                      <a:r>
                        <a:rPr lang="en-GB" sz="1400" kern="0" dirty="0">
                          <a:solidFill>
                            <a:schemeClr val="bg1"/>
                          </a:solidFill>
                          <a:effectLst/>
                        </a:rPr>
                        <a:t>/year</a:t>
                      </a:r>
                      <a:endParaRPr lang="en-US" sz="1400" kern="50" dirty="0">
                        <a:solidFill>
                          <a:schemeClr val="bg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tc>
                  <a:txBody>
                    <a:bodyPr/>
                    <a:lstStyle/>
                    <a:p>
                      <a:pPr algn="ctr">
                        <a:spcAft>
                          <a:spcPts val="0"/>
                        </a:spcAft>
                      </a:pPr>
                      <a:r>
                        <a:rPr lang="pl-PL" sz="1400" kern="0" dirty="0" smtClean="0">
                          <a:solidFill>
                            <a:schemeClr val="bg1"/>
                          </a:solidFill>
                          <a:effectLst/>
                        </a:rPr>
                        <a:t>10</a:t>
                      </a:r>
                      <a:r>
                        <a:rPr lang="pl-PL" sz="1400" kern="0" baseline="30000" dirty="0" smtClean="0">
                          <a:solidFill>
                            <a:schemeClr val="bg1"/>
                          </a:solidFill>
                          <a:effectLst/>
                        </a:rPr>
                        <a:t>3</a:t>
                      </a:r>
                      <a:r>
                        <a:rPr lang="en-GB" sz="1400" kern="0" dirty="0" smtClean="0">
                          <a:solidFill>
                            <a:schemeClr val="bg1"/>
                          </a:solidFill>
                          <a:effectLst/>
                        </a:rPr>
                        <a:t> </a:t>
                      </a:r>
                      <a:r>
                        <a:rPr lang="en-GB" sz="1400" kern="0" dirty="0">
                          <a:solidFill>
                            <a:schemeClr val="bg1"/>
                          </a:solidFill>
                          <a:effectLst/>
                        </a:rPr>
                        <a:t>m</a:t>
                      </a:r>
                      <a:r>
                        <a:rPr lang="en-GB" sz="1400" kern="0" baseline="30000" dirty="0">
                          <a:solidFill>
                            <a:schemeClr val="bg1"/>
                          </a:solidFill>
                          <a:effectLst/>
                        </a:rPr>
                        <a:t>3</a:t>
                      </a:r>
                      <a:r>
                        <a:rPr lang="en-GB" sz="1400" kern="0" dirty="0">
                          <a:solidFill>
                            <a:schemeClr val="bg1"/>
                          </a:solidFill>
                          <a:effectLst/>
                        </a:rPr>
                        <a:t>/year</a:t>
                      </a:r>
                      <a:endParaRPr lang="en-US" sz="1400" kern="50" dirty="0">
                        <a:solidFill>
                          <a:schemeClr val="bg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tc>
                  <a:txBody>
                    <a:bodyPr/>
                    <a:lstStyle/>
                    <a:p>
                      <a:pPr algn="ctr">
                        <a:spcAft>
                          <a:spcPts val="0"/>
                        </a:spcAft>
                      </a:pPr>
                      <a:r>
                        <a:rPr lang="pl-PL" sz="1400" kern="0" dirty="0" smtClean="0">
                          <a:solidFill>
                            <a:schemeClr val="bg1"/>
                          </a:solidFill>
                          <a:effectLst/>
                        </a:rPr>
                        <a:t>10</a:t>
                      </a:r>
                      <a:r>
                        <a:rPr lang="pl-PL" sz="1400" kern="0" baseline="30000" dirty="0" smtClean="0">
                          <a:solidFill>
                            <a:schemeClr val="bg1"/>
                          </a:solidFill>
                          <a:effectLst/>
                        </a:rPr>
                        <a:t>3</a:t>
                      </a:r>
                      <a:r>
                        <a:rPr lang="en-GB" sz="1400" kern="0" dirty="0" smtClean="0">
                          <a:solidFill>
                            <a:schemeClr val="bg1"/>
                          </a:solidFill>
                          <a:effectLst/>
                        </a:rPr>
                        <a:t> </a:t>
                      </a:r>
                      <a:r>
                        <a:rPr lang="en-GB" sz="1400" kern="0" dirty="0">
                          <a:solidFill>
                            <a:schemeClr val="bg1"/>
                          </a:solidFill>
                          <a:effectLst/>
                        </a:rPr>
                        <a:t>m</a:t>
                      </a:r>
                      <a:r>
                        <a:rPr lang="en-GB" sz="1400" kern="0" baseline="30000" dirty="0">
                          <a:solidFill>
                            <a:schemeClr val="bg1"/>
                          </a:solidFill>
                          <a:effectLst/>
                        </a:rPr>
                        <a:t>3</a:t>
                      </a:r>
                      <a:endParaRPr lang="en-US" sz="1400" kern="50" dirty="0">
                        <a:solidFill>
                          <a:schemeClr val="bg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tc>
                  <a:txBody>
                    <a:bodyPr/>
                    <a:lstStyle/>
                    <a:p>
                      <a:pPr algn="ctr">
                        <a:spcAft>
                          <a:spcPts val="0"/>
                        </a:spcAft>
                      </a:pPr>
                      <a:r>
                        <a:rPr lang="en-GB" sz="1400" kern="50" dirty="0">
                          <a:solidFill>
                            <a:schemeClr val="bg1"/>
                          </a:solidFill>
                          <a:effectLst/>
                        </a:rPr>
                        <a:t>%</a:t>
                      </a:r>
                      <a:endParaRPr lang="en-US" sz="1400" kern="50" dirty="0">
                        <a:solidFill>
                          <a:schemeClr val="bg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tc>
                  <a:txBody>
                    <a:bodyPr/>
                    <a:lstStyle/>
                    <a:p>
                      <a:pPr algn="ctr">
                        <a:spcAft>
                          <a:spcPts val="0"/>
                        </a:spcAft>
                      </a:pPr>
                      <a:r>
                        <a:rPr lang="en-GB" sz="1400" kern="50" dirty="0">
                          <a:solidFill>
                            <a:schemeClr val="bg1"/>
                          </a:solidFill>
                          <a:effectLst/>
                        </a:rPr>
                        <a:t>%</a:t>
                      </a:r>
                      <a:endParaRPr lang="en-US" sz="1400" kern="50" dirty="0">
                        <a:solidFill>
                          <a:schemeClr val="bg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65000"/>
                      </a:srgbClr>
                    </a:solidFill>
                  </a:tcPr>
                </a:tc>
                <a:extLst>
                  <a:ext uri="{0D108BD9-81ED-4DB2-BD59-A6C34878D82A}"/>
                </a:extLst>
              </a:tr>
              <a:tr h="320289">
                <a:tc>
                  <a:txBody>
                    <a:bodyPr/>
                    <a:lstStyle/>
                    <a:p>
                      <a:pPr algn="ctr">
                        <a:lnSpc>
                          <a:spcPct val="110000"/>
                        </a:lnSpc>
                        <a:spcAft>
                          <a:spcPts val="0"/>
                        </a:spcAft>
                      </a:pPr>
                      <a:r>
                        <a:rPr lang="en-GB" sz="1200" kern="50" dirty="0" err="1">
                          <a:solidFill>
                            <a:schemeClr val="tx1"/>
                          </a:solidFill>
                          <a:effectLst/>
                        </a:rPr>
                        <a:t>Lubocino</a:t>
                      </a:r>
                      <a:endParaRPr lang="en-US" sz="1200" kern="50" dirty="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50">
                          <a:solidFill>
                            <a:schemeClr val="tx1"/>
                          </a:solidFill>
                          <a:effectLst/>
                        </a:rPr>
                        <a:t>110 650</a:t>
                      </a:r>
                      <a:endParaRPr lang="en-US" sz="1200" kern="5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0">
                          <a:solidFill>
                            <a:schemeClr val="tx1"/>
                          </a:solidFill>
                          <a:effectLst/>
                        </a:rPr>
                        <a:t>56 161</a:t>
                      </a:r>
                      <a:endParaRPr lang="en-US" sz="1200" kern="5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50">
                          <a:solidFill>
                            <a:schemeClr val="tx1"/>
                          </a:solidFill>
                          <a:effectLst/>
                        </a:rPr>
                        <a:t>7.967</a:t>
                      </a:r>
                      <a:endParaRPr lang="en-US" sz="1200" kern="5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Bef>
                          <a:spcPts val="600"/>
                        </a:spcBef>
                        <a:spcAft>
                          <a:spcPts val="0"/>
                        </a:spcAft>
                      </a:pPr>
                      <a:r>
                        <a:rPr lang="en-GB" sz="1200">
                          <a:solidFill>
                            <a:schemeClr val="tx1"/>
                          </a:solidFill>
                          <a:effectLst/>
                        </a:rPr>
                        <a:t>0.007</a:t>
                      </a:r>
                      <a:endParaRPr lang="en-US"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Bef>
                          <a:spcPts val="600"/>
                        </a:spcBef>
                        <a:spcAft>
                          <a:spcPts val="0"/>
                        </a:spcAft>
                      </a:pPr>
                      <a:r>
                        <a:rPr lang="en-GB" sz="1200">
                          <a:solidFill>
                            <a:schemeClr val="tx1"/>
                          </a:solidFill>
                          <a:effectLst/>
                        </a:rPr>
                        <a:t>0.014</a:t>
                      </a:r>
                      <a:endParaRPr lang="en-US"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extLst>
                  <a:ext uri="{0D108BD9-81ED-4DB2-BD59-A6C34878D82A}"/>
                </a:extLst>
              </a:tr>
              <a:tr h="443649">
                <a:tc>
                  <a:txBody>
                    <a:bodyPr/>
                    <a:lstStyle/>
                    <a:p>
                      <a:pPr algn="ctr">
                        <a:lnSpc>
                          <a:spcPct val="110000"/>
                        </a:lnSpc>
                        <a:spcAft>
                          <a:spcPts val="0"/>
                        </a:spcAft>
                      </a:pPr>
                      <a:r>
                        <a:rPr lang="en-GB" sz="1200" kern="50">
                          <a:solidFill>
                            <a:schemeClr val="tx1"/>
                          </a:solidFill>
                          <a:effectLst/>
                        </a:rPr>
                        <a:t>Stare Miasto</a:t>
                      </a:r>
                      <a:endParaRPr lang="en-US" sz="1200" kern="5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50" dirty="0">
                          <a:solidFill>
                            <a:schemeClr val="tx1"/>
                          </a:solidFill>
                          <a:effectLst/>
                        </a:rPr>
                        <a:t>111 930</a:t>
                      </a:r>
                      <a:endParaRPr lang="en-US" sz="1200" kern="50" dirty="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0" dirty="0">
                          <a:solidFill>
                            <a:schemeClr val="tx1"/>
                          </a:solidFill>
                          <a:effectLst/>
                        </a:rPr>
                        <a:t>103 737</a:t>
                      </a:r>
                      <a:endParaRPr lang="en-US" sz="1200" kern="50" dirty="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50">
                          <a:solidFill>
                            <a:schemeClr val="tx1"/>
                          </a:solidFill>
                          <a:effectLst/>
                        </a:rPr>
                        <a:t>3.212</a:t>
                      </a:r>
                      <a:endParaRPr lang="en-US" sz="1200" kern="5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Bef>
                          <a:spcPts val="600"/>
                        </a:spcBef>
                        <a:spcAft>
                          <a:spcPts val="0"/>
                        </a:spcAft>
                      </a:pPr>
                      <a:r>
                        <a:rPr lang="en-GB" sz="1200">
                          <a:solidFill>
                            <a:schemeClr val="tx1"/>
                          </a:solidFill>
                          <a:effectLst/>
                        </a:rPr>
                        <a:t>0.003</a:t>
                      </a:r>
                      <a:endParaRPr lang="en-US"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Bef>
                          <a:spcPts val="600"/>
                        </a:spcBef>
                        <a:spcAft>
                          <a:spcPts val="0"/>
                        </a:spcAft>
                      </a:pPr>
                      <a:r>
                        <a:rPr lang="en-GB" sz="1200">
                          <a:solidFill>
                            <a:schemeClr val="tx1"/>
                          </a:solidFill>
                          <a:effectLst/>
                        </a:rPr>
                        <a:t>0.00319</a:t>
                      </a:r>
                      <a:endParaRPr lang="en-US"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extLst>
                  <a:ext uri="{0D108BD9-81ED-4DB2-BD59-A6C34878D82A}"/>
                </a:extLst>
              </a:tr>
              <a:tr h="320289">
                <a:tc>
                  <a:txBody>
                    <a:bodyPr/>
                    <a:lstStyle/>
                    <a:p>
                      <a:pPr algn="ctr">
                        <a:lnSpc>
                          <a:spcPct val="110000"/>
                        </a:lnSpc>
                        <a:spcAft>
                          <a:spcPts val="0"/>
                        </a:spcAft>
                      </a:pPr>
                      <a:r>
                        <a:rPr lang="en-GB" sz="1200" kern="50" dirty="0" err="1">
                          <a:solidFill>
                            <a:schemeClr val="tx1"/>
                          </a:solidFill>
                          <a:effectLst/>
                        </a:rPr>
                        <a:t>Syczyn</a:t>
                      </a:r>
                      <a:endParaRPr lang="en-US" sz="1200" kern="50" dirty="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50" dirty="0">
                          <a:solidFill>
                            <a:schemeClr val="tx1"/>
                          </a:solidFill>
                          <a:effectLst/>
                        </a:rPr>
                        <a:t>79 034</a:t>
                      </a:r>
                      <a:endParaRPr lang="en-US" sz="1200" kern="50" dirty="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0" dirty="0">
                          <a:solidFill>
                            <a:schemeClr val="tx1"/>
                          </a:solidFill>
                          <a:effectLst/>
                        </a:rPr>
                        <a:t>66 476</a:t>
                      </a:r>
                      <a:endParaRPr lang="en-US" sz="1200" kern="50" dirty="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50" dirty="0">
                          <a:solidFill>
                            <a:schemeClr val="tx1"/>
                          </a:solidFill>
                          <a:effectLst/>
                        </a:rPr>
                        <a:t>37.849</a:t>
                      </a:r>
                      <a:endParaRPr lang="en-US" sz="1200" kern="50" dirty="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Bef>
                          <a:spcPts val="600"/>
                        </a:spcBef>
                        <a:spcAft>
                          <a:spcPts val="0"/>
                        </a:spcAft>
                      </a:pPr>
                      <a:r>
                        <a:rPr lang="en-GB" sz="1200">
                          <a:solidFill>
                            <a:schemeClr val="tx1"/>
                          </a:solidFill>
                          <a:effectLst/>
                        </a:rPr>
                        <a:t>0.05</a:t>
                      </a:r>
                      <a:endParaRPr lang="en-US"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Bef>
                          <a:spcPts val="600"/>
                        </a:spcBef>
                        <a:spcAft>
                          <a:spcPts val="0"/>
                        </a:spcAft>
                      </a:pPr>
                      <a:r>
                        <a:rPr lang="en-GB" sz="1200">
                          <a:solidFill>
                            <a:schemeClr val="tx1"/>
                          </a:solidFill>
                          <a:effectLst/>
                        </a:rPr>
                        <a:t>0.057</a:t>
                      </a:r>
                      <a:endParaRPr lang="en-US"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extLst>
                  <a:ext uri="{0D108BD9-81ED-4DB2-BD59-A6C34878D82A}"/>
                </a:extLst>
              </a:tr>
              <a:tr h="316269">
                <a:tc>
                  <a:txBody>
                    <a:bodyPr/>
                    <a:lstStyle/>
                    <a:p>
                      <a:pPr algn="ctr">
                        <a:lnSpc>
                          <a:spcPct val="110000"/>
                        </a:lnSpc>
                        <a:spcAft>
                          <a:spcPts val="0"/>
                        </a:spcAft>
                      </a:pPr>
                      <a:r>
                        <a:rPr lang="en-GB" sz="1200" kern="50">
                          <a:solidFill>
                            <a:schemeClr val="tx1"/>
                          </a:solidFill>
                          <a:effectLst/>
                        </a:rPr>
                        <a:t>Wysin</a:t>
                      </a:r>
                      <a:endParaRPr lang="en-US" sz="1200" kern="5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50">
                          <a:solidFill>
                            <a:schemeClr val="tx1"/>
                          </a:solidFill>
                          <a:effectLst/>
                        </a:rPr>
                        <a:t>119 951</a:t>
                      </a:r>
                      <a:endParaRPr lang="en-US" sz="1200" kern="5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0" dirty="0">
                          <a:solidFill>
                            <a:schemeClr val="tx1"/>
                          </a:solidFill>
                          <a:effectLst/>
                        </a:rPr>
                        <a:t>107 375</a:t>
                      </a:r>
                      <a:endParaRPr lang="en-US" sz="1200" kern="50" dirty="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gridSpan="3">
                  <a:txBody>
                    <a:bodyPr/>
                    <a:lstStyle/>
                    <a:p>
                      <a:pPr algn="ctr">
                        <a:lnSpc>
                          <a:spcPct val="110000"/>
                        </a:lnSpc>
                        <a:spcBef>
                          <a:spcPts val="600"/>
                        </a:spcBef>
                        <a:spcAft>
                          <a:spcPts val="0"/>
                        </a:spcAft>
                      </a:pPr>
                      <a:r>
                        <a:rPr lang="en-GB" sz="1200" dirty="0" smtClean="0">
                          <a:solidFill>
                            <a:schemeClr val="tx1"/>
                          </a:solidFill>
                          <a:effectLst/>
                        </a:rPr>
                        <a:t>No </a:t>
                      </a:r>
                      <a:r>
                        <a:rPr lang="en-GB" sz="1200" dirty="0">
                          <a:solidFill>
                            <a:schemeClr val="tx1"/>
                          </a:solidFill>
                          <a:effectLst/>
                        </a:rPr>
                        <a:t>fracturing</a:t>
                      </a:r>
                      <a:endParaRPr lang="en-US"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hMerge="1">
                  <a:txBody>
                    <a:bodyPr/>
                    <a:lstStyle/>
                    <a:p>
                      <a:pPr algn="ctr">
                        <a:lnSpc>
                          <a:spcPct val="110000"/>
                        </a:lnSpc>
                        <a:spcBef>
                          <a:spcPts val="600"/>
                        </a:spcBef>
                        <a:spcAft>
                          <a:spcPts val="0"/>
                        </a:spcAft>
                      </a:pPr>
                      <a:endParaRPr lang="en-US"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hMerge="1">
                  <a:txBody>
                    <a:bodyPr/>
                    <a:lstStyle/>
                    <a:p>
                      <a:pPr algn="ctr">
                        <a:lnSpc>
                          <a:spcPct val="110000"/>
                        </a:lnSpc>
                        <a:spcBef>
                          <a:spcPts val="600"/>
                        </a:spcBef>
                        <a:spcAft>
                          <a:spcPts val="0"/>
                        </a:spcAft>
                      </a:pPr>
                      <a:endParaRPr lang="en-US"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extLst>
                  <a:ext uri="{0D108BD9-81ED-4DB2-BD59-A6C34878D82A}"/>
                </a:extLst>
              </a:tr>
              <a:tr h="320289">
                <a:tc>
                  <a:txBody>
                    <a:bodyPr/>
                    <a:lstStyle/>
                    <a:p>
                      <a:pPr algn="ctr">
                        <a:lnSpc>
                          <a:spcPct val="110000"/>
                        </a:lnSpc>
                        <a:spcAft>
                          <a:spcPts val="0"/>
                        </a:spcAft>
                      </a:pPr>
                      <a:r>
                        <a:rPr lang="en-GB" sz="1200" kern="50">
                          <a:solidFill>
                            <a:schemeClr val="tx1"/>
                          </a:solidFill>
                          <a:effectLst/>
                        </a:rPr>
                        <a:t>Zawada</a:t>
                      </a:r>
                      <a:endParaRPr lang="en-US" sz="1200" kern="5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50" dirty="0">
                          <a:solidFill>
                            <a:schemeClr val="tx1"/>
                          </a:solidFill>
                          <a:effectLst/>
                        </a:rPr>
                        <a:t>256 792</a:t>
                      </a:r>
                      <a:endParaRPr lang="en-US" sz="1200" kern="50" dirty="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0" dirty="0">
                          <a:solidFill>
                            <a:schemeClr val="tx1"/>
                          </a:solidFill>
                          <a:effectLst/>
                        </a:rPr>
                        <a:t>213 472</a:t>
                      </a:r>
                      <a:endParaRPr lang="en-US" sz="1200" kern="50" dirty="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50" dirty="0">
                          <a:solidFill>
                            <a:schemeClr val="tx1"/>
                          </a:solidFill>
                          <a:effectLst/>
                        </a:rPr>
                        <a:t>1.284</a:t>
                      </a:r>
                      <a:endParaRPr lang="en-US" sz="1200" kern="50" dirty="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Bef>
                          <a:spcPts val="600"/>
                        </a:spcBef>
                        <a:spcAft>
                          <a:spcPts val="0"/>
                        </a:spcAft>
                      </a:pPr>
                      <a:r>
                        <a:rPr lang="en-GB" sz="1200" dirty="0">
                          <a:solidFill>
                            <a:schemeClr val="tx1"/>
                          </a:solidFill>
                          <a:effectLst/>
                        </a:rPr>
                        <a:t>0.0005</a:t>
                      </a:r>
                      <a:endParaRPr lang="en-US"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Bef>
                          <a:spcPts val="600"/>
                        </a:spcBef>
                        <a:spcAft>
                          <a:spcPts val="0"/>
                        </a:spcAft>
                      </a:pPr>
                      <a:r>
                        <a:rPr lang="en-GB" sz="1200">
                          <a:solidFill>
                            <a:schemeClr val="tx1"/>
                          </a:solidFill>
                          <a:effectLst/>
                        </a:rPr>
                        <a:t>0.0006</a:t>
                      </a:r>
                      <a:endParaRPr lang="en-US" sz="12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extLst>
                  <a:ext uri="{0D108BD9-81ED-4DB2-BD59-A6C34878D82A}"/>
                </a:extLst>
              </a:tr>
              <a:tr h="320289">
                <a:tc>
                  <a:txBody>
                    <a:bodyPr/>
                    <a:lstStyle/>
                    <a:p>
                      <a:pPr algn="ctr">
                        <a:lnSpc>
                          <a:spcPct val="110000"/>
                        </a:lnSpc>
                        <a:spcAft>
                          <a:spcPts val="0"/>
                        </a:spcAft>
                      </a:pPr>
                      <a:r>
                        <a:rPr lang="en-GB" sz="1200" kern="50">
                          <a:solidFill>
                            <a:schemeClr val="tx1"/>
                          </a:solidFill>
                          <a:effectLst/>
                        </a:rPr>
                        <a:t>Łebień</a:t>
                      </a:r>
                      <a:endParaRPr lang="en-US" sz="1200" kern="5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50">
                          <a:solidFill>
                            <a:schemeClr val="tx1"/>
                          </a:solidFill>
                          <a:effectLst/>
                        </a:rPr>
                        <a:t>208 828</a:t>
                      </a:r>
                      <a:endParaRPr lang="en-US" sz="1200" kern="5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0">
                          <a:solidFill>
                            <a:schemeClr val="tx1"/>
                          </a:solidFill>
                          <a:effectLst/>
                        </a:rPr>
                        <a:t>190 539</a:t>
                      </a:r>
                      <a:endParaRPr lang="en-US" sz="1200" kern="5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50" dirty="0">
                          <a:solidFill>
                            <a:schemeClr val="tx1"/>
                          </a:solidFill>
                          <a:effectLst/>
                        </a:rPr>
                        <a:t>17.322</a:t>
                      </a:r>
                      <a:endParaRPr lang="en-US" sz="1200" kern="50" dirty="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Bef>
                          <a:spcPts val="600"/>
                        </a:spcBef>
                        <a:spcAft>
                          <a:spcPts val="0"/>
                        </a:spcAft>
                      </a:pPr>
                      <a:r>
                        <a:rPr lang="en-GB" sz="1200" dirty="0">
                          <a:solidFill>
                            <a:schemeClr val="tx1"/>
                          </a:solidFill>
                          <a:effectLst/>
                        </a:rPr>
                        <a:t>0.008</a:t>
                      </a:r>
                      <a:endParaRPr lang="en-US"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Bef>
                          <a:spcPts val="600"/>
                        </a:spcBef>
                        <a:spcAft>
                          <a:spcPts val="0"/>
                        </a:spcAft>
                      </a:pPr>
                      <a:r>
                        <a:rPr lang="en-GB" sz="1200" dirty="0">
                          <a:solidFill>
                            <a:schemeClr val="tx1"/>
                          </a:solidFill>
                          <a:effectLst/>
                        </a:rPr>
                        <a:t>0.009</a:t>
                      </a:r>
                      <a:endParaRPr lang="en-US"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extLst>
                  <a:ext uri="{0D108BD9-81ED-4DB2-BD59-A6C34878D82A}"/>
                </a:extLst>
              </a:tr>
              <a:tr h="320289">
                <a:tc>
                  <a:txBody>
                    <a:bodyPr/>
                    <a:lstStyle/>
                    <a:p>
                      <a:pPr algn="ctr">
                        <a:lnSpc>
                          <a:spcPct val="110000"/>
                        </a:lnSpc>
                        <a:spcAft>
                          <a:spcPts val="0"/>
                        </a:spcAft>
                      </a:pPr>
                      <a:r>
                        <a:rPr lang="en-GB" sz="1200" kern="50" dirty="0" err="1">
                          <a:solidFill>
                            <a:schemeClr val="tx1"/>
                          </a:solidFill>
                          <a:effectLst/>
                        </a:rPr>
                        <a:t>Gapowo</a:t>
                      </a:r>
                      <a:endParaRPr lang="en-US" sz="1200" kern="50" dirty="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50">
                          <a:solidFill>
                            <a:schemeClr val="tx1"/>
                          </a:solidFill>
                          <a:effectLst/>
                        </a:rPr>
                        <a:t>110 650</a:t>
                      </a:r>
                      <a:endParaRPr lang="en-US" sz="1200" kern="5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0">
                          <a:solidFill>
                            <a:schemeClr val="tx1"/>
                          </a:solidFill>
                          <a:effectLst/>
                        </a:rPr>
                        <a:t>56 161</a:t>
                      </a:r>
                      <a:endParaRPr lang="en-US" sz="1200" kern="5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Aft>
                          <a:spcPts val="0"/>
                        </a:spcAft>
                      </a:pPr>
                      <a:r>
                        <a:rPr lang="en-GB" sz="1200" kern="50">
                          <a:solidFill>
                            <a:schemeClr val="tx1"/>
                          </a:solidFill>
                          <a:effectLst/>
                        </a:rPr>
                        <a:t>25.360</a:t>
                      </a:r>
                      <a:endParaRPr lang="en-US" sz="1200" kern="50">
                        <a:solidFill>
                          <a:schemeClr val="tx1"/>
                        </a:solidFill>
                        <a:effectLst/>
                        <a:latin typeface="Liberation Serif"/>
                        <a:ea typeface="WenQuanYi Micro Hei"/>
                        <a:cs typeface="Lohit Hindi"/>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Bef>
                          <a:spcPts val="600"/>
                        </a:spcBef>
                        <a:spcAft>
                          <a:spcPts val="0"/>
                        </a:spcAft>
                      </a:pPr>
                      <a:r>
                        <a:rPr lang="en-GB" sz="1200" dirty="0">
                          <a:solidFill>
                            <a:schemeClr val="tx1"/>
                          </a:solidFill>
                          <a:effectLst/>
                        </a:rPr>
                        <a:t>0.023</a:t>
                      </a:r>
                      <a:endParaRPr lang="en-US"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tc>
                  <a:txBody>
                    <a:bodyPr/>
                    <a:lstStyle/>
                    <a:p>
                      <a:pPr algn="ctr">
                        <a:lnSpc>
                          <a:spcPct val="110000"/>
                        </a:lnSpc>
                        <a:spcBef>
                          <a:spcPts val="600"/>
                        </a:spcBef>
                        <a:spcAft>
                          <a:spcPts val="0"/>
                        </a:spcAft>
                      </a:pPr>
                      <a:r>
                        <a:rPr lang="en-GB" sz="1200" dirty="0">
                          <a:solidFill>
                            <a:schemeClr val="tx1"/>
                          </a:solidFill>
                          <a:effectLst/>
                        </a:rPr>
                        <a:t>0.045</a:t>
                      </a:r>
                      <a:endParaRPr lang="en-US"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928" marR="34928" marT="34919" marB="3491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B050">
                        <a:alpha val="30000"/>
                      </a:srgbClr>
                    </a:solidFill>
                  </a:tcPr>
                </a:tc>
                <a:extLst>
                  <a:ext uri="{0D108BD9-81ED-4DB2-BD59-A6C34878D82A}"/>
                </a:extLst>
              </a:tr>
            </a:tbl>
          </a:graphicData>
        </a:graphic>
      </p:graphicFrame>
      <p:sp>
        <p:nvSpPr>
          <p:cNvPr id="5" name="Prostokąt 4"/>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20</a:t>
            </a:fld>
            <a:endParaRPr lang="pl-PL" sz="1000" b="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H:\Zakłady\WARSZAWA\Geologia Środowiskowa\pracownicy\Olga Antolak\projekty__tematy\SHALE GAS\GDOŚ\PREZENTACJA marzec 2015\foto\DSC03444.jpg"/>
          <p:cNvPicPr>
            <a:picLocks noChangeAspect="1" noChangeArrowheads="1"/>
          </p:cNvPicPr>
          <p:nvPr/>
        </p:nvPicPr>
        <p:blipFill>
          <a:blip r:embed="rId3" cstate="print"/>
          <a:srcRect l="5630" t="22314" r="19289" b="14937"/>
          <a:stretch>
            <a:fillRect/>
          </a:stretch>
        </p:blipFill>
        <p:spPr bwMode="auto">
          <a:xfrm>
            <a:off x="4214813" y="1562100"/>
            <a:ext cx="2571750" cy="1612900"/>
          </a:xfrm>
          <a:prstGeom prst="rect">
            <a:avLst/>
          </a:prstGeom>
          <a:noFill/>
          <a:ln w="9525">
            <a:noFill/>
            <a:miter lim="800000"/>
            <a:headEnd/>
            <a:tailEnd/>
          </a:ln>
        </p:spPr>
      </p:pic>
      <p:pic>
        <p:nvPicPr>
          <p:cNvPr id="21507" name="Picture 2" descr="H:\Zakłady\WARSZAWA\Geologia Środowiskowa\pracownicy\Olga Antolak\projekty__tematy\SHALE GAS\GDOŚ\PREZENTACJA marzec 2015\foto\DSC02611.JPG"/>
          <p:cNvPicPr>
            <a:picLocks noChangeAspect="1" noChangeArrowheads="1"/>
          </p:cNvPicPr>
          <p:nvPr/>
        </p:nvPicPr>
        <p:blipFill>
          <a:blip r:embed="rId4" cstate="print"/>
          <a:srcRect t="48306" b="3448"/>
          <a:stretch>
            <a:fillRect/>
          </a:stretch>
        </p:blipFill>
        <p:spPr bwMode="auto">
          <a:xfrm>
            <a:off x="187325" y="1562100"/>
            <a:ext cx="2027238" cy="1651000"/>
          </a:xfrm>
          <a:prstGeom prst="rect">
            <a:avLst/>
          </a:prstGeom>
          <a:noFill/>
          <a:ln w="9525">
            <a:noFill/>
            <a:miter lim="800000"/>
            <a:headEnd/>
            <a:tailEnd/>
          </a:ln>
        </p:spPr>
      </p:pic>
      <p:sp>
        <p:nvSpPr>
          <p:cNvPr id="10" name="Rectangle 6"/>
          <p:cNvSpPr txBox="1">
            <a:spLocks noChangeArrowheads="1"/>
          </p:cNvSpPr>
          <p:nvPr/>
        </p:nvSpPr>
        <p:spPr bwMode="auto">
          <a:xfrm>
            <a:off x="357188" y="698500"/>
            <a:ext cx="6000750" cy="785813"/>
          </a:xfrm>
          <a:prstGeom prst="rect">
            <a:avLst/>
          </a:prstGeom>
          <a:noFill/>
          <a:ln w="9525">
            <a:noFill/>
            <a:miter lim="800000"/>
            <a:headEnd/>
            <a:tailEnd/>
          </a:ln>
        </p:spPr>
        <p:txBody>
          <a:bodyPr/>
          <a:lstStyle/>
          <a:p>
            <a:pPr indent="-180000" eaLnBrk="0" hangingPunct="0">
              <a:spcBef>
                <a:spcPts val="0"/>
              </a:spcBef>
              <a:spcAft>
                <a:spcPts val="0"/>
              </a:spcAft>
              <a:buClr>
                <a:srgbClr val="08A823"/>
              </a:buClr>
              <a:buFont typeface="Arial" pitchFamily="34" charset="0"/>
              <a:buChar char="•"/>
              <a:defRPr/>
            </a:pPr>
            <a:r>
              <a:rPr lang="en-US" sz="1400" b="0" kern="0" smtClean="0">
                <a:solidFill>
                  <a:schemeClr val="tx1">
                    <a:lumMod val="75000"/>
                    <a:lumOff val="25000"/>
                  </a:schemeClr>
                </a:solidFill>
                <a:cs typeface="Tahoma" pitchFamily="34" charset="0"/>
              </a:rPr>
              <a:t>Drilling</a:t>
            </a:r>
            <a:endParaRPr lang="en-US" sz="1400" b="0" kern="0" smtClean="0">
              <a:solidFill>
                <a:schemeClr val="tx1">
                  <a:lumMod val="75000"/>
                  <a:lumOff val="25000"/>
                </a:schemeClr>
              </a:solidFill>
              <a:cs typeface="Tahoma" pitchFamily="34" charset="0"/>
            </a:endParaRPr>
          </a:p>
          <a:p>
            <a:pPr indent="-180000" eaLnBrk="0" hangingPunct="0">
              <a:spcBef>
                <a:spcPts val="0"/>
              </a:spcBef>
              <a:spcAft>
                <a:spcPts val="0"/>
              </a:spcAft>
              <a:buClr>
                <a:srgbClr val="08A823"/>
              </a:buClr>
              <a:buFont typeface="Arial" pitchFamily="34" charset="0"/>
              <a:buChar char="•"/>
              <a:defRPr/>
            </a:pPr>
            <a:r>
              <a:rPr lang="en-US" sz="1400" b="0" kern="0" smtClean="0">
                <a:solidFill>
                  <a:schemeClr val="tx1">
                    <a:lumMod val="75000"/>
                    <a:lumOff val="25000"/>
                  </a:schemeClr>
                </a:solidFill>
                <a:cs typeface="Tahoma" pitchFamily="34" charset="0"/>
              </a:rPr>
              <a:t>Hydraulic fracturing and gas </a:t>
            </a:r>
            <a:r>
              <a:rPr lang="en-US" sz="1400" b="0" kern="0" smtClean="0">
                <a:solidFill>
                  <a:schemeClr val="tx1">
                    <a:lumMod val="75000"/>
                    <a:lumOff val="25000"/>
                  </a:schemeClr>
                </a:solidFill>
                <a:cs typeface="Tahoma" pitchFamily="34" charset="0"/>
              </a:rPr>
              <a:t>tests</a:t>
            </a:r>
            <a:endParaRPr lang="en-US" sz="1400" b="0" kern="0" smtClean="0">
              <a:solidFill>
                <a:schemeClr val="tx1">
                  <a:lumMod val="75000"/>
                  <a:lumOff val="25000"/>
                </a:schemeClr>
              </a:solidFill>
              <a:cs typeface="Tahoma" pitchFamily="34" charset="0"/>
            </a:endParaRPr>
          </a:p>
          <a:p>
            <a:pPr indent="-180000" eaLnBrk="0" hangingPunct="0">
              <a:spcBef>
                <a:spcPts val="0"/>
              </a:spcBef>
              <a:spcAft>
                <a:spcPts val="0"/>
              </a:spcAft>
              <a:buClr>
                <a:srgbClr val="08A823"/>
              </a:buClr>
              <a:buFont typeface="Arial" pitchFamily="34" charset="0"/>
              <a:buChar char="•"/>
              <a:defRPr/>
            </a:pPr>
            <a:r>
              <a:rPr lang="en-US" sz="1400" b="0" kern="0" smtClean="0">
                <a:solidFill>
                  <a:schemeClr val="tx1">
                    <a:lumMod val="75000"/>
                    <a:lumOff val="25000"/>
                  </a:schemeClr>
                </a:solidFill>
                <a:cs typeface="Tahoma" pitchFamily="34" charset="0"/>
              </a:rPr>
              <a:t>Heavy industry plant </a:t>
            </a:r>
            <a:r>
              <a:rPr lang="en-US" sz="1400" b="0" kern="0" smtClean="0">
                <a:solidFill>
                  <a:schemeClr val="tx1">
                    <a:lumMod val="75000"/>
                    <a:lumOff val="25000"/>
                  </a:schemeClr>
                </a:solidFill>
                <a:cs typeface="Tahoma" pitchFamily="34" charset="0"/>
              </a:rPr>
              <a:t>operation</a:t>
            </a:r>
            <a:endParaRPr lang="en-US" sz="1400" b="0" kern="0">
              <a:solidFill>
                <a:schemeClr val="tx1">
                  <a:lumMod val="75000"/>
                  <a:lumOff val="25000"/>
                </a:schemeClr>
              </a:solidFill>
              <a:cs typeface="Tahoma" pitchFamily="34" charset="0"/>
            </a:endParaRPr>
          </a:p>
        </p:txBody>
      </p:sp>
      <p:graphicFrame>
        <p:nvGraphicFramePr>
          <p:cNvPr id="7" name="Group 452"/>
          <p:cNvGraphicFramePr>
            <a:graphicFrameLocks noGrp="1"/>
          </p:cNvGraphicFramePr>
          <p:nvPr>
            <p:ph sz="half" idx="4294967295"/>
          </p:nvPr>
        </p:nvGraphicFramePr>
        <p:xfrm>
          <a:off x="539750" y="3395663"/>
          <a:ext cx="7956378" cy="2702336"/>
        </p:xfrm>
        <a:graphic>
          <a:graphicData uri="http://schemas.openxmlformats.org/drawingml/2006/table">
            <a:tbl>
              <a:tblPr>
                <a:effectLst/>
              </a:tblPr>
              <a:tblGrid>
                <a:gridCol w="1418290"/>
                <a:gridCol w="1201285"/>
                <a:gridCol w="1252436"/>
                <a:gridCol w="1125332"/>
                <a:gridCol w="875775"/>
                <a:gridCol w="1041630"/>
                <a:gridCol w="1041630"/>
              </a:tblGrid>
              <a:tr h="375306">
                <a:tc>
                  <a:txBody>
                    <a:bodyPr/>
                    <a:lstStyle/>
                    <a:p>
                      <a:pPr marL="0" marR="0" lvl="0" indent="9525" algn="ctr" defTabSz="914400" rtl="0" eaLnBrk="1" fontAlgn="base" latinLnBrk="0" hangingPunct="1">
                        <a:lnSpc>
                          <a:spcPct val="100000"/>
                        </a:lnSpc>
                        <a:spcBef>
                          <a:spcPct val="0"/>
                        </a:spcBef>
                        <a:spcAft>
                          <a:spcPct val="0"/>
                        </a:spcAft>
                        <a:buClrTx/>
                        <a:buSzTx/>
                        <a:buFontTx/>
                        <a:buNone/>
                        <a:tabLst/>
                      </a:pPr>
                      <a:r>
                        <a:rPr kumimoji="0" lang="pl-PL" sz="1000" b="1" u="none" strike="noStrike" cap="none" normalizeH="0" baseline="0" dirty="0" err="1" smtClean="0">
                          <a:ln>
                            <a:noFill/>
                          </a:ln>
                          <a:effectLst/>
                          <a:latin typeface="Tahoma" pitchFamily="34" charset="0"/>
                          <a:cs typeface="Tahoma" pitchFamily="34" charset="0"/>
                        </a:rPr>
                        <a:t>Excavation</a:t>
                      </a:r>
                      <a:r>
                        <a:rPr kumimoji="0" lang="pl-PL" sz="1000" b="1" u="none" strike="noStrike" cap="none" normalizeH="0" baseline="0" dirty="0" smtClean="0">
                          <a:ln>
                            <a:noFill/>
                          </a:ln>
                          <a:effectLst/>
                          <a:latin typeface="Tahoma" pitchFamily="34" charset="0"/>
                          <a:cs typeface="Tahoma" pitchFamily="34" charset="0"/>
                        </a:rPr>
                        <a:t> waste </a:t>
                      </a:r>
                      <a:r>
                        <a:rPr kumimoji="0" lang="pl-PL" sz="1000" b="1" u="none" strike="noStrike" cap="none" normalizeH="0" baseline="0" dirty="0" err="1" smtClean="0">
                          <a:ln>
                            <a:noFill/>
                          </a:ln>
                          <a:effectLst/>
                          <a:latin typeface="Tahoma" pitchFamily="34" charset="0"/>
                          <a:cs typeface="Tahoma" pitchFamily="34" charset="0"/>
                        </a:rPr>
                        <a:t>code</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b="1" u="none" strike="noStrike" cap="none" normalizeH="0" baseline="0" dirty="0" smtClean="0">
                          <a:ln>
                            <a:noFill/>
                          </a:ln>
                          <a:effectLst/>
                          <a:latin typeface="Tahoma" pitchFamily="34" charset="0"/>
                          <a:cs typeface="Tahoma" pitchFamily="34" charset="0"/>
                        </a:rPr>
                        <a:t>Lubocino</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b="1" u="none" strike="noStrike" cap="none" normalizeH="0" baseline="0" dirty="0" smtClean="0">
                          <a:ln>
                            <a:noFill/>
                          </a:ln>
                          <a:effectLst/>
                          <a:latin typeface="Tahoma" pitchFamily="34" charset="0"/>
                          <a:cs typeface="Tahoma" pitchFamily="34" charset="0"/>
                        </a:rPr>
                        <a:t>Stare Miasto</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b="1" u="none" strike="noStrike" cap="none" normalizeH="0" baseline="0" dirty="0" smtClean="0">
                          <a:ln>
                            <a:noFill/>
                          </a:ln>
                          <a:effectLst/>
                          <a:latin typeface="Tahoma" pitchFamily="34" charset="0"/>
                          <a:cs typeface="Tahoma" pitchFamily="34" charset="0"/>
                        </a:rPr>
                        <a:t>Syczyn</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b="1" u="none" strike="noStrike" cap="none" normalizeH="0" baseline="0" dirty="0" smtClean="0">
                          <a:ln>
                            <a:noFill/>
                          </a:ln>
                          <a:effectLst/>
                          <a:latin typeface="Tahoma" pitchFamily="34" charset="0"/>
                          <a:cs typeface="Tahoma" pitchFamily="34" charset="0"/>
                        </a:rPr>
                        <a:t>Wysin</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b="1" u="none" strike="noStrike" cap="none" normalizeH="0" baseline="0" dirty="0" smtClean="0">
                          <a:ln>
                            <a:noFill/>
                          </a:ln>
                          <a:effectLst/>
                          <a:latin typeface="Tahoma" pitchFamily="34" charset="0"/>
                          <a:cs typeface="Tahoma" pitchFamily="34" charset="0"/>
                        </a:rPr>
                        <a:t>Zawada</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b="1" u="none" strike="noStrike" cap="none" normalizeH="0" baseline="0" dirty="0" smtClean="0">
                          <a:ln>
                            <a:noFill/>
                          </a:ln>
                          <a:effectLst/>
                          <a:latin typeface="Tahoma" pitchFamily="34" charset="0"/>
                          <a:cs typeface="Tahoma" pitchFamily="34" charset="0"/>
                        </a:rPr>
                        <a:t>Gapowo</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57512">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b="1" u="none" strike="noStrike" cap="none" normalizeH="0" baseline="0" dirty="0" err="1" smtClean="0">
                          <a:ln>
                            <a:noFill/>
                          </a:ln>
                          <a:effectLst/>
                          <a:latin typeface="Tahoma" pitchFamily="34" charset="0"/>
                          <a:cs typeface="Tahoma" pitchFamily="34" charset="0"/>
                        </a:rPr>
                        <a:t>Drillin</a:t>
                      </a:r>
                      <a:r>
                        <a:rPr kumimoji="0" lang="pl-PL" sz="1000" b="1" u="none" strike="noStrike" cap="none" normalizeH="0" baseline="0" dirty="0" smtClean="0">
                          <a:ln>
                            <a:noFill/>
                          </a:ln>
                          <a:effectLst/>
                          <a:latin typeface="Tahoma" pitchFamily="34" charset="0"/>
                          <a:cs typeface="Tahoma" pitchFamily="34" charset="0"/>
                        </a:rPr>
                        <a:t> </a:t>
                      </a:r>
                      <a:r>
                        <a:rPr kumimoji="0" lang="pl-PL" sz="1000" b="1" u="none" strike="noStrike" cap="none" normalizeH="0" baseline="0" dirty="0" err="1" smtClean="0">
                          <a:ln>
                            <a:noFill/>
                          </a:ln>
                          <a:effectLst/>
                          <a:latin typeface="Tahoma" pitchFamily="34" charset="0"/>
                          <a:cs typeface="Tahoma" pitchFamily="34" charset="0"/>
                        </a:rPr>
                        <a:t>stage</a:t>
                      </a:r>
                      <a:r>
                        <a:rPr kumimoji="0" lang="pl-PL" sz="1000" b="1" u="none" strike="noStrike" cap="none" normalizeH="0" baseline="0" dirty="0" smtClean="0">
                          <a:ln>
                            <a:noFill/>
                          </a:ln>
                          <a:effectLst/>
                          <a:latin typeface="Tahoma" pitchFamily="34" charset="0"/>
                          <a:cs typeface="Tahoma" pitchFamily="34" charset="0"/>
                        </a:rPr>
                        <a:t> [Mg]</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751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01 05 </a:t>
                      </a:r>
                      <a:r>
                        <a:rPr kumimoji="0" lang="pl-PL" sz="1000" u="none" strike="noStrike" cap="none" normalizeH="0" baseline="0" dirty="0" err="1" smtClean="0">
                          <a:ln>
                            <a:noFill/>
                          </a:ln>
                          <a:effectLst/>
                          <a:latin typeface="Tahoma" pitchFamily="34" charset="0"/>
                          <a:cs typeface="Tahoma" pitchFamily="34" charset="0"/>
                        </a:rPr>
                        <a:t>05</a:t>
                      </a:r>
                      <a:r>
                        <a:rPr kumimoji="0" lang="pl-PL" sz="1000" u="none" strike="noStrike" cap="none" normalizeH="0" baseline="0" dirty="0" smtClean="0">
                          <a:ln>
                            <a:noFill/>
                          </a:ln>
                          <a:effectLst/>
                          <a:latin typeface="Tahoma" pitchFamily="34" charset="0"/>
                          <a:cs typeface="Tahoma" pitchFamily="34" charset="0"/>
                        </a:rPr>
                        <a:t>*</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marL="414000" marR="90000" marT="46800" marB="4680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979,67</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5751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01 05 08</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marL="414000" marR="90000" marT="46800" marB="4680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1 983,9</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bd</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1 385,0</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smtClean="0">
                          <a:ln>
                            <a:noFill/>
                          </a:ln>
                          <a:effectLst/>
                          <a:latin typeface="Tahoma" pitchFamily="34" charset="0"/>
                          <a:cs typeface="Tahoma" pitchFamily="34" charset="0"/>
                        </a:rPr>
                        <a:t>2 234,8</a:t>
                      </a:r>
                      <a:endParaRPr kumimoji="0" lang="pl-PL" sz="1000" b="0" i="0" u="none" strike="noStrike" cap="none" normalizeH="0" baseline="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3 187,53</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265,43</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57512">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effectLst/>
                          <a:latin typeface="Tahoma" pitchFamily="34" charset="0"/>
                          <a:cs typeface="Tahoma" pitchFamily="34" charset="0"/>
                        </a:rPr>
                        <a:t>Hydraulic fracturing and gas tests</a:t>
                      </a:r>
                      <a:r>
                        <a:rPr kumimoji="0" lang="pl-PL" sz="1000" b="1" u="none" strike="noStrike" cap="none" normalizeH="0" baseline="0" dirty="0" smtClean="0">
                          <a:ln>
                            <a:noFill/>
                          </a:ln>
                          <a:effectLst/>
                          <a:latin typeface="Tahoma" pitchFamily="34" charset="0"/>
                          <a:cs typeface="Tahoma" pitchFamily="34" charset="0"/>
                        </a:rPr>
                        <a:t> [Mg]</a:t>
                      </a:r>
                      <a:endParaRPr kumimoji="0" lang="en-US" sz="1000" b="1" u="none" strike="noStrike" cap="none" normalizeH="0" baseline="0" dirty="0" smtClean="0">
                        <a:ln>
                          <a:noFill/>
                        </a:ln>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751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01 05 </a:t>
                      </a:r>
                      <a:r>
                        <a:rPr kumimoji="0" lang="pl-PL" sz="1000" u="none" strike="noStrike" cap="none" normalizeH="0" baseline="0" dirty="0" err="1" smtClean="0">
                          <a:ln>
                            <a:noFill/>
                          </a:ln>
                          <a:effectLst/>
                          <a:latin typeface="Tahoma" pitchFamily="34" charset="0"/>
                          <a:cs typeface="Tahoma" pitchFamily="34" charset="0"/>
                        </a:rPr>
                        <a:t>05</a:t>
                      </a:r>
                      <a:r>
                        <a:rPr kumimoji="0" lang="pl-PL" sz="1000" u="none" strike="noStrike" cap="none" normalizeH="0" baseline="0" dirty="0" smtClean="0">
                          <a:ln>
                            <a:noFill/>
                          </a:ln>
                          <a:effectLst/>
                          <a:latin typeface="Tahoma" pitchFamily="34" charset="0"/>
                          <a:cs typeface="Tahoma" pitchFamily="34" charset="0"/>
                        </a:rPr>
                        <a:t>*</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marL="414000" marR="90000" marT="46800" marB="4680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379,7</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5751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01 05 06*</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marL="414000" marR="90000" marT="46800" marB="4680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520,14</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10,26</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5751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01 05 07</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marL="414000" marR="90000" marT="46800" marB="4680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425,02</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3300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01 05 08</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marL="414000" marR="90000" marT="46800" marB="4680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470,90</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7,51</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770,66</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5751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01 05 99</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marL="414000" marR="90000" marT="46800" marB="4680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3 994,36</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1 461,8</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8 284,56</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795,36</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5 994,13</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bl>
          </a:graphicData>
        </a:graphic>
      </p:graphicFrame>
      <p:sp>
        <p:nvSpPr>
          <p:cNvPr id="21599" name="Rectangle 18"/>
          <p:cNvSpPr>
            <a:spLocks noChangeArrowheads="1"/>
          </p:cNvSpPr>
          <p:nvPr/>
        </p:nvSpPr>
        <p:spPr bwMode="auto">
          <a:xfrm>
            <a:off x="249238" y="133350"/>
            <a:ext cx="5786437" cy="596900"/>
          </a:xfrm>
          <a:prstGeom prst="rect">
            <a:avLst/>
          </a:prstGeom>
          <a:noFill/>
          <a:ln w="9525">
            <a:noFill/>
            <a:miter lim="800000"/>
            <a:headEnd/>
            <a:tailEnd/>
          </a:ln>
        </p:spPr>
        <p:txBody>
          <a:bodyPr/>
          <a:lstStyle/>
          <a:p>
            <a:r>
              <a:rPr lang="en-US" altLang="pl-PL" sz="3200" smtClean="0">
                <a:solidFill>
                  <a:schemeClr val="tx1">
                    <a:lumMod val="75000"/>
                    <a:lumOff val="25000"/>
                  </a:schemeClr>
                </a:solidFill>
                <a:cs typeface="Tahoma" pitchFamily="34" charset="0"/>
              </a:rPr>
              <a:t>Wastes</a:t>
            </a:r>
            <a:r>
              <a:rPr lang="en-US" altLang="pl-PL" sz="3200" smtClean="0">
                <a:solidFill>
                  <a:schemeClr val="tx1">
                    <a:lumMod val="75000"/>
                    <a:lumOff val="25000"/>
                  </a:schemeClr>
                </a:solidFill>
                <a:cs typeface="Tahoma" pitchFamily="34" charset="0"/>
              </a:rPr>
              <a:t> </a:t>
            </a:r>
            <a:r>
              <a:rPr lang="en-US" altLang="pl-PL" sz="3200" smtClean="0">
                <a:solidFill>
                  <a:schemeClr val="tx1">
                    <a:lumMod val="75000"/>
                    <a:lumOff val="25000"/>
                  </a:schemeClr>
                </a:solidFill>
                <a:cs typeface="Tahoma" pitchFamily="34" charset="0"/>
              </a:rPr>
              <a:t>generation</a:t>
            </a:r>
            <a:endParaRPr lang="en-US" altLang="pl-PL" sz="3200">
              <a:solidFill>
                <a:schemeClr val="tx1">
                  <a:lumMod val="75000"/>
                  <a:lumOff val="25000"/>
                </a:schemeClr>
              </a:solidFill>
              <a:cs typeface="Tahoma" pitchFamily="34" charset="0"/>
            </a:endParaRPr>
          </a:p>
        </p:txBody>
      </p:sp>
      <p:pic>
        <p:nvPicPr>
          <p:cNvPr id="21600" name="Picture 2" descr="H:\Zakłady\WARSZAWA\Geologia Środowiskowa\pracownicy\Olga Antolak\projekty__tematy\SHALE GAS\GDOŚ\PREZENTACJA marzec 2015\foto\DSC03571.jpg"/>
          <p:cNvPicPr>
            <a:picLocks noChangeAspect="1" noChangeArrowheads="1"/>
          </p:cNvPicPr>
          <p:nvPr/>
        </p:nvPicPr>
        <p:blipFill>
          <a:blip r:embed="rId5" cstate="print"/>
          <a:srcRect/>
          <a:stretch>
            <a:fillRect/>
          </a:stretch>
        </p:blipFill>
        <p:spPr bwMode="auto">
          <a:xfrm>
            <a:off x="6858000" y="1562100"/>
            <a:ext cx="2133600" cy="1601788"/>
          </a:xfrm>
          <a:prstGeom prst="rect">
            <a:avLst/>
          </a:prstGeom>
          <a:noFill/>
          <a:ln w="9525">
            <a:noFill/>
            <a:miter lim="800000"/>
            <a:headEnd/>
            <a:tailEnd/>
          </a:ln>
        </p:spPr>
      </p:pic>
      <p:pic>
        <p:nvPicPr>
          <p:cNvPr id="21601" name="Picture 3" descr="H:\Zakłady\WARSZAWA\Geologia Środowiskowa\pracownicy\Olga Antolak\projekty__tematy\SHALE GAS\GDOŚ\PREZENTACJA marzec 2015\foto\DSC03559.jpg"/>
          <p:cNvPicPr>
            <a:picLocks noChangeAspect="1" noChangeArrowheads="1"/>
          </p:cNvPicPr>
          <p:nvPr/>
        </p:nvPicPr>
        <p:blipFill>
          <a:blip r:embed="rId6" cstate="print"/>
          <a:srcRect l="23306" t="17390" r="19768" b="13045"/>
          <a:stretch>
            <a:fillRect/>
          </a:stretch>
        </p:blipFill>
        <p:spPr bwMode="auto">
          <a:xfrm>
            <a:off x="2352675" y="1562100"/>
            <a:ext cx="1790700" cy="1643063"/>
          </a:xfrm>
          <a:prstGeom prst="rect">
            <a:avLst/>
          </a:prstGeom>
          <a:noFill/>
          <a:ln w="9525">
            <a:noFill/>
            <a:miter lim="800000"/>
            <a:headEnd/>
            <a:tailEnd/>
          </a:ln>
        </p:spPr>
      </p:pic>
      <p:sp>
        <p:nvSpPr>
          <p:cNvPr id="11" name="Prostokąt 10"/>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21</a:t>
            </a:fld>
            <a:endParaRPr lang="pl-PL" sz="1000" b="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a 7"/>
          <p:cNvGraphicFramePr>
            <a:graphicFrameLocks noGrp="1"/>
          </p:cNvGraphicFramePr>
          <p:nvPr/>
        </p:nvGraphicFramePr>
        <p:xfrm>
          <a:off x="3035300" y="1004888"/>
          <a:ext cx="5576776" cy="5120064"/>
        </p:xfrm>
        <a:graphic>
          <a:graphicData uri="http://schemas.openxmlformats.org/drawingml/2006/table">
            <a:tbl>
              <a:tblPr>
                <a:effectLst/>
              </a:tblPr>
              <a:tblGrid>
                <a:gridCol w="1356042"/>
                <a:gridCol w="965548"/>
                <a:gridCol w="1627593"/>
                <a:gridCol w="1627593"/>
              </a:tblGrid>
              <a:tr h="223289">
                <a:tc gridSpan="2">
                  <a:txBody>
                    <a:bodyPr/>
                    <a:lstStyle/>
                    <a:p>
                      <a:pPr>
                        <a:lnSpc>
                          <a:spcPct val="100000"/>
                        </a:lnSpc>
                        <a:spcAft>
                          <a:spcPts val="0"/>
                        </a:spcAft>
                      </a:pPr>
                      <a:r>
                        <a:rPr lang="pl-PL" sz="1000" b="1" dirty="0" err="1" smtClean="0">
                          <a:latin typeface="Tahoma" pitchFamily="34" charset="0"/>
                          <a:ea typeface="Calibri"/>
                          <a:cs typeface="Tahoma" pitchFamily="34" charset="0"/>
                        </a:rPr>
                        <a:t>Parameter</a:t>
                      </a:r>
                      <a:endParaRPr lang="pl-PL" sz="1000" b="1"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a:lnSpc>
                          <a:spcPct val="100000"/>
                        </a:lnSpc>
                        <a:spcAft>
                          <a:spcPts val="0"/>
                        </a:spcAft>
                      </a:pPr>
                      <a:r>
                        <a:rPr lang="pl-PL" sz="1000" b="1" dirty="0" err="1" smtClean="0">
                          <a:latin typeface="Tahoma" pitchFamily="34" charset="0"/>
                          <a:cs typeface="Tahoma" pitchFamily="34" charset="0"/>
                        </a:rPr>
                        <a:t>Triasic</a:t>
                      </a:r>
                      <a:r>
                        <a:rPr lang="pl-PL" sz="1000" b="1" dirty="0" smtClean="0">
                          <a:latin typeface="Tahoma" pitchFamily="34" charset="0"/>
                          <a:cs typeface="Tahoma" pitchFamily="34" charset="0"/>
                        </a:rPr>
                        <a:t> </a:t>
                      </a:r>
                      <a:r>
                        <a:rPr lang="pl-PL" sz="1000" b="1" dirty="0" err="1" smtClean="0">
                          <a:latin typeface="Tahoma" pitchFamily="34" charset="0"/>
                          <a:cs typeface="Tahoma" pitchFamily="34" charset="0"/>
                        </a:rPr>
                        <a:t>horizones</a:t>
                      </a:r>
                      <a:r>
                        <a:rPr lang="pl-PL" sz="1000" b="1" dirty="0" smtClean="0">
                          <a:latin typeface="Tahoma" pitchFamily="34" charset="0"/>
                          <a:cs typeface="Tahoma" pitchFamily="34" charset="0"/>
                        </a:rPr>
                        <a:t> </a:t>
                      </a:r>
                      <a:endParaRPr lang="pl-PL" sz="1000" b="1"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b="1" dirty="0" err="1" smtClean="0">
                          <a:latin typeface="Tahoma" pitchFamily="34" charset="0"/>
                          <a:cs typeface="Tahoma" pitchFamily="34" charset="0"/>
                        </a:rPr>
                        <a:t>Silurian</a:t>
                      </a:r>
                      <a:r>
                        <a:rPr lang="pl-PL" sz="1000" b="1" dirty="0" smtClean="0">
                          <a:latin typeface="Tahoma" pitchFamily="34" charset="0"/>
                          <a:cs typeface="Tahoma" pitchFamily="34" charset="0"/>
                        </a:rPr>
                        <a:t> </a:t>
                      </a:r>
                      <a:r>
                        <a:rPr lang="pl-PL" sz="1000" b="1" dirty="0" err="1" smtClean="0">
                          <a:latin typeface="Tahoma" pitchFamily="34" charset="0"/>
                          <a:cs typeface="Tahoma" pitchFamily="34" charset="0"/>
                        </a:rPr>
                        <a:t>horizones</a:t>
                      </a:r>
                      <a:endParaRPr lang="pl-PL" sz="1000" b="1"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3289">
                <a:tc gridSpan="2">
                  <a:txBody>
                    <a:bodyPr/>
                    <a:lstStyle/>
                    <a:p>
                      <a:pPr>
                        <a:lnSpc>
                          <a:spcPct val="100000"/>
                        </a:lnSpc>
                        <a:spcAft>
                          <a:spcPts val="0"/>
                        </a:spcAft>
                      </a:pPr>
                      <a:r>
                        <a:rPr lang="pl-PL" sz="1000" dirty="0" err="1" smtClean="0">
                          <a:latin typeface="Tahoma" pitchFamily="34" charset="0"/>
                          <a:cs typeface="Tahoma" pitchFamily="34" charset="0"/>
                        </a:rPr>
                        <a:t>pH</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pPr algn="ctr">
                        <a:lnSpc>
                          <a:spcPct val="100000"/>
                        </a:lnSpc>
                        <a:spcAft>
                          <a:spcPts val="0"/>
                        </a:spcAft>
                      </a:pP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smtClean="0">
                          <a:latin typeface="Tahoma" pitchFamily="34" charset="0"/>
                          <a:cs typeface="Tahoma" pitchFamily="34" charset="0"/>
                        </a:rPr>
                        <a:t>7,49 – 7,68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smtClean="0">
                          <a:latin typeface="Tahoma" pitchFamily="34" charset="0"/>
                          <a:cs typeface="Tahoma" pitchFamily="34" charset="0"/>
                        </a:rPr>
                        <a:t>7,65 – 9,65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3289">
                <a:tc>
                  <a:txBody>
                    <a:bodyPr/>
                    <a:lstStyle/>
                    <a:p>
                      <a:pPr>
                        <a:lnSpc>
                          <a:spcPct val="100000"/>
                        </a:lnSpc>
                        <a:spcAft>
                          <a:spcPts val="0"/>
                        </a:spcAft>
                      </a:pPr>
                      <a:r>
                        <a:rPr lang="pl-PL" sz="1000" dirty="0" err="1" smtClean="0">
                          <a:latin typeface="Tahoma" pitchFamily="34" charset="0"/>
                          <a:cs typeface="Tahoma" pitchFamily="34" charset="0"/>
                        </a:rPr>
                        <a:t>Water</a:t>
                      </a:r>
                      <a:r>
                        <a:rPr lang="pl-PL" sz="1000" dirty="0" smtClean="0">
                          <a:latin typeface="Tahoma" pitchFamily="34" charset="0"/>
                          <a:cs typeface="Tahoma" pitchFamily="34" charset="0"/>
                        </a:rPr>
                        <a:t> </a:t>
                      </a:r>
                      <a:r>
                        <a:rPr lang="pl-PL" sz="1000" dirty="0" err="1" smtClean="0">
                          <a:latin typeface="Tahoma" pitchFamily="34" charset="0"/>
                          <a:cs typeface="Tahoma" pitchFamily="34" charset="0"/>
                        </a:rPr>
                        <a:t>content</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smtClean="0">
                          <a:latin typeface="Tahoma" pitchFamily="34" charset="0"/>
                          <a:cs typeface="Tahoma" pitchFamily="34" charset="0"/>
                        </a:rPr>
                        <a:t>[%]</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a:latin typeface="Tahoma" pitchFamily="34" charset="0"/>
                          <a:cs typeface="Tahoma" pitchFamily="34" charset="0"/>
                        </a:rPr>
                        <a:t>29,6 – 34,7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smtClean="0">
                          <a:latin typeface="Tahoma" pitchFamily="34" charset="0"/>
                          <a:cs typeface="Tahoma" pitchFamily="34" charset="0"/>
                        </a:rPr>
                        <a:t>4,9 – 52,1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3289">
                <a:tc gridSpan="2">
                  <a:txBody>
                    <a:bodyPr/>
                    <a:lstStyle/>
                    <a:p>
                      <a:pPr>
                        <a:lnSpc>
                          <a:spcPct val="100000"/>
                        </a:lnSpc>
                        <a:spcAft>
                          <a:spcPts val="0"/>
                        </a:spcAft>
                      </a:pPr>
                      <a:r>
                        <a:rPr lang="pl-PL" sz="1000" b="1" dirty="0" err="1" smtClean="0">
                          <a:latin typeface="Tahoma" pitchFamily="34" charset="0"/>
                          <a:cs typeface="Tahoma" pitchFamily="34" charset="0"/>
                        </a:rPr>
                        <a:t>Inorganic</a:t>
                      </a:r>
                      <a:r>
                        <a:rPr lang="pl-PL" sz="1000" b="1" dirty="0" smtClean="0">
                          <a:latin typeface="Tahoma" pitchFamily="34" charset="0"/>
                          <a:cs typeface="Tahoma" pitchFamily="34" charset="0"/>
                        </a:rPr>
                        <a:t> </a:t>
                      </a:r>
                      <a:r>
                        <a:rPr lang="pl-PL" sz="1000" b="1" dirty="0" err="1" smtClean="0">
                          <a:latin typeface="Tahoma" pitchFamily="34" charset="0"/>
                          <a:cs typeface="Tahoma" pitchFamily="34" charset="0"/>
                        </a:rPr>
                        <a:t>components</a:t>
                      </a:r>
                      <a:endParaRPr lang="pl-PL" sz="1000" b="1"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000" b="1" dirty="0" smtClean="0">
                          <a:latin typeface="Tahoma" pitchFamily="34" charset="0"/>
                          <a:cs typeface="Tahoma" pitchFamily="34" charset="0"/>
                        </a:rPr>
                        <a:t>mg/kg s.m. </a:t>
                      </a:r>
                      <a:endParaRPr lang="pl-PL" sz="1000" b="1" dirty="0" smtClean="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pl-PL"/>
                    </a:p>
                  </a:txBody>
                  <a:tcPr/>
                </a:tc>
              </a:tr>
              <a:tr h="223289">
                <a:tc gridSpan="2">
                  <a:txBody>
                    <a:bodyPr/>
                    <a:lstStyle/>
                    <a:p>
                      <a:pPr>
                        <a:lnSpc>
                          <a:spcPct val="100000"/>
                        </a:lnSpc>
                        <a:spcAft>
                          <a:spcPts val="0"/>
                        </a:spcAft>
                      </a:pPr>
                      <a:r>
                        <a:rPr lang="pl-PL" sz="1000" dirty="0" smtClean="0">
                          <a:latin typeface="Tahoma" pitchFamily="34" charset="0"/>
                          <a:cs typeface="Tahoma" pitchFamily="34" charset="0"/>
                        </a:rPr>
                        <a:t>As</a:t>
                      </a:r>
                      <a:endParaRPr lang="pl-PL" sz="1000"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a:lnSpc>
                          <a:spcPct val="100000"/>
                        </a:lnSpc>
                        <a:spcAft>
                          <a:spcPts val="0"/>
                        </a:spcAft>
                      </a:pPr>
                      <a:r>
                        <a:rPr lang="pl-PL" sz="1000" dirty="0" smtClean="0">
                          <a:latin typeface="Tahoma" pitchFamily="34" charset="0"/>
                          <a:cs typeface="Tahoma" pitchFamily="34" charset="0"/>
                        </a:rPr>
                        <a:t>2,1 – 8,1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smtClean="0">
                          <a:latin typeface="Tahoma" pitchFamily="34" charset="0"/>
                          <a:cs typeface="Tahoma" pitchFamily="34" charset="0"/>
                        </a:rPr>
                        <a:t>3,3 – 14,7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3289">
                <a:tc gridSpan="2">
                  <a:txBody>
                    <a:bodyPr/>
                    <a:lstStyle/>
                    <a:p>
                      <a:pPr>
                        <a:lnSpc>
                          <a:spcPct val="100000"/>
                        </a:lnSpc>
                        <a:spcAft>
                          <a:spcPts val="0"/>
                        </a:spcAft>
                      </a:pPr>
                      <a:r>
                        <a:rPr lang="pl-PL" sz="1000" dirty="0" smtClean="0">
                          <a:latin typeface="Tahoma" pitchFamily="34" charset="0"/>
                          <a:cs typeface="Tahoma" pitchFamily="34" charset="0"/>
                        </a:rPr>
                        <a:t>Cd</a:t>
                      </a:r>
                      <a:endParaRPr lang="pl-PL" sz="1000"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a:lnSpc>
                          <a:spcPct val="100000"/>
                        </a:lnSpc>
                        <a:spcAft>
                          <a:spcPts val="0"/>
                        </a:spcAft>
                      </a:pPr>
                      <a:r>
                        <a:rPr lang="pl-PL" sz="1000" dirty="0" smtClean="0">
                          <a:latin typeface="Tahoma" pitchFamily="34" charset="0"/>
                          <a:cs typeface="Tahoma" pitchFamily="34" charset="0"/>
                        </a:rPr>
                        <a:t>0,1 – 0,3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smtClean="0">
                          <a:latin typeface="Tahoma" pitchFamily="34" charset="0"/>
                          <a:cs typeface="Tahoma" pitchFamily="34" charset="0"/>
                        </a:rPr>
                        <a:t>0,1 – 5,3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3289">
                <a:tc gridSpan="2">
                  <a:txBody>
                    <a:bodyPr/>
                    <a:lstStyle/>
                    <a:p>
                      <a:pPr>
                        <a:lnSpc>
                          <a:spcPct val="100000"/>
                        </a:lnSpc>
                        <a:spcAft>
                          <a:spcPts val="0"/>
                        </a:spcAft>
                      </a:pPr>
                      <a:r>
                        <a:rPr lang="pl-PL" sz="1000" dirty="0" smtClean="0">
                          <a:latin typeface="Tahoma" pitchFamily="34" charset="0"/>
                          <a:cs typeface="Tahoma" pitchFamily="34" charset="0"/>
                        </a:rPr>
                        <a:t>Co</a:t>
                      </a:r>
                      <a:endParaRPr lang="pl-PL" sz="1000"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a:lnSpc>
                          <a:spcPct val="100000"/>
                        </a:lnSpc>
                        <a:spcAft>
                          <a:spcPts val="0"/>
                        </a:spcAft>
                      </a:pPr>
                      <a:r>
                        <a:rPr lang="pl-PL" sz="1000" dirty="0" smtClean="0">
                          <a:latin typeface="Tahoma" pitchFamily="34" charset="0"/>
                          <a:cs typeface="Tahoma" pitchFamily="34" charset="0"/>
                        </a:rPr>
                        <a:t>9,2 – 9,6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smtClean="0">
                          <a:latin typeface="Tahoma" pitchFamily="34" charset="0"/>
                          <a:cs typeface="Tahoma" pitchFamily="34" charset="0"/>
                        </a:rPr>
                        <a:t>6,4 – 19,3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3289">
                <a:tc gridSpan="2">
                  <a:txBody>
                    <a:bodyPr/>
                    <a:lstStyle/>
                    <a:p>
                      <a:pPr>
                        <a:lnSpc>
                          <a:spcPct val="100000"/>
                        </a:lnSpc>
                        <a:spcAft>
                          <a:spcPts val="0"/>
                        </a:spcAft>
                      </a:pPr>
                      <a:r>
                        <a:rPr lang="pl-PL" sz="1000" dirty="0" smtClean="0">
                          <a:latin typeface="Tahoma" pitchFamily="34" charset="0"/>
                          <a:cs typeface="Tahoma" pitchFamily="34" charset="0"/>
                        </a:rPr>
                        <a:t>Cr</a:t>
                      </a:r>
                      <a:endParaRPr lang="pl-PL" sz="1000"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a:lnSpc>
                          <a:spcPct val="100000"/>
                        </a:lnSpc>
                        <a:spcAft>
                          <a:spcPts val="0"/>
                        </a:spcAft>
                      </a:pPr>
                      <a:r>
                        <a:rPr lang="pl-PL" sz="1000" dirty="0" smtClean="0">
                          <a:latin typeface="Tahoma" pitchFamily="34" charset="0"/>
                          <a:cs typeface="Tahoma" pitchFamily="34" charset="0"/>
                        </a:rPr>
                        <a:t>35,8 – 44,2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smtClean="0">
                          <a:latin typeface="Tahoma" pitchFamily="34" charset="0"/>
                          <a:cs typeface="Tahoma" pitchFamily="34" charset="0"/>
                        </a:rPr>
                        <a:t>31,8 – 95,4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3289">
                <a:tc gridSpan="2">
                  <a:txBody>
                    <a:bodyPr/>
                    <a:lstStyle/>
                    <a:p>
                      <a:pPr>
                        <a:lnSpc>
                          <a:spcPct val="100000"/>
                        </a:lnSpc>
                        <a:spcAft>
                          <a:spcPts val="0"/>
                        </a:spcAft>
                      </a:pPr>
                      <a:r>
                        <a:rPr lang="pl-PL" sz="1000" dirty="0" smtClean="0">
                          <a:latin typeface="Tahoma" pitchFamily="34" charset="0"/>
                          <a:cs typeface="Tahoma" pitchFamily="34" charset="0"/>
                        </a:rPr>
                        <a:t>Cu</a:t>
                      </a:r>
                      <a:endParaRPr lang="pl-PL" sz="1000"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a:lnSpc>
                          <a:spcPct val="100000"/>
                        </a:lnSpc>
                        <a:spcAft>
                          <a:spcPts val="0"/>
                        </a:spcAft>
                      </a:pPr>
                      <a:r>
                        <a:rPr lang="pl-PL" sz="1000" dirty="0" smtClean="0">
                          <a:latin typeface="Tahoma" pitchFamily="34" charset="0"/>
                          <a:cs typeface="Tahoma" pitchFamily="34" charset="0"/>
                        </a:rPr>
                        <a:t>27,6 – 34,5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smtClean="0">
                          <a:latin typeface="Tahoma" pitchFamily="34" charset="0"/>
                          <a:cs typeface="Tahoma" pitchFamily="34" charset="0"/>
                        </a:rPr>
                        <a:t>27,8 – 106,0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3289">
                <a:tc gridSpan="2">
                  <a:txBody>
                    <a:bodyPr/>
                    <a:lstStyle/>
                    <a:p>
                      <a:pPr>
                        <a:lnSpc>
                          <a:spcPct val="100000"/>
                        </a:lnSpc>
                        <a:spcAft>
                          <a:spcPts val="0"/>
                        </a:spcAft>
                      </a:pPr>
                      <a:r>
                        <a:rPr lang="pl-PL" sz="1000" dirty="0" err="1" smtClean="0">
                          <a:latin typeface="Tahoma" pitchFamily="34" charset="0"/>
                          <a:ea typeface="+mn-ea"/>
                          <a:cs typeface="Tahoma" pitchFamily="34" charset="0"/>
                        </a:rPr>
                        <a:t>Hg</a:t>
                      </a:r>
                      <a:endParaRPr lang="pl-PL" sz="1000"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a:lnSpc>
                          <a:spcPct val="100000"/>
                        </a:lnSpc>
                        <a:spcAft>
                          <a:spcPts val="0"/>
                        </a:spcAft>
                      </a:pPr>
                      <a:r>
                        <a:rPr lang="pl-PL" sz="1000" dirty="0" smtClean="0">
                          <a:latin typeface="Tahoma" pitchFamily="34" charset="0"/>
                          <a:cs typeface="Tahoma" pitchFamily="34" charset="0"/>
                        </a:rPr>
                        <a:t>0,02 – 0,1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smtClean="0">
                          <a:latin typeface="Tahoma" pitchFamily="34" charset="0"/>
                          <a:cs typeface="Tahoma" pitchFamily="34" charset="0"/>
                        </a:rPr>
                        <a:t>0,01 – 0,3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3289">
                <a:tc gridSpan="2">
                  <a:txBody>
                    <a:bodyPr/>
                    <a:lstStyle/>
                    <a:p>
                      <a:pPr>
                        <a:lnSpc>
                          <a:spcPct val="100000"/>
                        </a:lnSpc>
                        <a:spcAft>
                          <a:spcPts val="0"/>
                        </a:spcAft>
                      </a:pPr>
                      <a:r>
                        <a:rPr lang="pl-PL" sz="1000" dirty="0" smtClean="0">
                          <a:latin typeface="Tahoma" pitchFamily="34" charset="0"/>
                          <a:cs typeface="Tahoma" pitchFamily="34" charset="0"/>
                        </a:rPr>
                        <a:t>Mo</a:t>
                      </a:r>
                      <a:endParaRPr lang="pl-PL" sz="1000"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a:lnSpc>
                          <a:spcPct val="100000"/>
                        </a:lnSpc>
                        <a:spcAft>
                          <a:spcPts val="0"/>
                        </a:spcAft>
                      </a:pPr>
                      <a:r>
                        <a:rPr lang="pl-PL" sz="1000" dirty="0" smtClean="0">
                          <a:latin typeface="Tahoma" pitchFamily="34" charset="0"/>
                          <a:cs typeface="Tahoma" pitchFamily="34" charset="0"/>
                        </a:rPr>
                        <a:t>0,2 – 1,2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smtClean="0">
                          <a:latin typeface="Tahoma" pitchFamily="34" charset="0"/>
                          <a:cs typeface="Tahoma" pitchFamily="34" charset="0"/>
                        </a:rPr>
                        <a:t>2,0 – 10,9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3289">
                <a:tc gridSpan="2">
                  <a:txBody>
                    <a:bodyPr/>
                    <a:lstStyle/>
                    <a:p>
                      <a:pPr>
                        <a:lnSpc>
                          <a:spcPct val="100000"/>
                        </a:lnSpc>
                        <a:spcAft>
                          <a:spcPts val="0"/>
                        </a:spcAft>
                      </a:pPr>
                      <a:r>
                        <a:rPr lang="pl-PL" sz="1000" dirty="0" smtClean="0">
                          <a:latin typeface="Tahoma" pitchFamily="34" charset="0"/>
                          <a:cs typeface="Tahoma" pitchFamily="34" charset="0"/>
                        </a:rPr>
                        <a:t>Ni</a:t>
                      </a:r>
                      <a:endParaRPr lang="pl-PL" sz="1000"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a:lnSpc>
                          <a:spcPct val="100000"/>
                        </a:lnSpc>
                        <a:spcAft>
                          <a:spcPts val="0"/>
                        </a:spcAft>
                      </a:pPr>
                      <a:r>
                        <a:rPr lang="pl-PL" sz="1000" dirty="0" smtClean="0">
                          <a:latin typeface="Tahoma" pitchFamily="34" charset="0"/>
                          <a:cs typeface="Tahoma" pitchFamily="34" charset="0"/>
                        </a:rPr>
                        <a:t>31,2 – 34,1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smtClean="0">
                          <a:latin typeface="Tahoma" pitchFamily="34" charset="0"/>
                          <a:cs typeface="Tahoma" pitchFamily="34" charset="0"/>
                        </a:rPr>
                        <a:t>27,5 – 71,3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3289">
                <a:tc gridSpan="2">
                  <a:txBody>
                    <a:bodyPr/>
                    <a:lstStyle/>
                    <a:p>
                      <a:pPr>
                        <a:lnSpc>
                          <a:spcPct val="100000"/>
                        </a:lnSpc>
                        <a:spcAft>
                          <a:spcPts val="0"/>
                        </a:spcAft>
                      </a:pPr>
                      <a:r>
                        <a:rPr lang="pl-PL" sz="1000" dirty="0" smtClean="0">
                          <a:latin typeface="Tahoma" pitchFamily="34" charset="0"/>
                          <a:cs typeface="Tahoma" pitchFamily="34" charset="0"/>
                        </a:rPr>
                        <a:t>Pb</a:t>
                      </a:r>
                      <a:endParaRPr lang="pl-PL" sz="1000"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a:lnSpc>
                          <a:spcPct val="100000"/>
                        </a:lnSpc>
                        <a:spcAft>
                          <a:spcPts val="0"/>
                        </a:spcAft>
                      </a:pPr>
                      <a:r>
                        <a:rPr lang="pl-PL" sz="1000" dirty="0" smtClean="0">
                          <a:latin typeface="Tahoma" pitchFamily="34" charset="0"/>
                          <a:cs typeface="Tahoma" pitchFamily="34" charset="0"/>
                        </a:rPr>
                        <a:t>10,1 – 12,5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smtClean="0">
                          <a:latin typeface="Tahoma" pitchFamily="34" charset="0"/>
                          <a:cs typeface="Tahoma" pitchFamily="34" charset="0"/>
                        </a:rPr>
                        <a:t>5,8 – 91,5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3289">
                <a:tc gridSpan="2">
                  <a:txBody>
                    <a:bodyPr/>
                    <a:lstStyle/>
                    <a:p>
                      <a:pPr>
                        <a:lnSpc>
                          <a:spcPct val="100000"/>
                        </a:lnSpc>
                        <a:spcAft>
                          <a:spcPts val="0"/>
                        </a:spcAft>
                      </a:pPr>
                      <a:r>
                        <a:rPr lang="pl-PL" sz="1000" dirty="0" smtClean="0">
                          <a:latin typeface="Tahoma" pitchFamily="34" charset="0"/>
                          <a:cs typeface="Tahoma" pitchFamily="34" charset="0"/>
                        </a:rPr>
                        <a:t>Sn</a:t>
                      </a:r>
                      <a:endParaRPr lang="pl-PL" sz="1000"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000" dirty="0" smtClean="0">
                          <a:latin typeface="Tahoma" pitchFamily="34" charset="0"/>
                          <a:cs typeface="Tahoma" pitchFamily="34" charset="0"/>
                        </a:rPr>
                        <a:t>3,0 – 24,7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000" dirty="0" smtClean="0">
                          <a:latin typeface="Tahoma" pitchFamily="34" charset="0"/>
                          <a:cs typeface="Tahoma" pitchFamily="34" charset="0"/>
                        </a:rPr>
                        <a:t>2,5 – 8,5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3289">
                <a:tc gridSpan="2">
                  <a:txBody>
                    <a:bodyPr/>
                    <a:lstStyle/>
                    <a:p>
                      <a:pPr>
                        <a:lnSpc>
                          <a:spcPct val="100000"/>
                        </a:lnSpc>
                        <a:spcAft>
                          <a:spcPts val="0"/>
                        </a:spcAft>
                      </a:pPr>
                      <a:r>
                        <a:rPr lang="pl-PL" sz="1000" dirty="0" smtClean="0">
                          <a:latin typeface="Tahoma" pitchFamily="34" charset="0"/>
                          <a:cs typeface="Tahoma" pitchFamily="34" charset="0"/>
                        </a:rPr>
                        <a:t>Zn</a:t>
                      </a:r>
                      <a:endParaRPr lang="pl-PL" sz="1000"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a:lnSpc>
                          <a:spcPct val="100000"/>
                        </a:lnSpc>
                        <a:spcAft>
                          <a:spcPts val="0"/>
                        </a:spcAft>
                      </a:pPr>
                      <a:r>
                        <a:rPr lang="pl-PL" sz="1000" dirty="0" smtClean="0">
                          <a:latin typeface="Tahoma" pitchFamily="34" charset="0"/>
                          <a:cs typeface="Tahoma" pitchFamily="34" charset="0"/>
                        </a:rPr>
                        <a:t>55,5 – 59,5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a:lnSpc>
                          <a:spcPct val="100000"/>
                        </a:lnSpc>
                        <a:spcAft>
                          <a:spcPts val="0"/>
                        </a:spcAft>
                      </a:pPr>
                      <a:r>
                        <a:rPr lang="pl-PL" sz="1000" dirty="0" smtClean="0">
                          <a:latin typeface="Tahoma" pitchFamily="34" charset="0"/>
                          <a:cs typeface="Tahoma" pitchFamily="34" charset="0"/>
                        </a:rPr>
                        <a:t>53,4 – 313,2 </a:t>
                      </a:r>
                      <a:endParaRPr lang="pl-PL" sz="1000"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3289">
                <a:tc gridSpan="2">
                  <a:txBody>
                    <a:bodyPr/>
                    <a:lstStyle/>
                    <a:p>
                      <a:pPr>
                        <a:lnSpc>
                          <a:spcPct val="100000"/>
                        </a:lnSpc>
                        <a:spcAft>
                          <a:spcPts val="0"/>
                        </a:spcAft>
                      </a:pPr>
                      <a:r>
                        <a:rPr lang="pl-PL" sz="1000" b="1" dirty="0" err="1" smtClean="0">
                          <a:latin typeface="Tahoma" pitchFamily="34" charset="0"/>
                          <a:cs typeface="Tahoma" pitchFamily="34" charset="0"/>
                        </a:rPr>
                        <a:t>Organic</a:t>
                      </a:r>
                      <a:r>
                        <a:rPr lang="pl-PL" sz="1000" b="1" dirty="0" smtClean="0">
                          <a:latin typeface="Tahoma" pitchFamily="34" charset="0"/>
                          <a:cs typeface="Tahoma" pitchFamily="34" charset="0"/>
                        </a:rPr>
                        <a:t> </a:t>
                      </a:r>
                      <a:r>
                        <a:rPr lang="pl-PL" sz="1000" b="1" dirty="0" err="1" smtClean="0">
                          <a:latin typeface="Tahoma" pitchFamily="34" charset="0"/>
                          <a:cs typeface="Tahoma" pitchFamily="34" charset="0"/>
                        </a:rPr>
                        <a:t>components</a:t>
                      </a:r>
                      <a:endParaRPr lang="pl-PL" sz="1000" b="1"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000" b="1" dirty="0" smtClean="0">
                          <a:latin typeface="Tahoma" pitchFamily="34" charset="0"/>
                          <a:cs typeface="Tahoma" pitchFamily="34" charset="0"/>
                        </a:rPr>
                        <a:t>mg/kg s.m. </a:t>
                      </a:r>
                      <a:endParaRPr lang="pl-PL" sz="1000" b="1" dirty="0" smtClean="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pl-PL"/>
                    </a:p>
                  </a:txBody>
                  <a:tcPr/>
                </a:tc>
              </a:tr>
              <a:tr h="237279">
                <a:tc gridSpan="2">
                  <a:txBody>
                    <a:bodyPr/>
                    <a:lstStyle/>
                    <a:p>
                      <a:pPr algn="l">
                        <a:lnSpc>
                          <a:spcPct val="100000"/>
                        </a:lnSpc>
                        <a:spcAft>
                          <a:spcPts val="0"/>
                        </a:spcAft>
                      </a:pPr>
                      <a:r>
                        <a:rPr lang="pl-PL" sz="1000" dirty="0" smtClean="0">
                          <a:latin typeface="Tahoma" pitchFamily="34" charset="0"/>
                          <a:cs typeface="Tahoma" pitchFamily="34" charset="0"/>
                        </a:rPr>
                        <a:t>HC (sum)</a:t>
                      </a:r>
                      <a:endParaRPr lang="pl-PL" sz="1000"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252,84</a:t>
                      </a:r>
                      <a:r>
                        <a:rPr lang="pl-PL" sz="1000" dirty="0" smtClean="0">
                          <a:latin typeface="Tahoma" pitchFamily="34" charset="0"/>
                          <a:cs typeface="Tahoma" pitchFamily="34" charset="0"/>
                        </a:rPr>
                        <a:t> – </a:t>
                      </a:r>
                      <a:r>
                        <a:rPr kumimoji="0" lang="pl-PL" sz="1000" u="none" strike="noStrike" cap="none" normalizeH="0" baseline="0" dirty="0" smtClean="0">
                          <a:ln>
                            <a:noFill/>
                          </a:ln>
                          <a:effectLst/>
                          <a:latin typeface="Tahoma" pitchFamily="34" charset="0"/>
                          <a:cs typeface="Tahoma" pitchFamily="34" charset="0"/>
                        </a:rPr>
                        <a:t>310,33</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213,79</a:t>
                      </a:r>
                      <a:r>
                        <a:rPr lang="pl-PL" sz="1000" dirty="0" smtClean="0">
                          <a:latin typeface="Tahoma" pitchFamily="34" charset="0"/>
                          <a:cs typeface="Tahoma" pitchFamily="34" charset="0"/>
                        </a:rPr>
                        <a:t> – </a:t>
                      </a:r>
                      <a:r>
                        <a:rPr kumimoji="0" lang="pl-PL" sz="1000" u="none" strike="noStrike" cap="none" normalizeH="0" baseline="0" dirty="0" smtClean="0">
                          <a:ln>
                            <a:noFill/>
                          </a:ln>
                          <a:effectLst/>
                          <a:latin typeface="Tahoma" pitchFamily="34" charset="0"/>
                          <a:cs typeface="Tahoma" pitchFamily="34" charset="0"/>
                        </a:rPr>
                        <a:t>1 616,14</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37279">
                <a:tc gridSpan="2">
                  <a:txBody>
                    <a:bodyPr/>
                    <a:lstStyle/>
                    <a:p>
                      <a:pPr algn="l">
                        <a:lnSpc>
                          <a:spcPct val="100000"/>
                        </a:lnSpc>
                        <a:spcAft>
                          <a:spcPts val="0"/>
                        </a:spcAft>
                      </a:pPr>
                      <a:r>
                        <a:rPr lang="pl-PL" sz="1000" dirty="0" err="1" smtClean="0">
                          <a:latin typeface="Tahoma" pitchFamily="34" charset="0"/>
                          <a:cs typeface="Tahoma" pitchFamily="34" charset="0"/>
                        </a:rPr>
                        <a:t>Mineral</a:t>
                      </a:r>
                      <a:r>
                        <a:rPr lang="pl-PL" sz="1000" baseline="0" dirty="0" smtClean="0">
                          <a:latin typeface="Tahoma" pitchFamily="34" charset="0"/>
                          <a:cs typeface="Tahoma" pitchFamily="34" charset="0"/>
                        </a:rPr>
                        <a:t> oil</a:t>
                      </a:r>
                      <a:r>
                        <a:rPr lang="pl-PL" sz="1000" dirty="0" smtClean="0">
                          <a:latin typeface="Tahoma" pitchFamily="34" charset="0"/>
                          <a:cs typeface="Tahoma" pitchFamily="34" charset="0"/>
                        </a:rPr>
                        <a:t>  (sumarycznie)</a:t>
                      </a:r>
                      <a:endParaRPr lang="pl-PL" sz="1000" dirty="0">
                        <a:latin typeface="Tahoma" pitchFamily="34" charset="0"/>
                        <a:ea typeface="Calibri"/>
                        <a:cs typeface="Tahoma" pitchFamily="34" charset="0"/>
                      </a:endParaRPr>
                    </a:p>
                  </a:txBody>
                  <a:tcPr marL="76164" marR="76164" marT="38082" marB="3808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99,8</a:t>
                      </a:r>
                      <a:r>
                        <a:rPr lang="pl-PL" sz="1000" dirty="0" smtClean="0">
                          <a:latin typeface="Tahoma" pitchFamily="34" charset="0"/>
                          <a:cs typeface="Tahoma" pitchFamily="34" charset="0"/>
                        </a:rPr>
                        <a:t> – </a:t>
                      </a:r>
                      <a:r>
                        <a:rPr kumimoji="0" lang="pl-PL" sz="1000" u="none" strike="noStrike" cap="none" normalizeH="0" baseline="0" dirty="0" smtClean="0">
                          <a:ln>
                            <a:noFill/>
                          </a:ln>
                          <a:effectLst/>
                          <a:latin typeface="Tahoma" pitchFamily="34" charset="0"/>
                          <a:cs typeface="Tahoma" pitchFamily="34" charset="0"/>
                        </a:rPr>
                        <a:t>249,58</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209,46</a:t>
                      </a:r>
                      <a:r>
                        <a:rPr lang="pl-PL" sz="1000" dirty="0" smtClean="0">
                          <a:latin typeface="Tahoma" pitchFamily="34" charset="0"/>
                          <a:cs typeface="Tahoma" pitchFamily="34" charset="0"/>
                        </a:rPr>
                        <a:t> – </a:t>
                      </a:r>
                      <a:r>
                        <a:rPr kumimoji="0" lang="pl-PL" sz="1000" u="none" strike="noStrike" cap="none" normalizeH="0" baseline="0" dirty="0" smtClean="0">
                          <a:ln>
                            <a:noFill/>
                          </a:ln>
                          <a:effectLst/>
                          <a:latin typeface="Tahoma" pitchFamily="34" charset="0"/>
                          <a:cs typeface="Tahoma" pitchFamily="34" charset="0"/>
                        </a:rPr>
                        <a:t>1 541,38</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37279">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TOC</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pl-PL"/>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3 058</a:t>
                      </a:r>
                      <a:r>
                        <a:rPr lang="pl-PL" sz="1000" dirty="0" smtClean="0">
                          <a:latin typeface="Tahoma" pitchFamily="34" charset="0"/>
                          <a:cs typeface="Tahoma" pitchFamily="34" charset="0"/>
                        </a:rPr>
                        <a:t> – </a:t>
                      </a:r>
                      <a:r>
                        <a:rPr kumimoji="0" lang="pl-PL" sz="1000" u="none" strike="noStrike" cap="none" normalizeH="0" baseline="0" dirty="0" smtClean="0">
                          <a:ln>
                            <a:noFill/>
                          </a:ln>
                          <a:effectLst/>
                          <a:latin typeface="Tahoma" pitchFamily="34" charset="0"/>
                          <a:cs typeface="Tahoma" pitchFamily="34" charset="0"/>
                        </a:rPr>
                        <a:t>8 311</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25 607</a:t>
                      </a:r>
                      <a:r>
                        <a:rPr lang="pl-PL" sz="1000" dirty="0" smtClean="0">
                          <a:latin typeface="Tahoma" pitchFamily="34" charset="0"/>
                          <a:cs typeface="Tahoma" pitchFamily="34" charset="0"/>
                        </a:rPr>
                        <a:t> – </a:t>
                      </a:r>
                      <a:r>
                        <a:rPr kumimoji="0" lang="pl-PL" sz="1000" u="none" strike="noStrike" cap="none" normalizeH="0" baseline="0" dirty="0" smtClean="0">
                          <a:ln>
                            <a:noFill/>
                          </a:ln>
                          <a:effectLst/>
                          <a:latin typeface="Tahoma" pitchFamily="34" charset="0"/>
                          <a:cs typeface="Tahoma" pitchFamily="34" charset="0"/>
                        </a:rPr>
                        <a:t>40 650</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37279">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COD  (metoda </a:t>
                      </a:r>
                      <a:r>
                        <a:rPr kumimoji="0" lang="pl-PL" sz="1000" u="none" strike="noStrike" cap="none" normalizeH="0" baseline="0" dirty="0" err="1" smtClean="0">
                          <a:ln>
                            <a:noFill/>
                          </a:ln>
                          <a:effectLst/>
                          <a:latin typeface="Tahoma" pitchFamily="34" charset="0"/>
                          <a:cs typeface="Tahoma" pitchFamily="34" charset="0"/>
                        </a:rPr>
                        <a:t>dichromianowa</a:t>
                      </a:r>
                      <a:r>
                        <a:rPr kumimoji="0" lang="pl-PL" sz="1000" u="none" strike="noStrike" cap="none" normalizeH="0" baseline="0" dirty="0" smtClean="0">
                          <a:ln>
                            <a:noFill/>
                          </a:ln>
                          <a:effectLst/>
                          <a:latin typeface="Tahoma" pitchFamily="34" charset="0"/>
                          <a:cs typeface="Tahoma" pitchFamily="34" charset="0"/>
                        </a:rPr>
                        <a:t>)</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pl-PL"/>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7 950</a:t>
                      </a:r>
                      <a:r>
                        <a:rPr lang="pl-PL" sz="1000" dirty="0" smtClean="0">
                          <a:latin typeface="Tahoma" pitchFamily="34" charset="0"/>
                          <a:cs typeface="Tahoma" pitchFamily="34" charset="0"/>
                        </a:rPr>
                        <a:t> – </a:t>
                      </a:r>
                      <a:r>
                        <a:rPr kumimoji="0" lang="pl-PL" sz="1000" u="none" strike="noStrike" cap="none" normalizeH="0" baseline="0" dirty="0" smtClean="0">
                          <a:ln>
                            <a:noFill/>
                          </a:ln>
                          <a:effectLst/>
                          <a:latin typeface="Tahoma" pitchFamily="34" charset="0"/>
                          <a:cs typeface="Tahoma" pitchFamily="34" charset="0"/>
                        </a:rPr>
                        <a:t>23 464</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71 700</a:t>
                      </a:r>
                      <a:r>
                        <a:rPr lang="pl-PL" sz="1000" dirty="0" smtClean="0">
                          <a:latin typeface="Tahoma" pitchFamily="34" charset="0"/>
                          <a:cs typeface="Tahoma" pitchFamily="34" charset="0"/>
                        </a:rPr>
                        <a:t> – </a:t>
                      </a:r>
                      <a:r>
                        <a:rPr kumimoji="0" lang="pl-PL" sz="1000" u="none" strike="noStrike" cap="none" normalizeH="0" baseline="0" dirty="0" smtClean="0">
                          <a:ln>
                            <a:noFill/>
                          </a:ln>
                          <a:effectLst/>
                          <a:latin typeface="Tahoma" pitchFamily="34" charset="0"/>
                          <a:cs typeface="Tahoma" pitchFamily="34" charset="0"/>
                        </a:rPr>
                        <a:t>110 229</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37279">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l-PL" sz="1000" b="1" u="none" strike="noStrike" cap="none" normalizeH="0" baseline="0" dirty="0" err="1" smtClean="0">
                          <a:ln>
                            <a:noFill/>
                          </a:ln>
                          <a:effectLst/>
                          <a:latin typeface="Tahoma" pitchFamily="34" charset="0"/>
                          <a:cs typeface="Tahoma" pitchFamily="34" charset="0"/>
                        </a:rPr>
                        <a:t>Radioactivity</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b="1" u="none" strike="noStrike" cap="none" normalizeH="0" baseline="0" dirty="0" smtClean="0">
                          <a:ln>
                            <a:noFill/>
                          </a:ln>
                          <a:effectLst/>
                          <a:latin typeface="Tahoma" pitchFamily="34" charset="0"/>
                          <a:cs typeface="Tahoma" pitchFamily="34" charset="0"/>
                        </a:rPr>
                        <a:t>Bq/kg</a:t>
                      </a:r>
                      <a:endParaRPr kumimoji="0" lang="pl-PL" sz="1000" b="1" i="0" u="none" strike="noStrike" cap="none" normalizeH="0" baseline="0" dirty="0" smtClean="0">
                        <a:ln>
                          <a:noFill/>
                        </a:ln>
                        <a:solidFill>
                          <a:schemeClr val="tx1"/>
                        </a:solidFill>
                        <a:effectLst/>
                        <a:latin typeface="Tahoma" pitchFamily="34" charset="0"/>
                        <a:cs typeface="Tahoma"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pl-PL" sz="900" b="0" i="0" u="none" strike="noStrike" cap="none" normalizeH="0" baseline="0" dirty="0" smtClean="0">
                        <a:ln>
                          <a:noFill/>
                        </a:ln>
                        <a:solidFill>
                          <a:schemeClr val="tx1"/>
                        </a:solidFill>
                        <a:effectLst/>
                        <a:latin typeface="+mn-lt"/>
                      </a:endParaRPr>
                    </a:p>
                  </a:txBody>
                  <a:tcPr anchor="ctr" horzOverflow="overflow">
                    <a:cell3D prstMaterial="dkEdge">
                      <a:bevel/>
                      <a:lightRig rig="flood" dir="t"/>
                    </a:cell3D>
                  </a:tcPr>
                </a:tc>
              </a:tr>
              <a:tr h="237279">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pl-PL" sz="1000" u="none" strike="noStrike" cap="none" normalizeH="0" baseline="30000" dirty="0" smtClean="0">
                          <a:ln>
                            <a:noFill/>
                          </a:ln>
                          <a:effectLst/>
                          <a:latin typeface="Tahoma" pitchFamily="34" charset="0"/>
                          <a:cs typeface="Tahoma" pitchFamily="34" charset="0"/>
                        </a:rPr>
                        <a:t>40</a:t>
                      </a:r>
                      <a:r>
                        <a:rPr kumimoji="0" lang="pl-PL" sz="1000" u="none" strike="noStrike" cap="none" normalizeH="0" baseline="0" dirty="0" smtClean="0">
                          <a:ln>
                            <a:noFill/>
                          </a:ln>
                          <a:effectLst/>
                          <a:latin typeface="Tahoma" pitchFamily="34" charset="0"/>
                          <a:cs typeface="Tahoma" pitchFamily="34" charset="0"/>
                        </a:rPr>
                        <a:t>K</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794</a:t>
                      </a:r>
                      <a:r>
                        <a:rPr lang="pl-PL" sz="1000" dirty="0" smtClean="0">
                          <a:latin typeface="Tahoma" pitchFamily="34" charset="0"/>
                          <a:cs typeface="Tahoma" pitchFamily="34" charset="0"/>
                        </a:rPr>
                        <a:t> – </a:t>
                      </a:r>
                      <a:r>
                        <a:rPr kumimoji="0" lang="pl-PL" sz="1000" u="none" strike="noStrike" cap="none" normalizeH="0" baseline="0" dirty="0" smtClean="0">
                          <a:ln>
                            <a:noFill/>
                          </a:ln>
                          <a:effectLst/>
                          <a:latin typeface="Tahoma" pitchFamily="34" charset="0"/>
                          <a:cs typeface="Tahoma" pitchFamily="34" charset="0"/>
                        </a:rPr>
                        <a:t>1092</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000" u="none" strike="noStrike" cap="none" normalizeH="0" baseline="0" dirty="0" smtClean="0">
                          <a:ln>
                            <a:noFill/>
                          </a:ln>
                          <a:effectLst/>
                          <a:latin typeface="Tahoma" pitchFamily="34" charset="0"/>
                          <a:cs typeface="Tahoma" pitchFamily="34" charset="0"/>
                        </a:rPr>
                        <a:t>446</a:t>
                      </a:r>
                      <a:r>
                        <a:rPr lang="pl-PL" sz="1000" dirty="0" smtClean="0">
                          <a:latin typeface="Tahoma" pitchFamily="34" charset="0"/>
                          <a:cs typeface="Tahoma" pitchFamily="34" charset="0"/>
                        </a:rPr>
                        <a:t> – </a:t>
                      </a:r>
                      <a:r>
                        <a:rPr kumimoji="0" lang="pl-PL" sz="1000" u="none" strike="noStrike" cap="none" normalizeH="0" baseline="0" dirty="0" smtClean="0">
                          <a:ln>
                            <a:noFill/>
                          </a:ln>
                          <a:effectLst/>
                          <a:latin typeface="Tahoma" pitchFamily="34" charset="0"/>
                          <a:cs typeface="Tahoma" pitchFamily="34" charset="0"/>
                        </a:rPr>
                        <a:t>918</a:t>
                      </a:r>
                      <a:endParaRPr kumimoji="0" lang="pl-PL" sz="1000" b="0" i="0" u="none" strike="noStrike" cap="none" normalizeH="0" baseline="0" dirty="0" smtClean="0">
                        <a:ln>
                          <a:noFill/>
                        </a:ln>
                        <a:solidFill>
                          <a:schemeClr val="tx1"/>
                        </a:solidFill>
                        <a:effectLst/>
                        <a:latin typeface="Tahoma" pitchFamily="34" charset="0"/>
                        <a:cs typeface="Tahoma"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bl>
          </a:graphicData>
        </a:graphic>
      </p:graphicFrame>
      <p:sp>
        <p:nvSpPr>
          <p:cNvPr id="10" name="Łuk 9"/>
          <p:cNvSpPr/>
          <p:nvPr/>
        </p:nvSpPr>
        <p:spPr>
          <a:xfrm>
            <a:off x="4000500" y="2857500"/>
            <a:ext cx="46038" cy="46038"/>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Rectangle 18"/>
          <p:cNvSpPr>
            <a:spLocks noChangeArrowheads="1"/>
          </p:cNvSpPr>
          <p:nvPr/>
        </p:nvSpPr>
        <p:spPr bwMode="auto">
          <a:xfrm>
            <a:off x="142875" y="190500"/>
            <a:ext cx="6586538" cy="1023938"/>
          </a:xfrm>
          <a:prstGeom prst="rect">
            <a:avLst/>
          </a:prstGeom>
          <a:noFill/>
          <a:ln w="9525">
            <a:noFill/>
            <a:miter lim="800000"/>
            <a:headEnd/>
            <a:tailEnd/>
          </a:ln>
        </p:spPr>
        <p:txBody>
          <a:bodyPr/>
          <a:lstStyle/>
          <a:p>
            <a:pPr>
              <a:defRPr/>
            </a:pPr>
            <a:r>
              <a:rPr lang="pl-PL" altLang="pl-PL" sz="3200" dirty="0" err="1">
                <a:solidFill>
                  <a:schemeClr val="tx1">
                    <a:lumMod val="75000"/>
                    <a:lumOff val="25000"/>
                  </a:schemeClr>
                </a:solidFill>
                <a:cs typeface="Tahoma" pitchFamily="34" charset="0"/>
              </a:rPr>
              <a:t>Driling</a:t>
            </a:r>
            <a:r>
              <a:rPr lang="pl-PL" altLang="pl-PL" sz="3200" dirty="0">
                <a:solidFill>
                  <a:schemeClr val="tx1">
                    <a:lumMod val="75000"/>
                    <a:lumOff val="25000"/>
                  </a:schemeClr>
                </a:solidFill>
                <a:cs typeface="Tahoma" pitchFamily="34" charset="0"/>
              </a:rPr>
              <a:t> </a:t>
            </a:r>
            <a:r>
              <a:rPr lang="pl-PL" altLang="pl-PL" sz="3200" dirty="0" err="1">
                <a:solidFill>
                  <a:schemeClr val="tx1">
                    <a:lumMod val="75000"/>
                    <a:lumOff val="25000"/>
                  </a:schemeClr>
                </a:solidFill>
                <a:cs typeface="Tahoma" pitchFamily="34" charset="0"/>
              </a:rPr>
              <a:t>cuttings</a:t>
            </a:r>
            <a:r>
              <a:rPr lang="pl-PL" altLang="pl-PL" sz="3200" dirty="0">
                <a:solidFill>
                  <a:schemeClr val="tx1">
                    <a:lumMod val="75000"/>
                    <a:lumOff val="25000"/>
                  </a:schemeClr>
                </a:solidFill>
                <a:cs typeface="Tahoma" pitchFamily="34" charset="0"/>
              </a:rPr>
              <a:t> – solid </a:t>
            </a:r>
            <a:r>
              <a:rPr lang="pl-PL" altLang="pl-PL" sz="3200" dirty="0" err="1">
                <a:solidFill>
                  <a:schemeClr val="tx1">
                    <a:lumMod val="75000"/>
                    <a:lumOff val="25000"/>
                  </a:schemeClr>
                </a:solidFill>
                <a:cs typeface="Tahoma" pitchFamily="34" charset="0"/>
              </a:rPr>
              <a:t>phase</a:t>
            </a:r>
            <a:endParaRPr lang="pl-PL" altLang="pl-PL" sz="3200" dirty="0">
              <a:solidFill>
                <a:schemeClr val="tx1">
                  <a:lumMod val="75000"/>
                  <a:lumOff val="25000"/>
                </a:schemeClr>
              </a:solidFill>
              <a:cs typeface="Tahoma" pitchFamily="34" charset="0"/>
            </a:endParaRPr>
          </a:p>
        </p:txBody>
      </p:sp>
      <p:pic>
        <p:nvPicPr>
          <p:cNvPr id="22628" name="Picture 3" descr="H:\Zakłady\WARSZAWA\Geologia Środowiskowa\pracownicy\Olga Antolak\projekty__tematy\SHALE GAS\GDOŚ\PREZENTACJA marzec 2015\foto\DSC02620.JPG"/>
          <p:cNvPicPr>
            <a:picLocks noChangeAspect="1" noChangeArrowheads="1"/>
          </p:cNvPicPr>
          <p:nvPr/>
        </p:nvPicPr>
        <p:blipFill>
          <a:blip r:embed="rId3" cstate="print"/>
          <a:srcRect l="10843" t="28749" r="30873"/>
          <a:stretch>
            <a:fillRect/>
          </a:stretch>
        </p:blipFill>
        <p:spPr bwMode="auto">
          <a:xfrm>
            <a:off x="357188" y="3571875"/>
            <a:ext cx="2357437" cy="2159000"/>
          </a:xfrm>
          <a:prstGeom prst="rect">
            <a:avLst/>
          </a:prstGeom>
          <a:noFill/>
          <a:ln w="9525">
            <a:noFill/>
            <a:miter lim="800000"/>
            <a:headEnd/>
            <a:tailEnd/>
          </a:ln>
        </p:spPr>
      </p:pic>
      <p:pic>
        <p:nvPicPr>
          <p:cNvPr id="22629" name="Picture 2" descr="H:\Zakłady\WARSZAWA\Geologia Środowiskowa\pracownicy\Olga Antolak\projekty__tematy\SHALE GAS\GDOŚ\PREZENTACJA marzec 2015\foto\DSC03557.jpg"/>
          <p:cNvPicPr>
            <a:picLocks noChangeAspect="1" noChangeArrowheads="1"/>
          </p:cNvPicPr>
          <p:nvPr/>
        </p:nvPicPr>
        <p:blipFill>
          <a:blip r:embed="rId4" cstate="print"/>
          <a:srcRect t="21405" r="46881" b="12732"/>
          <a:stretch>
            <a:fillRect/>
          </a:stretch>
        </p:blipFill>
        <p:spPr bwMode="auto">
          <a:xfrm>
            <a:off x="357188" y="1214438"/>
            <a:ext cx="2303462" cy="2143125"/>
          </a:xfrm>
          <a:prstGeom prst="rect">
            <a:avLst/>
          </a:prstGeom>
          <a:noFill/>
          <a:ln w="9525">
            <a:noFill/>
            <a:miter lim="800000"/>
            <a:headEnd/>
            <a:tailEnd/>
          </a:ln>
        </p:spPr>
      </p:pic>
      <p:sp>
        <p:nvSpPr>
          <p:cNvPr id="9" name="Prostokąt 8"/>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22</a:t>
            </a:fld>
            <a:endParaRPr lang="pl-PL" sz="1000" b="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Łuk 9"/>
          <p:cNvSpPr/>
          <p:nvPr/>
        </p:nvSpPr>
        <p:spPr>
          <a:xfrm>
            <a:off x="4000500" y="2857500"/>
            <a:ext cx="46038" cy="46038"/>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Rectangle 18"/>
          <p:cNvSpPr>
            <a:spLocks noChangeArrowheads="1"/>
          </p:cNvSpPr>
          <p:nvPr/>
        </p:nvSpPr>
        <p:spPr bwMode="auto">
          <a:xfrm>
            <a:off x="142875" y="190500"/>
            <a:ext cx="4929188" cy="1023938"/>
          </a:xfrm>
          <a:prstGeom prst="rect">
            <a:avLst/>
          </a:prstGeom>
          <a:noFill/>
          <a:ln w="9525">
            <a:noFill/>
            <a:miter lim="800000"/>
            <a:headEnd/>
            <a:tailEnd/>
          </a:ln>
        </p:spPr>
        <p:txBody>
          <a:bodyPr/>
          <a:lstStyle/>
          <a:p>
            <a:pPr>
              <a:defRPr/>
            </a:pPr>
            <a:r>
              <a:rPr lang="pl-PL" altLang="pl-PL" sz="3200" dirty="0" err="1">
                <a:solidFill>
                  <a:schemeClr val="tx1">
                    <a:lumMod val="75000"/>
                    <a:lumOff val="25000"/>
                  </a:schemeClr>
                </a:solidFill>
                <a:cs typeface="Tahoma" pitchFamily="34" charset="0"/>
              </a:rPr>
              <a:t>Technological</a:t>
            </a:r>
            <a:r>
              <a:rPr lang="pl-PL" altLang="pl-PL" sz="3200" dirty="0">
                <a:solidFill>
                  <a:schemeClr val="tx1">
                    <a:lumMod val="75000"/>
                    <a:lumOff val="25000"/>
                  </a:schemeClr>
                </a:solidFill>
                <a:cs typeface="Tahoma" pitchFamily="34" charset="0"/>
              </a:rPr>
              <a:t> </a:t>
            </a:r>
            <a:r>
              <a:rPr lang="pl-PL" altLang="pl-PL" sz="3200" dirty="0" err="1">
                <a:solidFill>
                  <a:schemeClr val="tx1">
                    <a:lumMod val="75000"/>
                    <a:lumOff val="25000"/>
                  </a:schemeClr>
                </a:solidFill>
                <a:cs typeface="Tahoma" pitchFamily="34" charset="0"/>
              </a:rPr>
              <a:t>fluids</a:t>
            </a:r>
            <a:endParaRPr lang="pl-PL" altLang="pl-PL" sz="3200" dirty="0">
              <a:solidFill>
                <a:schemeClr val="tx1">
                  <a:lumMod val="75000"/>
                  <a:lumOff val="25000"/>
                </a:schemeClr>
              </a:solidFill>
              <a:cs typeface="Tahoma" pitchFamily="34" charset="0"/>
            </a:endParaRPr>
          </a:p>
        </p:txBody>
      </p:sp>
      <p:pic>
        <p:nvPicPr>
          <p:cNvPr id="23556" name="Picture 2" descr="H:\Zakłady\WARSZAWA\Geologia Środowiskowa\pracownicy\Olga Antolak\projekty__tematy\SHALE GAS\GDOŚ\PREZENTACJA marzec 2015\foto\DSC03368.JPG"/>
          <p:cNvPicPr>
            <a:picLocks noChangeAspect="1" noChangeArrowheads="1"/>
          </p:cNvPicPr>
          <p:nvPr/>
        </p:nvPicPr>
        <p:blipFill>
          <a:blip r:embed="rId3" cstate="print"/>
          <a:srcRect/>
          <a:stretch>
            <a:fillRect/>
          </a:stretch>
        </p:blipFill>
        <p:spPr bwMode="auto">
          <a:xfrm>
            <a:off x="350838" y="3500438"/>
            <a:ext cx="2297112" cy="2143125"/>
          </a:xfrm>
          <a:prstGeom prst="rect">
            <a:avLst/>
          </a:prstGeom>
          <a:noFill/>
          <a:ln w="9525">
            <a:noFill/>
            <a:miter lim="800000"/>
            <a:headEnd/>
            <a:tailEnd/>
          </a:ln>
        </p:spPr>
      </p:pic>
      <p:graphicFrame>
        <p:nvGraphicFramePr>
          <p:cNvPr id="11" name="Tabela 10"/>
          <p:cNvGraphicFramePr>
            <a:graphicFrameLocks noGrp="1"/>
          </p:cNvGraphicFramePr>
          <p:nvPr/>
        </p:nvGraphicFramePr>
        <p:xfrm>
          <a:off x="2928938" y="857250"/>
          <a:ext cx="5857915" cy="3611844"/>
        </p:xfrm>
        <a:graphic>
          <a:graphicData uri="http://schemas.openxmlformats.org/drawingml/2006/table">
            <a:tbl>
              <a:tblPr>
                <a:effectLst/>
              </a:tblPr>
              <a:tblGrid>
                <a:gridCol w="1171583"/>
                <a:gridCol w="2343166"/>
                <a:gridCol w="2343166"/>
              </a:tblGrid>
              <a:tr h="246267">
                <a:tc rowSpan="2">
                  <a:txBody>
                    <a:bodyPr/>
                    <a:lstStyle/>
                    <a:p>
                      <a:pPr algn="ctr">
                        <a:lnSpc>
                          <a:spcPct val="100000"/>
                        </a:lnSpc>
                        <a:spcAft>
                          <a:spcPts val="0"/>
                        </a:spcAft>
                      </a:pPr>
                      <a:r>
                        <a:rPr lang="pl-PL" sz="1100" b="1" dirty="0" err="1" smtClean="0">
                          <a:latin typeface="Tahoma" pitchFamily="34" charset="0"/>
                          <a:ea typeface="Calibri"/>
                          <a:cs typeface="Tahoma" pitchFamily="34" charset="0"/>
                        </a:rPr>
                        <a:t>Component</a:t>
                      </a:r>
                      <a:endParaRPr lang="pl-PL" sz="1100" b="1"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b="1" u="none" strike="noStrike" cap="none" normalizeH="0" baseline="0" dirty="0" err="1" smtClean="0">
                          <a:ln>
                            <a:noFill/>
                          </a:ln>
                          <a:effectLst/>
                          <a:latin typeface="Tahoma" pitchFamily="34" charset="0"/>
                          <a:cs typeface="Tahoma" pitchFamily="34" charset="0"/>
                        </a:rPr>
                        <a:t>Fracturing</a:t>
                      </a:r>
                      <a:r>
                        <a:rPr kumimoji="0" lang="pl-PL" sz="1100" b="1" u="none" strike="noStrike" cap="none" normalizeH="0" baseline="0" dirty="0" smtClean="0">
                          <a:ln>
                            <a:noFill/>
                          </a:ln>
                          <a:effectLst/>
                          <a:latin typeface="Tahoma" pitchFamily="34" charset="0"/>
                          <a:cs typeface="Tahoma" pitchFamily="34" charset="0"/>
                        </a:rPr>
                        <a:t> fluid</a:t>
                      </a:r>
                      <a:endParaRPr kumimoji="0" lang="pl-PL" sz="11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CCFF9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b="1" u="none" strike="noStrike" cap="none" normalizeH="0" baseline="0" dirty="0" smtClean="0">
                          <a:ln>
                            <a:noFill/>
                          </a:ln>
                          <a:effectLst/>
                          <a:latin typeface="Tahoma" pitchFamily="34" charset="0"/>
                          <a:cs typeface="Tahoma" pitchFamily="34" charset="0"/>
                        </a:rPr>
                        <a:t>Flowback</a:t>
                      </a:r>
                      <a:endParaRPr kumimoji="0" lang="pl-PL" sz="11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6">
                        <a:lumMod val="40000"/>
                        <a:lumOff val="60000"/>
                      </a:schemeClr>
                    </a:solidFill>
                  </a:tcPr>
                </a:tc>
              </a:tr>
              <a:tr h="207374">
                <a:tc vMerge="1">
                  <a:txBody>
                    <a:bodyPr/>
                    <a:lstStyle/>
                    <a:p>
                      <a:pPr>
                        <a:lnSpc>
                          <a:spcPct val="100000"/>
                        </a:lnSpc>
                        <a:spcAft>
                          <a:spcPts val="0"/>
                        </a:spcAft>
                      </a:pPr>
                      <a:endParaRPr lang="pl-PL" sz="900" dirty="0">
                        <a:latin typeface="Calibri"/>
                        <a:ea typeface="Calibri"/>
                        <a:cs typeface="Times New Roman"/>
                      </a:endParaRPr>
                    </a:p>
                  </a:txBody>
                  <a:tcPr marL="76164" marR="76164" marT="38082" marB="38082" anchor="b">
                    <a:cell3D prstMaterial="dkEdge">
                      <a:bevel/>
                      <a:lightRig rig="flood" dir="t"/>
                    </a:cell3D>
                  </a:tcPr>
                </a:tc>
                <a:tc gridSpan="2">
                  <a:txBody>
                    <a:bodyPr/>
                    <a:lstStyle/>
                    <a:p>
                      <a:pPr algn="ctr">
                        <a:lnSpc>
                          <a:spcPct val="100000"/>
                        </a:lnSpc>
                        <a:spcAft>
                          <a:spcPts val="0"/>
                        </a:spcAft>
                      </a:pPr>
                      <a:r>
                        <a:rPr lang="pl-PL" sz="1100" b="1" dirty="0" smtClean="0">
                          <a:latin typeface="Tahoma" pitchFamily="34" charset="0"/>
                          <a:cs typeface="Tahoma" pitchFamily="34" charset="0"/>
                        </a:rPr>
                        <a:t>mg/l</a:t>
                      </a:r>
                      <a:endParaRPr lang="pl-PL" sz="1100" b="1"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r>
              <a:tr h="20737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Ba</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pl-PL" sz="1100" b="0" i="0" u="none" strike="noStrike" cap="none" normalizeH="0" baseline="0" dirty="0" smtClean="0">
                          <a:ln>
                            <a:noFill/>
                          </a:ln>
                          <a:solidFill>
                            <a:schemeClr val="tx1"/>
                          </a:solidFill>
                          <a:effectLst/>
                          <a:latin typeface="Tahoma" pitchFamily="34" charset="0"/>
                          <a:cs typeface="Tahoma" pitchFamily="34" charset="0"/>
                        </a:rPr>
                        <a:t>0,0000963 </a:t>
                      </a:r>
                      <a:r>
                        <a:rPr kumimoji="0" lang="pl-PL" sz="1100" u="none" strike="noStrike" cap="none" normalizeH="0" baseline="0" dirty="0" smtClean="0">
                          <a:ln>
                            <a:noFill/>
                          </a:ln>
                          <a:effectLst/>
                          <a:latin typeface="Tahoma" pitchFamily="34" charset="0"/>
                          <a:cs typeface="Tahoma" pitchFamily="34" charset="0"/>
                        </a:rPr>
                        <a:t>– 2,02</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0,00128 –  59,50</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0737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Ca</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pl-PL" sz="1100" b="0" i="0" u="none" strike="noStrike" cap="none" normalizeH="0" baseline="0" dirty="0" smtClean="0">
                          <a:ln>
                            <a:noFill/>
                          </a:ln>
                          <a:solidFill>
                            <a:schemeClr val="tx1"/>
                          </a:solidFill>
                          <a:effectLst/>
                          <a:latin typeface="Tahoma" pitchFamily="34" charset="0"/>
                          <a:cs typeface="Tahoma" pitchFamily="34" charset="0"/>
                        </a:rPr>
                        <a:t>0,0018</a:t>
                      </a:r>
                      <a:r>
                        <a:rPr kumimoji="0" lang="pl-PL" sz="1100" u="none" strike="noStrike" cap="none" normalizeH="0" baseline="0" dirty="0" smtClean="0">
                          <a:ln>
                            <a:noFill/>
                          </a:ln>
                          <a:effectLst/>
                          <a:latin typeface="Tahoma" pitchFamily="34" charset="0"/>
                          <a:cs typeface="Tahoma" pitchFamily="34" charset="0"/>
                        </a:rPr>
                        <a:t> – 3,15</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0,23  –  199,56</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0737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Cs</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0,0008 – 0,17</a:t>
                      </a: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0,00161–  54,57</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0737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K</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0,0822 – 289,28</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1,67  –  86,68</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0737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Na</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0,0782 – 36,29</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0,84  –  601,65</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0737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Se</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0,0904 – 1,40</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0,0419 –  40,58</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0737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Sr</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0,000894 – 0,89</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0,00088 –  23,45</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0737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Ag</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0,0008 – 0,0119</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0,0113 –  0,0304</a:t>
                      </a:r>
                      <a:endParaRPr kumimoji="0" lang="pl-PL" sz="1100" b="0" i="0" u="none" strike="noStrike" cap="none" normalizeH="0" baseline="3000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0737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Al</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0,000849 –  0,9</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0,0152 –  2,36</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222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As</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0,00876 –  0,12</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0,00552 –  1,1</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222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Cd</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0,000974 –  0,000144</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0,0077 – 0,012</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2222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S</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0,00673 –  21,71</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0,43  – 120,36</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bl>
          </a:graphicData>
        </a:graphic>
      </p:graphicFrame>
      <p:graphicFrame>
        <p:nvGraphicFramePr>
          <p:cNvPr id="13" name="Tabela 12"/>
          <p:cNvGraphicFramePr>
            <a:graphicFrameLocks noGrp="1"/>
          </p:cNvGraphicFramePr>
          <p:nvPr/>
        </p:nvGraphicFramePr>
        <p:xfrm>
          <a:off x="2928938" y="4751388"/>
          <a:ext cx="5857916" cy="1280124"/>
        </p:xfrm>
        <a:graphic>
          <a:graphicData uri="http://schemas.openxmlformats.org/drawingml/2006/table">
            <a:tbl>
              <a:tblPr>
                <a:effectLst/>
              </a:tblPr>
              <a:tblGrid>
                <a:gridCol w="1171584"/>
                <a:gridCol w="2343166"/>
                <a:gridCol w="2343166"/>
              </a:tblGrid>
              <a:tr h="246267">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1100" b="1" dirty="0" err="1" smtClean="0">
                          <a:latin typeface="Tahoma" pitchFamily="34" charset="0"/>
                          <a:cs typeface="Tahoma" pitchFamily="34" charset="0"/>
                        </a:rPr>
                        <a:t>Radioactivity</a:t>
                      </a:r>
                      <a:endParaRPr lang="pl-PL" sz="1100" b="1" dirty="0" smtClean="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b="1" u="none" strike="noStrike" cap="none" normalizeH="0" baseline="0" dirty="0" err="1" smtClean="0">
                          <a:ln>
                            <a:noFill/>
                          </a:ln>
                          <a:effectLst/>
                          <a:latin typeface="Tahoma" pitchFamily="34" charset="0"/>
                          <a:cs typeface="Tahoma" pitchFamily="34" charset="0"/>
                        </a:rPr>
                        <a:t>Fracturing</a:t>
                      </a:r>
                      <a:r>
                        <a:rPr kumimoji="0" lang="pl-PL" sz="1100" b="1" u="none" strike="noStrike" cap="none" normalizeH="0" baseline="0" dirty="0" smtClean="0">
                          <a:ln>
                            <a:noFill/>
                          </a:ln>
                          <a:effectLst/>
                          <a:latin typeface="Tahoma" pitchFamily="34" charset="0"/>
                          <a:cs typeface="Tahoma" pitchFamily="34" charset="0"/>
                        </a:rPr>
                        <a:t> fluid</a:t>
                      </a:r>
                      <a:endParaRPr kumimoji="0" lang="pl-PL" sz="11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b="1" u="none" strike="noStrike" cap="none" normalizeH="0" baseline="0" dirty="0" smtClean="0">
                          <a:ln>
                            <a:noFill/>
                          </a:ln>
                          <a:effectLst/>
                          <a:latin typeface="Tahoma" pitchFamily="34" charset="0"/>
                          <a:cs typeface="Tahoma" pitchFamily="34" charset="0"/>
                        </a:rPr>
                        <a:t>Flowback</a:t>
                      </a:r>
                      <a:endParaRPr kumimoji="0" lang="pl-PL" sz="1100" b="1"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07374">
                <a:tc vMerge="1">
                  <a:txBody>
                    <a:bodyPr/>
                    <a:lstStyle/>
                    <a:p>
                      <a:pPr>
                        <a:lnSpc>
                          <a:spcPct val="100000"/>
                        </a:lnSpc>
                        <a:spcAft>
                          <a:spcPts val="0"/>
                        </a:spcAft>
                      </a:pPr>
                      <a:endParaRPr lang="pl-PL" sz="900" dirty="0">
                        <a:latin typeface="Calibri"/>
                        <a:ea typeface="Calibri"/>
                        <a:cs typeface="Times New Roman"/>
                      </a:endParaRPr>
                    </a:p>
                  </a:txBody>
                  <a:tcPr marL="76164" marR="76164" marT="38082" marB="38082" anchor="b">
                    <a:cell3D prstMaterial="dkEdge">
                      <a:bevel/>
                      <a:lightRig rig="flood" dir="t"/>
                    </a:cell3D>
                  </a:tcPr>
                </a:tc>
                <a:tc gridSpan="2">
                  <a:txBody>
                    <a:bodyPr/>
                    <a:lstStyle/>
                    <a:p>
                      <a:pPr algn="ctr">
                        <a:lnSpc>
                          <a:spcPct val="100000"/>
                        </a:lnSpc>
                        <a:spcAft>
                          <a:spcPts val="0"/>
                        </a:spcAft>
                      </a:pPr>
                      <a:r>
                        <a:rPr lang="pl-PL" sz="1100" b="1" baseline="0" dirty="0" smtClean="0">
                          <a:latin typeface="Tahoma" pitchFamily="34" charset="0"/>
                          <a:cs typeface="Tahoma" pitchFamily="34" charset="0"/>
                        </a:rPr>
                        <a:t>Bq/kg</a:t>
                      </a:r>
                      <a:endParaRPr lang="pl-PL" sz="1100" b="1" dirty="0">
                        <a:latin typeface="Tahoma" pitchFamily="34" charset="0"/>
                        <a:ea typeface="Calibri"/>
                        <a:cs typeface="Tahoma" pitchFamily="34" charset="0"/>
                      </a:endParaRPr>
                    </a:p>
                  </a:txBody>
                  <a:tcPr marL="76164" marR="76164" marT="38082" marB="3808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hMerge="1">
                  <a:txBody>
                    <a:bodyPr/>
                    <a:lstStyle/>
                    <a:p>
                      <a:endParaRPr lang="en-US"/>
                    </a:p>
                  </a:txBody>
                  <a:tcPr/>
                </a:tc>
              </a:tr>
              <a:tr h="20737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30000" dirty="0" smtClean="0">
                          <a:ln>
                            <a:noFill/>
                          </a:ln>
                          <a:effectLst/>
                          <a:latin typeface="Tahoma" pitchFamily="34" charset="0"/>
                          <a:cs typeface="Tahoma" pitchFamily="34" charset="0"/>
                        </a:rPr>
                        <a:t>40</a:t>
                      </a:r>
                      <a:r>
                        <a:rPr kumimoji="0" lang="pl-PL" sz="1100" u="none" strike="noStrike" cap="none" normalizeH="0" baseline="0" dirty="0" smtClean="0">
                          <a:ln>
                            <a:noFill/>
                          </a:ln>
                          <a:effectLst/>
                          <a:latin typeface="Tahoma" pitchFamily="34" charset="0"/>
                          <a:cs typeface="Tahoma" pitchFamily="34" charset="0"/>
                        </a:rPr>
                        <a:t> K</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&lt;10 – 447</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28 – 492</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0737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30000" dirty="0" smtClean="0">
                          <a:ln>
                            <a:noFill/>
                          </a:ln>
                          <a:effectLst/>
                          <a:latin typeface="Tahoma" pitchFamily="34" charset="0"/>
                          <a:cs typeface="Tahoma" pitchFamily="34" charset="0"/>
                        </a:rPr>
                        <a:t>226</a:t>
                      </a:r>
                      <a:r>
                        <a:rPr kumimoji="0" lang="pl-PL" sz="1100" u="none" strike="noStrike" cap="none" normalizeH="0" baseline="0" dirty="0" smtClean="0">
                          <a:ln>
                            <a:noFill/>
                          </a:ln>
                          <a:effectLst/>
                          <a:latin typeface="Tahoma" pitchFamily="34" charset="0"/>
                          <a:cs typeface="Tahoma" pitchFamily="34" charset="0"/>
                        </a:rPr>
                        <a:t> Ra</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&lt;10</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pl-PL" sz="1100" u="none" strike="noStrike" cap="none" normalizeH="0" baseline="0" dirty="0" smtClean="0">
                          <a:ln>
                            <a:noFill/>
                          </a:ln>
                          <a:effectLst/>
                          <a:latin typeface="Tahoma" pitchFamily="34" charset="0"/>
                          <a:cs typeface="Tahoma" pitchFamily="34" charset="0"/>
                        </a:rPr>
                        <a:t>&lt;10 – 48</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r h="20737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30000" dirty="0" smtClean="0">
                          <a:ln>
                            <a:noFill/>
                          </a:ln>
                          <a:effectLst/>
                          <a:latin typeface="Tahoma" pitchFamily="34" charset="0"/>
                          <a:cs typeface="Tahoma" pitchFamily="34" charset="0"/>
                        </a:rPr>
                        <a:t>228 </a:t>
                      </a:r>
                      <a:r>
                        <a:rPr kumimoji="0" lang="pl-PL" sz="1100" u="none" strike="noStrike" cap="none" normalizeH="0" baseline="0" dirty="0" smtClean="0">
                          <a:ln>
                            <a:noFill/>
                          </a:ln>
                          <a:effectLst/>
                          <a:latin typeface="Tahoma" pitchFamily="34" charset="0"/>
                          <a:cs typeface="Tahoma" pitchFamily="34" charset="0"/>
                        </a:rPr>
                        <a:t>Th</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&lt;10</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l-PL" sz="1100" u="none" strike="noStrike" cap="none" normalizeH="0" baseline="0" dirty="0" smtClean="0">
                          <a:ln>
                            <a:noFill/>
                          </a:ln>
                          <a:effectLst/>
                          <a:latin typeface="Tahoma" pitchFamily="34" charset="0"/>
                          <a:cs typeface="Tahoma" pitchFamily="34" charset="0"/>
                        </a:rPr>
                        <a:t>&lt; 10 – 12</a:t>
                      </a:r>
                      <a:endParaRPr kumimoji="0" lang="pl-PL" sz="1100" b="0" i="0" u="none" strike="noStrike" cap="none" normalizeH="0" baseline="0" dirty="0" smtClean="0">
                        <a:ln>
                          <a:noFill/>
                        </a:ln>
                        <a:solidFill>
                          <a:schemeClr val="tx1"/>
                        </a:solidFill>
                        <a:effectLst/>
                        <a:latin typeface="Tahoma" pitchFamily="34" charset="0"/>
                        <a:cs typeface="Tahoma" pitchFamily="34" charset="0"/>
                      </a:endParaRPr>
                    </a:p>
                  </a:txBody>
                  <a:tcP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r>
            </a:tbl>
          </a:graphicData>
        </a:graphic>
      </p:graphicFrame>
      <p:pic>
        <p:nvPicPr>
          <p:cNvPr id="23643" name="Picture 3" descr="H:\Zakłady\WARSZAWA\Geologia Środowiskowa\pracownicy\Olga Antolak\projekty__tematy\SHALE GAS\GDOŚ\PREZENTACJA marzec 2015\foto\DSC02289.JPG"/>
          <p:cNvPicPr>
            <a:picLocks noChangeAspect="1" noChangeArrowheads="1"/>
          </p:cNvPicPr>
          <p:nvPr/>
        </p:nvPicPr>
        <p:blipFill>
          <a:blip r:embed="rId4" cstate="print"/>
          <a:srcRect/>
          <a:stretch>
            <a:fillRect/>
          </a:stretch>
        </p:blipFill>
        <p:spPr bwMode="auto">
          <a:xfrm>
            <a:off x="401638" y="1214438"/>
            <a:ext cx="2241550" cy="2214562"/>
          </a:xfrm>
          <a:prstGeom prst="rect">
            <a:avLst/>
          </a:prstGeom>
          <a:noFill/>
          <a:ln w="9525">
            <a:noFill/>
            <a:miter lim="800000"/>
            <a:headEnd/>
            <a:tailEnd/>
          </a:ln>
        </p:spPr>
      </p:pic>
      <p:sp>
        <p:nvSpPr>
          <p:cNvPr id="9" name="Prostokąt 8"/>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23</a:t>
            </a:fld>
            <a:endParaRPr lang="pl-PL" sz="1000" b="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Łuk 9"/>
          <p:cNvSpPr/>
          <p:nvPr/>
        </p:nvSpPr>
        <p:spPr>
          <a:xfrm>
            <a:off x="4000500" y="2857500"/>
            <a:ext cx="46038" cy="46038"/>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24579" name="Picture 2" descr="H:\Zakłady\WARSZAWA\Geologia Środowiskowa\pracownicy\Olga Antolak\projekty__tematy\SHALE GAS\GDOŚ\PREZENTACJA marzec 2015\foto\DSC03368.JPG"/>
          <p:cNvPicPr>
            <a:picLocks noChangeAspect="1" noChangeArrowheads="1"/>
          </p:cNvPicPr>
          <p:nvPr/>
        </p:nvPicPr>
        <p:blipFill>
          <a:blip r:embed="rId3" cstate="print"/>
          <a:srcRect/>
          <a:stretch>
            <a:fillRect/>
          </a:stretch>
        </p:blipFill>
        <p:spPr bwMode="auto">
          <a:xfrm>
            <a:off x="350838" y="3500438"/>
            <a:ext cx="2297112" cy="2143125"/>
          </a:xfrm>
          <a:prstGeom prst="rect">
            <a:avLst/>
          </a:prstGeom>
          <a:noFill/>
          <a:ln w="9525">
            <a:noFill/>
            <a:miter lim="800000"/>
            <a:headEnd/>
            <a:tailEnd/>
          </a:ln>
        </p:spPr>
      </p:pic>
      <p:pic>
        <p:nvPicPr>
          <p:cNvPr id="24580" name="Picture 3" descr="H:\Zakłady\WARSZAWA\Geologia Środowiskowa\pracownicy\Olga Antolak\projekty__tematy\SHALE GAS\GDOŚ\PREZENTACJA marzec 2015\foto\DSC02289.JPG"/>
          <p:cNvPicPr>
            <a:picLocks noChangeAspect="1" noChangeArrowheads="1"/>
          </p:cNvPicPr>
          <p:nvPr/>
        </p:nvPicPr>
        <p:blipFill>
          <a:blip r:embed="rId4" cstate="print"/>
          <a:srcRect/>
          <a:stretch>
            <a:fillRect/>
          </a:stretch>
        </p:blipFill>
        <p:spPr bwMode="auto">
          <a:xfrm>
            <a:off x="401638" y="1214438"/>
            <a:ext cx="2241550" cy="2214562"/>
          </a:xfrm>
          <a:prstGeom prst="rect">
            <a:avLst/>
          </a:prstGeom>
          <a:noFill/>
          <a:ln w="9525">
            <a:noFill/>
            <a:miter lim="800000"/>
            <a:headEnd/>
            <a:tailEnd/>
          </a:ln>
        </p:spPr>
      </p:pic>
      <p:pic>
        <p:nvPicPr>
          <p:cNvPr id="24581" name="Picture 2"/>
          <p:cNvPicPr>
            <a:picLocks noChangeAspect="1" noChangeArrowheads="1"/>
          </p:cNvPicPr>
          <p:nvPr/>
        </p:nvPicPr>
        <p:blipFill>
          <a:blip r:embed="rId5" cstate="print"/>
          <a:srcRect/>
          <a:stretch>
            <a:fillRect/>
          </a:stretch>
        </p:blipFill>
        <p:spPr bwMode="auto">
          <a:xfrm>
            <a:off x="2851150" y="860425"/>
            <a:ext cx="5795963" cy="5127625"/>
          </a:xfrm>
          <a:prstGeom prst="rect">
            <a:avLst/>
          </a:prstGeom>
          <a:noFill/>
          <a:ln w="9525" algn="ctr">
            <a:solidFill>
              <a:schemeClr val="tx1"/>
            </a:solidFill>
            <a:miter lim="800000"/>
            <a:headEnd/>
            <a:tailEnd/>
          </a:ln>
        </p:spPr>
      </p:pic>
      <p:sp>
        <p:nvSpPr>
          <p:cNvPr id="15" name="Rectangle 18"/>
          <p:cNvSpPr>
            <a:spLocks noChangeArrowheads="1"/>
          </p:cNvSpPr>
          <p:nvPr/>
        </p:nvSpPr>
        <p:spPr bwMode="auto">
          <a:xfrm>
            <a:off x="142875" y="190500"/>
            <a:ext cx="4929188" cy="1023938"/>
          </a:xfrm>
          <a:prstGeom prst="rect">
            <a:avLst/>
          </a:prstGeom>
          <a:noFill/>
          <a:ln w="9525">
            <a:noFill/>
            <a:miter lim="800000"/>
            <a:headEnd/>
            <a:tailEnd/>
          </a:ln>
        </p:spPr>
        <p:txBody>
          <a:bodyPr/>
          <a:lstStyle/>
          <a:p>
            <a:pPr>
              <a:defRPr/>
            </a:pPr>
            <a:r>
              <a:rPr lang="pl-PL" altLang="pl-PL" sz="3200" dirty="0" err="1">
                <a:solidFill>
                  <a:schemeClr val="tx1">
                    <a:lumMod val="75000"/>
                    <a:lumOff val="25000"/>
                  </a:schemeClr>
                </a:solidFill>
                <a:cs typeface="Tahoma" pitchFamily="34" charset="0"/>
              </a:rPr>
              <a:t>Technological</a:t>
            </a:r>
            <a:r>
              <a:rPr lang="pl-PL" altLang="pl-PL" sz="3200" dirty="0">
                <a:solidFill>
                  <a:schemeClr val="tx1">
                    <a:lumMod val="75000"/>
                    <a:lumOff val="25000"/>
                  </a:schemeClr>
                </a:solidFill>
                <a:cs typeface="Tahoma" pitchFamily="34" charset="0"/>
              </a:rPr>
              <a:t> </a:t>
            </a:r>
            <a:r>
              <a:rPr lang="pl-PL" altLang="pl-PL" sz="3200" dirty="0" err="1">
                <a:solidFill>
                  <a:schemeClr val="tx1">
                    <a:lumMod val="75000"/>
                    <a:lumOff val="25000"/>
                  </a:schemeClr>
                </a:solidFill>
                <a:cs typeface="Tahoma" pitchFamily="34" charset="0"/>
              </a:rPr>
              <a:t>fluids</a:t>
            </a:r>
            <a:endParaRPr lang="pl-PL" altLang="pl-PL" sz="3200" dirty="0">
              <a:solidFill>
                <a:schemeClr val="tx1">
                  <a:lumMod val="75000"/>
                  <a:lumOff val="25000"/>
                </a:schemeClr>
              </a:solidFill>
              <a:cs typeface="Tahoma" pitchFamily="34" charset="0"/>
            </a:endParaRPr>
          </a:p>
        </p:txBody>
      </p:sp>
      <p:sp>
        <p:nvSpPr>
          <p:cNvPr id="8" name="Prostokąt 7"/>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24</a:t>
            </a:fld>
            <a:endParaRPr lang="pl-PL" sz="1000" b="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xfrm>
            <a:off x="250825" y="188913"/>
            <a:ext cx="8229600" cy="1143000"/>
          </a:xfrm>
          <a:ln>
            <a:miter lim="800000"/>
            <a:headEnd/>
            <a:tailEnd/>
          </a:ln>
        </p:spPr>
        <p:txBody>
          <a:bodyPr vert="horz" wrap="square" lIns="91440" tIns="45720" rIns="91440" bIns="45720" numCol="1" anchor="t" anchorCtr="0" compatLnSpc="1">
            <a:prstTxWarp prst="textNoShape">
              <a:avLst/>
            </a:prstTxWarp>
          </a:bodyPr>
          <a:lstStyle/>
          <a:p>
            <a:pPr algn="l">
              <a:defRPr/>
            </a:pPr>
            <a:r>
              <a:rPr lang="pl-PL" altLang="pl-PL" sz="3200" b="1" kern="1200" dirty="0" err="1" smtClean="0">
                <a:solidFill>
                  <a:schemeClr val="tx1">
                    <a:lumMod val="75000"/>
                    <a:lumOff val="25000"/>
                  </a:schemeClr>
                </a:solidFill>
                <a:latin typeface="Tahoma" pitchFamily="34" charset="0"/>
                <a:ea typeface="+mn-ea"/>
                <a:cs typeface="Tahoma" pitchFamily="34" charset="0"/>
              </a:rPr>
              <a:t>Conclusions</a:t>
            </a:r>
            <a:endParaRPr lang="en-US" altLang="pl-PL" sz="3200" b="1" kern="1200" dirty="0" smtClean="0">
              <a:solidFill>
                <a:schemeClr val="tx1">
                  <a:lumMod val="75000"/>
                  <a:lumOff val="25000"/>
                </a:schemeClr>
              </a:solidFill>
              <a:latin typeface="Tahoma" pitchFamily="34" charset="0"/>
              <a:ea typeface="+mn-ea"/>
              <a:cs typeface="Tahoma" pitchFamily="34" charset="0"/>
            </a:endParaRPr>
          </a:p>
        </p:txBody>
      </p:sp>
      <p:sp>
        <p:nvSpPr>
          <p:cNvPr id="25603" name="Content Placeholder 2"/>
          <p:cNvSpPr>
            <a:spLocks noGrp="1"/>
          </p:cNvSpPr>
          <p:nvPr>
            <p:ph idx="1"/>
          </p:nvPr>
        </p:nvSpPr>
        <p:spPr bwMode="auto">
          <a:xfrm>
            <a:off x="457200" y="903288"/>
            <a:ext cx="8420100" cy="4525962"/>
          </a:xfrm>
          <a:noFill/>
          <a:ln>
            <a:miter lim="800000"/>
            <a:headEnd/>
            <a:tailEnd/>
          </a:ln>
        </p:spPr>
        <p:txBody>
          <a:bodyPr vert="horz" wrap="square" lIns="91440" tIns="45720" rIns="91440" bIns="45720" numCol="1" anchor="t" anchorCtr="0" compatLnSpc="1">
            <a:prstTxWarp prst="textNoShape">
              <a:avLst/>
            </a:prstTxWarp>
          </a:bodyPr>
          <a:lstStyle/>
          <a:p>
            <a:pPr>
              <a:spcBef>
                <a:spcPts val="1200"/>
              </a:spcBef>
            </a:pPr>
            <a:r>
              <a:rPr lang="en-US" sz="2000" smtClean="0">
                <a:cs typeface="Arial" pitchFamily="34" charset="0"/>
              </a:rPr>
              <a:t>Shale gas exploration activities generate mainly short time impact on the environment, also easy to minimaze</a:t>
            </a:r>
            <a:r>
              <a:rPr lang="pl-PL" sz="2000" smtClean="0">
                <a:cs typeface="Arial" pitchFamily="34" charset="0"/>
              </a:rPr>
              <a:t>, providing that all HSE standards and best operation practice with special regard to local conditions are implemented</a:t>
            </a:r>
            <a:r>
              <a:rPr lang="en-US" sz="2000" smtClean="0">
                <a:cs typeface="Arial" pitchFamily="34" charset="0"/>
              </a:rPr>
              <a:t>.</a:t>
            </a:r>
          </a:p>
          <a:p>
            <a:pPr>
              <a:spcBef>
                <a:spcPts val="1200"/>
              </a:spcBef>
            </a:pPr>
            <a:r>
              <a:rPr lang="en-US" sz="2000" smtClean="0">
                <a:cs typeface="Arial" pitchFamily="34" charset="0"/>
              </a:rPr>
              <a:t>Major decrease in live conditions due to heavy lorries traffic and temporarily increased noise level.</a:t>
            </a:r>
          </a:p>
          <a:p>
            <a:pPr>
              <a:spcBef>
                <a:spcPts val="1200"/>
              </a:spcBef>
            </a:pPr>
            <a:r>
              <a:rPr lang="en-US" sz="2000" smtClean="0">
                <a:cs typeface="Arial" pitchFamily="34" charset="0"/>
              </a:rPr>
              <a:t>The study showed no negative impact of exploration on the surface and groundwater quality in the observed period of time. </a:t>
            </a:r>
          </a:p>
          <a:p>
            <a:pPr>
              <a:spcBef>
                <a:spcPts val="1200"/>
              </a:spcBef>
            </a:pPr>
            <a:r>
              <a:rPr lang="en-US" sz="2000" smtClean="0">
                <a:cs typeface="Arial" pitchFamily="34" charset="0"/>
              </a:rPr>
              <a:t>No indirect impact on water-dependent ecosystems was detected.</a:t>
            </a:r>
          </a:p>
          <a:p>
            <a:pPr>
              <a:spcBef>
                <a:spcPts val="1200"/>
              </a:spcBef>
              <a:spcAft>
                <a:spcPts val="475"/>
              </a:spcAft>
            </a:pPr>
            <a:r>
              <a:rPr lang="en-US" sz="2000" smtClean="0"/>
              <a:t>Further exploratory/production operations should be preceded by:</a:t>
            </a:r>
          </a:p>
          <a:p>
            <a:pPr lvl="1">
              <a:spcBef>
                <a:spcPct val="0"/>
              </a:spcBef>
            </a:pPr>
            <a:r>
              <a:rPr lang="en-US" sz="2000" smtClean="0"/>
              <a:t>site specific water supply study (incl. alternative water sources)</a:t>
            </a:r>
          </a:p>
          <a:p>
            <a:pPr lvl="1">
              <a:spcBef>
                <a:spcPct val="0"/>
              </a:spcBef>
            </a:pPr>
            <a:r>
              <a:rPr lang="en-US" sz="2000" smtClean="0"/>
              <a:t>baseline status of surface and groundwater (quality and quantity), </a:t>
            </a:r>
          </a:p>
          <a:p>
            <a:pPr lvl="1">
              <a:spcBef>
                <a:spcPct val="0"/>
              </a:spcBef>
            </a:pPr>
            <a:r>
              <a:rPr lang="en-US" sz="2000" smtClean="0"/>
              <a:t>background concentrations of methane in groundwater, </a:t>
            </a:r>
          </a:p>
          <a:p>
            <a:pPr lvl="1">
              <a:spcBef>
                <a:spcPct val="0"/>
              </a:spcBef>
            </a:pPr>
            <a:r>
              <a:rPr lang="en-US" sz="2000" smtClean="0"/>
              <a:t>baseline concentrations of methane in soil gas. </a:t>
            </a:r>
          </a:p>
          <a:p>
            <a:endParaRPr lang="en-US" sz="2000" smtClean="0">
              <a:cs typeface="Arial" pitchFamily="34" charset="0"/>
            </a:endParaRPr>
          </a:p>
        </p:txBody>
      </p:sp>
      <p:sp>
        <p:nvSpPr>
          <p:cNvPr id="5" name="Prostokąt 4"/>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25</a:t>
            </a:fld>
            <a:endParaRPr lang="pl-PL" sz="1000" b="0"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5"/>
          <p:cNvSpPr>
            <a:spLocks noGrp="1"/>
          </p:cNvSpPr>
          <p:nvPr>
            <p:ph type="title"/>
          </p:nvPr>
        </p:nvSpPr>
        <p:spPr bwMode="auto">
          <a:xfrm>
            <a:off x="250825" y="188913"/>
            <a:ext cx="8229600" cy="1143000"/>
          </a:xfrm>
          <a:ln>
            <a:miter lim="800000"/>
            <a:headEnd/>
            <a:tailEnd/>
          </a:ln>
        </p:spPr>
        <p:txBody>
          <a:bodyPr vert="horz" wrap="square" lIns="91440" tIns="45720" rIns="91440" bIns="45720" numCol="1" anchor="t" anchorCtr="0" compatLnSpc="1">
            <a:prstTxWarp prst="textNoShape">
              <a:avLst/>
            </a:prstTxWarp>
          </a:bodyPr>
          <a:lstStyle/>
          <a:p>
            <a:pPr algn="l">
              <a:defRPr/>
            </a:pPr>
            <a:r>
              <a:rPr lang="pl-PL" altLang="pl-PL" sz="3200" b="1" kern="1200" dirty="0" err="1" smtClean="0">
                <a:solidFill>
                  <a:schemeClr val="tx1">
                    <a:lumMod val="75000"/>
                    <a:lumOff val="25000"/>
                  </a:schemeClr>
                </a:solidFill>
                <a:latin typeface="Tahoma" pitchFamily="34" charset="0"/>
                <a:ea typeface="+mn-ea"/>
                <a:cs typeface="Tahoma" pitchFamily="34" charset="0"/>
              </a:rPr>
              <a:t>Conclusions</a:t>
            </a:r>
            <a:r>
              <a:rPr lang="pl-PL" altLang="pl-PL" sz="3200" b="1" kern="1200" dirty="0" smtClean="0">
                <a:solidFill>
                  <a:schemeClr val="tx1">
                    <a:lumMod val="75000"/>
                    <a:lumOff val="25000"/>
                  </a:schemeClr>
                </a:solidFill>
                <a:latin typeface="Tahoma" pitchFamily="34" charset="0"/>
                <a:ea typeface="+mn-ea"/>
                <a:cs typeface="Tahoma" pitchFamily="34" charset="0"/>
              </a:rPr>
              <a:t> (</a:t>
            </a:r>
            <a:r>
              <a:rPr lang="pl-PL" altLang="pl-PL" sz="3200" b="1" kern="1200" dirty="0" err="1" smtClean="0">
                <a:solidFill>
                  <a:schemeClr val="tx1">
                    <a:lumMod val="75000"/>
                    <a:lumOff val="25000"/>
                  </a:schemeClr>
                </a:solidFill>
                <a:latin typeface="Tahoma" pitchFamily="34" charset="0"/>
                <a:ea typeface="+mn-ea"/>
                <a:cs typeface="Tahoma" pitchFamily="34" charset="0"/>
              </a:rPr>
              <a:t>cont</a:t>
            </a:r>
            <a:r>
              <a:rPr lang="pl-PL" altLang="pl-PL" sz="3200" b="1" kern="1200" dirty="0" smtClean="0">
                <a:solidFill>
                  <a:schemeClr val="tx1">
                    <a:lumMod val="75000"/>
                    <a:lumOff val="25000"/>
                  </a:schemeClr>
                </a:solidFill>
                <a:latin typeface="Tahoma" pitchFamily="34" charset="0"/>
                <a:ea typeface="+mn-ea"/>
                <a:cs typeface="Tahoma" pitchFamily="34" charset="0"/>
              </a:rPr>
              <a:t>)</a:t>
            </a:r>
            <a:endParaRPr lang="en-US" altLang="pl-PL" sz="3200" b="1" kern="1200" dirty="0" smtClean="0">
              <a:solidFill>
                <a:schemeClr val="tx1">
                  <a:lumMod val="75000"/>
                  <a:lumOff val="25000"/>
                </a:schemeClr>
              </a:solidFill>
              <a:latin typeface="Tahoma" pitchFamily="34" charset="0"/>
              <a:ea typeface="+mn-ea"/>
              <a:cs typeface="Tahoma" pitchFamily="34" charset="0"/>
            </a:endParaRPr>
          </a:p>
        </p:txBody>
      </p:sp>
      <p:sp>
        <p:nvSpPr>
          <p:cNvPr id="24579" name="Content Placeholder 2"/>
          <p:cNvSpPr>
            <a:spLocks noGrp="1"/>
          </p:cNvSpPr>
          <p:nvPr>
            <p:ph idx="1"/>
          </p:nvPr>
        </p:nvSpPr>
        <p:spPr bwMode="auto">
          <a:xfrm>
            <a:off x="412811" y="842315"/>
            <a:ext cx="8571390" cy="4525962"/>
          </a:xfrm>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a:spcBef>
                <a:spcPts val="1200"/>
              </a:spcBef>
              <a:defRPr/>
            </a:pPr>
            <a:r>
              <a:rPr lang="en-US" sz="2000" dirty="0" smtClean="0"/>
              <a:t>Gas and dust emissions from drilling equipment are not significant, GHG emissions not measured, difficult to estimate.</a:t>
            </a:r>
          </a:p>
          <a:p>
            <a:pPr>
              <a:spcBef>
                <a:spcPts val="1200"/>
              </a:spcBef>
              <a:defRPr/>
            </a:pPr>
            <a:r>
              <a:rPr lang="en-US" sz="2000" dirty="0" smtClean="0"/>
              <a:t>Flowback chemical characteristics is site-specific and depend both on frac</a:t>
            </a:r>
            <a:r>
              <a:rPr lang="pl-PL" sz="2000" dirty="0" smtClean="0"/>
              <a:t>k</a:t>
            </a:r>
            <a:r>
              <a:rPr lang="en-US" sz="2000" dirty="0" smtClean="0"/>
              <a:t> fluid composition </a:t>
            </a:r>
            <a:r>
              <a:rPr lang="en-US" sz="2000" dirty="0" smtClean="0"/>
              <a:t>and </a:t>
            </a:r>
            <a:r>
              <a:rPr lang="en-US" sz="2000" dirty="0" smtClean="0"/>
              <a:t>local</a:t>
            </a:r>
            <a:r>
              <a:rPr lang="pl-PL" sz="2000" dirty="0" smtClean="0"/>
              <a:t> </a:t>
            </a:r>
            <a:r>
              <a:rPr lang="en-US" sz="2000" dirty="0" smtClean="0"/>
              <a:t>geochemistry </a:t>
            </a:r>
            <a:r>
              <a:rPr lang="en-US" sz="2000" dirty="0" smtClean="0"/>
              <a:t>of stimulated </a:t>
            </a:r>
            <a:r>
              <a:rPr lang="en-US" sz="2000" dirty="0" smtClean="0"/>
              <a:t>formation</a:t>
            </a:r>
          </a:p>
          <a:p>
            <a:pPr>
              <a:spcBef>
                <a:spcPts val="1200"/>
              </a:spcBef>
              <a:defRPr/>
            </a:pPr>
            <a:r>
              <a:rPr lang="en-US" sz="2000" dirty="0" smtClean="0"/>
              <a:t>Special </a:t>
            </a:r>
            <a:r>
              <a:rPr lang="en-US" sz="2000" dirty="0" smtClean="0"/>
              <a:t>concern should be put on waste management, as high quantities of drilling wastes, flowback and produced water might pose hazards to natural environment on site and elsewhere. </a:t>
            </a:r>
          </a:p>
          <a:p>
            <a:pPr marL="342900" lvl="1" indent="-342900">
              <a:spcBef>
                <a:spcPts val="1200"/>
              </a:spcBef>
              <a:buFont typeface="Arial" pitchFamily="34" charset="0"/>
              <a:buChar char="•"/>
              <a:defRPr/>
            </a:pPr>
            <a:r>
              <a:rPr lang="en-US" sz="2000" dirty="0" smtClean="0">
                <a:ea typeface="+mn-ea"/>
                <a:cs typeface="+mn-cs"/>
              </a:rPr>
              <a:t>Ensuring</a:t>
            </a:r>
            <a:r>
              <a:rPr lang="en-US" sz="2000" dirty="0" smtClean="0"/>
              <a:t> safety of the environment and sufficient public perception and safety in production areas will require an adequate control of technical operations and </a:t>
            </a:r>
            <a:r>
              <a:rPr lang="en-US" sz="2000" b="1" dirty="0" smtClean="0"/>
              <a:t>the establishment of uniform monitoring system</a:t>
            </a:r>
            <a:r>
              <a:rPr lang="en-US" sz="2000" dirty="0" smtClean="0"/>
              <a:t>.	</a:t>
            </a:r>
          </a:p>
          <a:p>
            <a:pPr marL="457200" lvl="1" indent="0">
              <a:buFontTx/>
              <a:buNone/>
              <a:defRPr/>
            </a:pPr>
            <a:endParaRPr lang="en-US" sz="2400" dirty="0" smtClean="0"/>
          </a:p>
        </p:txBody>
      </p:sp>
      <p:pic>
        <p:nvPicPr>
          <p:cNvPr id="26628" name="Obraz 3"/>
          <p:cNvPicPr>
            <a:picLocks noChangeAspect="1"/>
          </p:cNvPicPr>
          <p:nvPr/>
        </p:nvPicPr>
        <p:blipFill>
          <a:blip r:embed="rId3" cstate="print">
            <a:lum contrast="-10000"/>
          </a:blip>
          <a:srcRect l="-208" t="14275" r="-716" b="2271"/>
          <a:stretch>
            <a:fillRect/>
          </a:stretch>
        </p:blipFill>
        <p:spPr bwMode="auto">
          <a:xfrm>
            <a:off x="3805238" y="4579531"/>
            <a:ext cx="1106487" cy="1635125"/>
          </a:xfrm>
          <a:prstGeom prst="rect">
            <a:avLst/>
          </a:prstGeom>
          <a:solidFill>
            <a:srgbClr val="EDEDED"/>
          </a:solidFill>
          <a:ln w="9525">
            <a:noFill/>
            <a:miter lim="800000"/>
            <a:headEnd/>
            <a:tailEnd/>
          </a:ln>
        </p:spPr>
      </p:pic>
      <p:pic>
        <p:nvPicPr>
          <p:cNvPr id="26629" name="Picture 2" descr="H:\Zakłady\WARSZAWA\Geologia Środowiskowa\pracownicy\Olga Antolak\projekty__tematy\SHALE GAS\GDOŚ\PREZENTACJA marzec 2015\foto\IMG_066.jpg"/>
          <p:cNvPicPr>
            <a:picLocks noChangeAspect="1" noChangeArrowheads="1"/>
          </p:cNvPicPr>
          <p:nvPr/>
        </p:nvPicPr>
        <p:blipFill>
          <a:blip r:embed="rId4" cstate="print"/>
          <a:srcRect l="28629" t="7076" r="23561" b="15094"/>
          <a:stretch>
            <a:fillRect/>
          </a:stretch>
        </p:blipFill>
        <p:spPr bwMode="auto">
          <a:xfrm>
            <a:off x="2401888" y="4579531"/>
            <a:ext cx="1336675" cy="1635125"/>
          </a:xfrm>
          <a:prstGeom prst="rect">
            <a:avLst/>
          </a:prstGeom>
          <a:noFill/>
          <a:ln w="9525">
            <a:noFill/>
            <a:miter lim="800000"/>
            <a:headEnd/>
            <a:tailEnd/>
          </a:ln>
        </p:spPr>
      </p:pic>
      <p:pic>
        <p:nvPicPr>
          <p:cNvPr id="26630" name="Picture 3" descr="H:\Zakłady\WARSZAWA\Geologia Środowiskowa\pracownicy\Olga Antolak\projekty__tematy\SHALE GAS\GDOŚ\PREZENTACJA marzec 2015\foto\DSC02349.jpg"/>
          <p:cNvPicPr>
            <a:picLocks noChangeAspect="1" noChangeArrowheads="1"/>
          </p:cNvPicPr>
          <p:nvPr/>
        </p:nvPicPr>
        <p:blipFill>
          <a:blip r:embed="rId5" cstate="print"/>
          <a:srcRect l="27448" t="16583" r="33090" b="17085"/>
          <a:stretch>
            <a:fillRect/>
          </a:stretch>
        </p:blipFill>
        <p:spPr bwMode="auto">
          <a:xfrm>
            <a:off x="4987925" y="4579531"/>
            <a:ext cx="1296988" cy="1635125"/>
          </a:xfrm>
          <a:prstGeom prst="rect">
            <a:avLst/>
          </a:prstGeom>
          <a:noFill/>
          <a:ln w="9525">
            <a:noFill/>
            <a:miter lim="800000"/>
            <a:headEnd/>
            <a:tailEnd/>
          </a:ln>
        </p:spPr>
      </p:pic>
      <p:sp>
        <p:nvSpPr>
          <p:cNvPr id="8" name="Prostokąt 7"/>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26</a:t>
            </a:fld>
            <a:endParaRPr lang="pl-PL" sz="1000" b="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Obraz 9" descr="toto.jpg"/>
          <p:cNvPicPr>
            <a:picLocks noChangeAspect="1"/>
          </p:cNvPicPr>
          <p:nvPr/>
        </p:nvPicPr>
        <p:blipFill>
          <a:blip r:embed="rId2" cstate="print"/>
          <a:srcRect l="5882"/>
          <a:stretch>
            <a:fillRect/>
          </a:stretch>
        </p:blipFill>
        <p:spPr bwMode="auto">
          <a:xfrm>
            <a:off x="0" y="-142875"/>
            <a:ext cx="9144000" cy="5181600"/>
          </a:xfrm>
          <a:prstGeom prst="rect">
            <a:avLst/>
          </a:prstGeom>
          <a:noFill/>
          <a:ln w="9525">
            <a:noFill/>
            <a:miter lim="800000"/>
            <a:headEnd/>
            <a:tailEnd/>
          </a:ln>
        </p:spPr>
      </p:pic>
      <p:sp>
        <p:nvSpPr>
          <p:cNvPr id="7" name="Prostokąt 6"/>
          <p:cNvSpPr/>
          <p:nvPr/>
        </p:nvSpPr>
        <p:spPr>
          <a:xfrm>
            <a:off x="107950" y="6165850"/>
            <a:ext cx="3024188"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p>
        </p:txBody>
      </p:sp>
      <p:sp>
        <p:nvSpPr>
          <p:cNvPr id="8" name="Text Box 10"/>
          <p:cNvSpPr txBox="1">
            <a:spLocks noChangeArrowheads="1"/>
          </p:cNvSpPr>
          <p:nvPr/>
        </p:nvSpPr>
        <p:spPr bwMode="auto">
          <a:xfrm>
            <a:off x="2001838" y="5643563"/>
            <a:ext cx="8642350" cy="830262"/>
          </a:xfrm>
          <a:prstGeom prst="rect">
            <a:avLst/>
          </a:prstGeom>
          <a:noFill/>
          <a:ln>
            <a:noFill/>
          </a:ln>
          <a:effectLs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pl-PL" altLang="pl-PL" sz="2400" dirty="0" err="1" smtClean="0">
                <a:solidFill>
                  <a:schemeClr val="tx2">
                    <a:lumMod val="75000"/>
                    <a:lumOff val="25000"/>
                  </a:schemeClr>
                </a:solidFill>
                <a:latin typeface="Tahoma" pitchFamily="34" charset="0"/>
                <a:cs typeface="Tahoma" pitchFamily="34" charset="0"/>
              </a:rPr>
              <a:t>Polish</a:t>
            </a:r>
            <a:r>
              <a:rPr lang="pl-PL" altLang="pl-PL" sz="2400" dirty="0" smtClean="0">
                <a:solidFill>
                  <a:schemeClr val="tx2">
                    <a:lumMod val="75000"/>
                    <a:lumOff val="25000"/>
                  </a:schemeClr>
                </a:solidFill>
                <a:latin typeface="Tahoma" pitchFamily="34" charset="0"/>
                <a:cs typeface="Tahoma" pitchFamily="34" charset="0"/>
              </a:rPr>
              <a:t> </a:t>
            </a:r>
            <a:r>
              <a:rPr lang="pl-PL" altLang="pl-PL" sz="2400" dirty="0" err="1" smtClean="0">
                <a:solidFill>
                  <a:schemeClr val="tx2">
                    <a:lumMod val="75000"/>
                    <a:lumOff val="25000"/>
                  </a:schemeClr>
                </a:solidFill>
                <a:latin typeface="Tahoma" pitchFamily="34" charset="0"/>
                <a:cs typeface="Tahoma" pitchFamily="34" charset="0"/>
              </a:rPr>
              <a:t>Geological</a:t>
            </a:r>
            <a:r>
              <a:rPr lang="pl-PL" altLang="pl-PL" sz="2400" dirty="0" smtClean="0">
                <a:solidFill>
                  <a:schemeClr val="tx2">
                    <a:lumMod val="75000"/>
                    <a:lumOff val="25000"/>
                  </a:schemeClr>
                </a:solidFill>
                <a:latin typeface="Tahoma" pitchFamily="34" charset="0"/>
                <a:cs typeface="Tahoma" pitchFamily="34" charset="0"/>
              </a:rPr>
              <a:t> </a:t>
            </a:r>
            <a:r>
              <a:rPr lang="pl-PL" altLang="pl-PL" sz="2400" dirty="0" err="1" smtClean="0">
                <a:solidFill>
                  <a:schemeClr val="tx2">
                    <a:lumMod val="75000"/>
                    <a:lumOff val="25000"/>
                  </a:schemeClr>
                </a:solidFill>
                <a:latin typeface="Tahoma" pitchFamily="34" charset="0"/>
                <a:cs typeface="Tahoma" pitchFamily="34" charset="0"/>
              </a:rPr>
              <a:t>Institute</a:t>
            </a:r>
            <a:r>
              <a:rPr lang="pl-PL" altLang="pl-PL" sz="2400" dirty="0" smtClean="0">
                <a:solidFill>
                  <a:schemeClr val="tx2">
                    <a:lumMod val="75000"/>
                    <a:lumOff val="25000"/>
                  </a:schemeClr>
                </a:solidFill>
                <a:latin typeface="Tahoma" pitchFamily="34" charset="0"/>
                <a:cs typeface="Tahoma" pitchFamily="34" charset="0"/>
              </a:rPr>
              <a:t> </a:t>
            </a:r>
            <a:br>
              <a:rPr lang="pl-PL" altLang="pl-PL" sz="2400" dirty="0" smtClean="0">
                <a:solidFill>
                  <a:schemeClr val="tx2">
                    <a:lumMod val="75000"/>
                    <a:lumOff val="25000"/>
                  </a:schemeClr>
                </a:solidFill>
                <a:latin typeface="Tahoma" pitchFamily="34" charset="0"/>
                <a:cs typeface="Tahoma" pitchFamily="34" charset="0"/>
              </a:rPr>
            </a:br>
            <a:r>
              <a:rPr lang="pl-PL" altLang="pl-PL" sz="2400" b="0" dirty="0" smtClean="0">
                <a:solidFill>
                  <a:schemeClr val="tx2">
                    <a:lumMod val="75000"/>
                    <a:lumOff val="25000"/>
                  </a:schemeClr>
                </a:solidFill>
                <a:latin typeface="Tahoma" pitchFamily="34" charset="0"/>
                <a:cs typeface="Tahoma" pitchFamily="34" charset="0"/>
              </a:rPr>
              <a:t>National </a:t>
            </a:r>
            <a:r>
              <a:rPr lang="pl-PL" altLang="pl-PL" sz="2400" b="0" dirty="0" err="1" smtClean="0">
                <a:solidFill>
                  <a:schemeClr val="tx2">
                    <a:lumMod val="75000"/>
                    <a:lumOff val="25000"/>
                  </a:schemeClr>
                </a:solidFill>
                <a:latin typeface="Tahoma" pitchFamily="34" charset="0"/>
                <a:cs typeface="Tahoma" pitchFamily="34" charset="0"/>
              </a:rPr>
              <a:t>Research</a:t>
            </a:r>
            <a:r>
              <a:rPr lang="pl-PL" altLang="pl-PL" sz="2400" b="0" dirty="0" smtClean="0">
                <a:solidFill>
                  <a:schemeClr val="tx2">
                    <a:lumMod val="75000"/>
                    <a:lumOff val="25000"/>
                  </a:schemeClr>
                </a:solidFill>
                <a:latin typeface="Tahoma" pitchFamily="34" charset="0"/>
                <a:cs typeface="Tahoma" pitchFamily="34" charset="0"/>
              </a:rPr>
              <a:t> </a:t>
            </a:r>
            <a:r>
              <a:rPr lang="pl-PL" altLang="pl-PL" sz="2400" b="0" dirty="0" err="1" smtClean="0">
                <a:solidFill>
                  <a:schemeClr val="tx2">
                    <a:lumMod val="75000"/>
                    <a:lumOff val="25000"/>
                  </a:schemeClr>
                </a:solidFill>
                <a:latin typeface="Tahoma" pitchFamily="34" charset="0"/>
                <a:cs typeface="Tahoma" pitchFamily="34" charset="0"/>
              </a:rPr>
              <a:t>Institute</a:t>
            </a:r>
            <a:endParaRPr lang="pl-PL" altLang="pl-PL" sz="2400" b="0" dirty="0" smtClean="0">
              <a:solidFill>
                <a:schemeClr val="tx2">
                  <a:lumMod val="75000"/>
                  <a:lumOff val="25000"/>
                </a:schemeClr>
              </a:solidFill>
              <a:latin typeface="Tahoma" pitchFamily="34" charset="0"/>
              <a:cs typeface="Tahoma" pitchFamily="34" charset="0"/>
            </a:endParaRPr>
          </a:p>
        </p:txBody>
      </p:sp>
      <p:sp>
        <p:nvSpPr>
          <p:cNvPr id="9" name="Text Box 6"/>
          <p:cNvSpPr txBox="1">
            <a:spLocks noChangeArrowheads="1"/>
          </p:cNvSpPr>
          <p:nvPr/>
        </p:nvSpPr>
        <p:spPr bwMode="auto">
          <a:xfrm>
            <a:off x="1285852" y="0"/>
            <a:ext cx="5643570" cy="2208618"/>
          </a:xfrm>
          <a:prstGeom prst="rect">
            <a:avLst/>
          </a:prstGeom>
          <a:noFill/>
          <a:ln w="9525">
            <a:noFill/>
            <a:miter lim="800000"/>
            <a:headEnd/>
            <a:tailEnd/>
          </a:ln>
        </p:spPr>
        <p:txBody>
          <a:bodyPr>
            <a:spAutoFit/>
            <a:scene3d>
              <a:camera prst="orthographicFront"/>
              <a:lightRig rig="soft" dir="t">
                <a:rot lat="0" lon="0" rev="10800000"/>
              </a:lightRig>
            </a:scene3d>
            <a:sp3d extrusionH="57150">
              <a:bevelT w="27940" h="12700" prst="softRound"/>
              <a:contourClr>
                <a:srgbClr val="DDDDDD"/>
              </a:contourClr>
            </a:sp3d>
          </a:bodyPr>
          <a:lstStyle/>
          <a:p>
            <a:pPr algn="ctr">
              <a:lnSpc>
                <a:spcPct val="150000"/>
              </a:lnSpc>
              <a:spcBef>
                <a:spcPts val="0"/>
              </a:spcBef>
              <a:spcAft>
                <a:spcPts val="0"/>
              </a:spcAft>
              <a:defRPr/>
            </a:pPr>
            <a:r>
              <a:rPr lang="pl-PL" sz="3200" dirty="0" err="1">
                <a:solidFill>
                  <a:srgbClr val="1BB522"/>
                </a:solidFill>
                <a:effectLst>
                  <a:glow rad="228600">
                    <a:schemeClr val="accent1">
                      <a:satMod val="175000"/>
                      <a:alpha val="40000"/>
                    </a:schemeClr>
                  </a:glow>
                </a:effectLst>
              </a:rPr>
              <a:t>The</a:t>
            </a:r>
            <a:r>
              <a:rPr lang="pl-PL" sz="3200" dirty="0">
                <a:solidFill>
                  <a:srgbClr val="1BB522"/>
                </a:solidFill>
                <a:effectLst>
                  <a:glow rad="228600">
                    <a:schemeClr val="accent1">
                      <a:satMod val="175000"/>
                      <a:alpha val="40000"/>
                    </a:schemeClr>
                  </a:glow>
                </a:effectLst>
              </a:rPr>
              <a:t> Environment </a:t>
            </a:r>
          </a:p>
          <a:p>
            <a:pPr algn="ctr">
              <a:lnSpc>
                <a:spcPct val="150000"/>
              </a:lnSpc>
              <a:spcBef>
                <a:spcPts val="0"/>
              </a:spcBef>
              <a:spcAft>
                <a:spcPts val="0"/>
              </a:spcAft>
              <a:defRPr/>
            </a:pPr>
            <a:r>
              <a:rPr lang="pl-PL" sz="3200" dirty="0">
                <a:solidFill>
                  <a:srgbClr val="1BB522"/>
                </a:solidFill>
                <a:effectLst>
                  <a:glow rad="228600">
                    <a:schemeClr val="accent1">
                      <a:satMod val="175000"/>
                      <a:alpha val="40000"/>
                    </a:schemeClr>
                  </a:glow>
                </a:effectLst>
              </a:rPr>
              <a:t>and </a:t>
            </a:r>
          </a:p>
          <a:p>
            <a:pPr algn="ctr">
              <a:lnSpc>
                <a:spcPct val="150000"/>
              </a:lnSpc>
              <a:spcBef>
                <a:spcPts val="0"/>
              </a:spcBef>
              <a:spcAft>
                <a:spcPts val="0"/>
              </a:spcAft>
              <a:defRPr/>
            </a:pPr>
            <a:r>
              <a:rPr lang="pl-PL" sz="3200" dirty="0" err="1">
                <a:solidFill>
                  <a:srgbClr val="1BB522"/>
                </a:solidFill>
                <a:effectLst>
                  <a:glow rad="228600">
                    <a:schemeClr val="accent1">
                      <a:satMod val="175000"/>
                      <a:alpha val="40000"/>
                    </a:schemeClr>
                  </a:glow>
                </a:effectLst>
              </a:rPr>
              <a:t>Shale</a:t>
            </a:r>
            <a:r>
              <a:rPr lang="pl-PL" sz="3200" dirty="0">
                <a:solidFill>
                  <a:srgbClr val="1BB522"/>
                </a:solidFill>
                <a:effectLst>
                  <a:glow rad="228600">
                    <a:schemeClr val="accent1">
                      <a:satMod val="175000"/>
                      <a:alpha val="40000"/>
                    </a:schemeClr>
                  </a:glow>
                </a:effectLst>
              </a:rPr>
              <a:t> Gas </a:t>
            </a:r>
            <a:r>
              <a:rPr lang="pl-PL" sz="3200" dirty="0" err="1">
                <a:solidFill>
                  <a:srgbClr val="1BB522"/>
                </a:solidFill>
                <a:effectLst>
                  <a:glow rad="228600">
                    <a:schemeClr val="accent1">
                      <a:satMod val="175000"/>
                      <a:alpha val="40000"/>
                    </a:schemeClr>
                  </a:glow>
                </a:effectLst>
              </a:rPr>
              <a:t>Exploration</a:t>
            </a:r>
            <a:endParaRPr lang="en-US" sz="3200" dirty="0">
              <a:solidFill>
                <a:srgbClr val="1BB522"/>
              </a:solidFill>
              <a:effectLst>
                <a:glow rad="228600">
                  <a:schemeClr val="accent1">
                    <a:satMod val="175000"/>
                    <a:alpha val="40000"/>
                  </a:schemeClr>
                </a:glow>
              </a:effectLst>
              <a:latin typeface="Verdana" pitchFamily="34" charset="0"/>
            </a:endParaRPr>
          </a:p>
        </p:txBody>
      </p:sp>
      <p:pic>
        <p:nvPicPr>
          <p:cNvPr id="27654" name="Picture 46" descr="Kopia_zapasowa_LOGA_PIG_PIB_corelDRAW_9"/>
          <p:cNvPicPr>
            <a:picLocks noChangeAspect="1" noChangeArrowheads="1"/>
          </p:cNvPicPr>
          <p:nvPr/>
        </p:nvPicPr>
        <p:blipFill>
          <a:blip r:embed="rId3" cstate="print"/>
          <a:srcRect/>
          <a:stretch>
            <a:fillRect/>
          </a:stretch>
        </p:blipFill>
        <p:spPr bwMode="auto">
          <a:xfrm>
            <a:off x="481013" y="5334000"/>
            <a:ext cx="1019175" cy="1095375"/>
          </a:xfrm>
          <a:prstGeom prst="rect">
            <a:avLst/>
          </a:prstGeom>
          <a:noFill/>
          <a:ln w="9525">
            <a:noFill/>
            <a:miter lim="800000"/>
            <a:headEnd/>
            <a:tailEnd/>
          </a:ln>
        </p:spPr>
      </p:pic>
      <p:sp>
        <p:nvSpPr>
          <p:cNvPr id="10" name="pole tekstowe 9"/>
          <p:cNvSpPr txBox="1"/>
          <p:nvPr/>
        </p:nvSpPr>
        <p:spPr>
          <a:xfrm>
            <a:off x="142876" y="4071942"/>
            <a:ext cx="8715404" cy="830997"/>
          </a:xfrm>
          <a:prstGeom prst="rect">
            <a:avLst/>
          </a:prstGeom>
          <a:noFill/>
        </p:spPr>
        <p:txBody>
          <a:bodyPr>
            <a:spAutoFit/>
            <a:scene3d>
              <a:camera prst="orthographicFront"/>
              <a:lightRig rig="threePt" dir="t"/>
            </a:scene3d>
            <a:sp3d extrusionH="57150">
              <a:bevelT w="38100" h="38100" prst="angle"/>
              <a:bevelB w="38100" h="38100"/>
            </a:sp3d>
          </a:bodyPr>
          <a:lstStyle/>
          <a:p>
            <a:pPr>
              <a:defRPr/>
            </a:pPr>
            <a:r>
              <a:rPr lang="en-US" sz="2400" dirty="0">
                <a:solidFill>
                  <a:srgbClr val="1BB522"/>
                </a:solidFill>
                <a:effectLst>
                  <a:glow rad="139700">
                    <a:schemeClr val="accent1">
                      <a:satMod val="175000"/>
                      <a:alpha val="40000"/>
                    </a:schemeClr>
                  </a:glow>
                </a:effectLst>
              </a:rPr>
              <a:t>Results of studies on the soil-water environment, ambient air, ac</a:t>
            </a:r>
            <a:r>
              <a:rPr lang="pl-PL" sz="2400" dirty="0">
                <a:solidFill>
                  <a:srgbClr val="1BB522"/>
                </a:solidFill>
                <a:effectLst>
                  <a:glow rad="139700">
                    <a:schemeClr val="accent1">
                      <a:satMod val="175000"/>
                      <a:alpha val="40000"/>
                    </a:schemeClr>
                  </a:glow>
                </a:effectLst>
              </a:rPr>
              <a:t>o</a:t>
            </a:r>
            <a:r>
              <a:rPr lang="en-US" sz="2400" dirty="0" err="1">
                <a:solidFill>
                  <a:srgbClr val="1BB522"/>
                </a:solidFill>
                <a:effectLst>
                  <a:glow rad="139700">
                    <a:schemeClr val="accent1">
                      <a:satMod val="175000"/>
                      <a:alpha val="40000"/>
                    </a:schemeClr>
                  </a:glow>
                </a:effectLst>
              </a:rPr>
              <a:t>ustic</a:t>
            </a:r>
            <a:r>
              <a:rPr lang="en-US" sz="2400" dirty="0">
                <a:solidFill>
                  <a:srgbClr val="1BB522"/>
                </a:solidFill>
                <a:effectLst>
                  <a:glow rad="139700">
                    <a:schemeClr val="accent1">
                      <a:satMod val="175000"/>
                      <a:alpha val="40000"/>
                    </a:schemeClr>
                  </a:glow>
                </a:effectLst>
              </a:rPr>
              <a:t> climate, process fluids and wastes</a:t>
            </a:r>
          </a:p>
        </p:txBody>
      </p:sp>
      <p:sp>
        <p:nvSpPr>
          <p:cNvPr id="27656" name="Prostokąt 9"/>
          <p:cNvSpPr>
            <a:spLocks noChangeArrowheads="1"/>
          </p:cNvSpPr>
          <p:nvPr/>
        </p:nvSpPr>
        <p:spPr bwMode="auto">
          <a:xfrm>
            <a:off x="2005013" y="5072063"/>
            <a:ext cx="3852862" cy="1692275"/>
          </a:xfrm>
          <a:prstGeom prst="rect">
            <a:avLst/>
          </a:prstGeom>
          <a:noFill/>
          <a:ln w="9525">
            <a:noFill/>
            <a:miter lim="800000"/>
            <a:headEnd/>
            <a:tailEnd/>
          </a:ln>
        </p:spPr>
        <p:txBody>
          <a:bodyPr>
            <a:spAutoFit/>
          </a:bodyPr>
          <a:lstStyle/>
          <a:p>
            <a:r>
              <a:rPr lang="pl-PL" sz="1600" b="0">
                <a:hlinkClick r:id="rId4"/>
              </a:rPr>
              <a:t>mkon@pgi.gov.pl</a:t>
            </a:r>
            <a:r>
              <a:rPr lang="pl-PL" sz="1600" b="0"/>
              <a:t/>
            </a:r>
            <a:br>
              <a:rPr lang="pl-PL" sz="1600" b="0"/>
            </a:br>
            <a:r>
              <a:rPr lang="pl-PL" sz="1600" b="0">
                <a:hlinkClick r:id="rId5"/>
              </a:rPr>
              <a:t>mwoz@pgi.gov.pl</a:t>
            </a:r>
            <a:endParaRPr lang="pl-PL" sz="1600" b="0"/>
          </a:p>
          <a:p>
            <a:endParaRPr lang="pl-PL" sz="1600" b="0"/>
          </a:p>
          <a:p>
            <a:endParaRPr lang="pl-PL" sz="1600" b="0"/>
          </a:p>
          <a:p>
            <a:endParaRPr lang="pl-PL" sz="1600" b="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357188" y="142875"/>
            <a:ext cx="5775325" cy="569913"/>
          </a:xfrm>
          <a:prstGeom prst="rect">
            <a:avLst/>
          </a:prstGeom>
        </p:spPr>
        <p:txBody>
          <a:bodyPr wrap="none">
            <a:spAutoFit/>
          </a:bodyPr>
          <a:lstStyle/>
          <a:p>
            <a:pPr>
              <a:defRPr/>
            </a:pPr>
            <a:r>
              <a:rPr lang="en-GB" altLang="en-US" sz="3100" dirty="0">
                <a:solidFill>
                  <a:schemeClr val="tx1">
                    <a:lumMod val="75000"/>
                    <a:lumOff val="25000"/>
                  </a:schemeClr>
                </a:solidFill>
                <a:ea typeface="+mj-ea"/>
                <a:cs typeface="Tahoma" pitchFamily="34" charset="0"/>
              </a:rPr>
              <a:t>Test site locations</a:t>
            </a:r>
            <a:r>
              <a:rPr lang="pl-PL" altLang="en-US" sz="3100" dirty="0">
                <a:solidFill>
                  <a:schemeClr val="tx1">
                    <a:lumMod val="75000"/>
                    <a:lumOff val="25000"/>
                  </a:schemeClr>
                </a:solidFill>
                <a:ea typeface="+mj-ea"/>
                <a:cs typeface="Tahoma" pitchFamily="34" charset="0"/>
              </a:rPr>
              <a:t> </a:t>
            </a:r>
            <a:r>
              <a:rPr lang="pl-PL" altLang="en-US" sz="3100" dirty="0" err="1">
                <a:solidFill>
                  <a:schemeClr val="tx1">
                    <a:lumMod val="75000"/>
                    <a:lumOff val="25000"/>
                  </a:schemeClr>
                </a:solidFill>
                <a:ea typeface="+mj-ea"/>
                <a:cs typeface="Tahoma" pitchFamily="34" charset="0"/>
              </a:rPr>
              <a:t>in</a:t>
            </a:r>
            <a:r>
              <a:rPr lang="pl-PL" altLang="en-US" sz="3100" dirty="0">
                <a:solidFill>
                  <a:schemeClr val="tx1">
                    <a:lumMod val="75000"/>
                    <a:lumOff val="25000"/>
                  </a:schemeClr>
                </a:solidFill>
                <a:ea typeface="+mj-ea"/>
                <a:cs typeface="Tahoma" pitchFamily="34" charset="0"/>
              </a:rPr>
              <a:t> Poland</a:t>
            </a:r>
            <a:endParaRPr lang="pl-PL" dirty="0">
              <a:solidFill>
                <a:schemeClr val="tx1">
                  <a:lumMod val="75000"/>
                  <a:lumOff val="25000"/>
                </a:schemeClr>
              </a:solidFill>
            </a:endParaRPr>
          </a:p>
        </p:txBody>
      </p:sp>
      <p:sp>
        <p:nvSpPr>
          <p:cNvPr id="4099" name="Rectangle 3"/>
          <p:cNvSpPr>
            <a:spLocks noChangeArrowheads="1"/>
          </p:cNvSpPr>
          <p:nvPr/>
        </p:nvSpPr>
        <p:spPr bwMode="auto">
          <a:xfrm>
            <a:off x="5786438" y="1639888"/>
            <a:ext cx="1800225" cy="1816100"/>
          </a:xfrm>
          <a:prstGeom prst="rect">
            <a:avLst/>
          </a:prstGeom>
          <a:noFill/>
          <a:ln w="9525">
            <a:noFill/>
            <a:miter lim="800000"/>
            <a:headEnd/>
            <a:tailEnd/>
          </a:ln>
        </p:spPr>
        <p:txBody>
          <a:bodyPr anchor="ctr">
            <a:spAutoFit/>
          </a:bodyPr>
          <a:lstStyle/>
          <a:p>
            <a:pPr eaLnBrk="0" hangingPunct="0">
              <a:spcBef>
                <a:spcPct val="0"/>
              </a:spcBef>
            </a:pPr>
            <a:r>
              <a:rPr lang="pl-PL" altLang="en-US" sz="1600" b="0" dirty="0">
                <a:solidFill>
                  <a:srgbClr val="00B050"/>
                </a:solidFill>
                <a:cs typeface="Tahoma" pitchFamily="34" charset="0"/>
              </a:rPr>
              <a:t>1</a:t>
            </a:r>
            <a:r>
              <a:rPr lang="pl-PL" altLang="en-US" sz="1600" b="0" dirty="0">
                <a:solidFill>
                  <a:srgbClr val="FF0000"/>
                </a:solidFill>
                <a:cs typeface="Tahoma" pitchFamily="34" charset="0"/>
              </a:rPr>
              <a:t> </a:t>
            </a:r>
            <a:r>
              <a:rPr lang="pl-PL" altLang="en-US" sz="1600" b="0" dirty="0">
                <a:cs typeface="Tahoma" pitchFamily="34" charset="0"/>
              </a:rPr>
              <a:t>- Lubocino</a:t>
            </a:r>
            <a:r>
              <a:rPr lang="pl-PL" altLang="en-US" sz="1600" b="0" dirty="0">
                <a:solidFill>
                  <a:srgbClr val="FF0000"/>
                </a:solidFill>
                <a:cs typeface="Tahoma" pitchFamily="34" charset="0"/>
              </a:rPr>
              <a:t> </a:t>
            </a:r>
          </a:p>
          <a:p>
            <a:pPr eaLnBrk="0" hangingPunct="0">
              <a:spcBef>
                <a:spcPct val="0"/>
              </a:spcBef>
            </a:pPr>
            <a:r>
              <a:rPr lang="pl-PL" altLang="en-US" sz="1600" b="0" dirty="0">
                <a:solidFill>
                  <a:srgbClr val="00B050"/>
                </a:solidFill>
                <a:cs typeface="Tahoma" pitchFamily="34" charset="0"/>
              </a:rPr>
              <a:t>2</a:t>
            </a:r>
            <a:r>
              <a:rPr lang="pl-PL" altLang="en-US" sz="1600" b="0" dirty="0">
                <a:solidFill>
                  <a:srgbClr val="FF0000"/>
                </a:solidFill>
                <a:cs typeface="Tahoma" pitchFamily="34" charset="0"/>
              </a:rPr>
              <a:t> </a:t>
            </a:r>
            <a:r>
              <a:rPr lang="pl-PL" altLang="en-US" sz="1600" b="0" dirty="0">
                <a:cs typeface="Tahoma" pitchFamily="34" charset="0"/>
              </a:rPr>
              <a:t>- Stare Miasto</a:t>
            </a:r>
            <a:r>
              <a:rPr lang="pl-PL" altLang="en-US" sz="1600" b="0" dirty="0">
                <a:solidFill>
                  <a:srgbClr val="FF0000"/>
                </a:solidFill>
                <a:cs typeface="Tahoma" pitchFamily="34" charset="0"/>
              </a:rPr>
              <a:t> </a:t>
            </a:r>
          </a:p>
          <a:p>
            <a:pPr eaLnBrk="0" hangingPunct="0">
              <a:spcBef>
                <a:spcPct val="0"/>
              </a:spcBef>
            </a:pPr>
            <a:r>
              <a:rPr lang="pl-PL" altLang="en-US" sz="1600" b="0" dirty="0">
                <a:solidFill>
                  <a:srgbClr val="00B050"/>
                </a:solidFill>
                <a:cs typeface="Tahoma" pitchFamily="34" charset="0"/>
              </a:rPr>
              <a:t>3</a:t>
            </a:r>
            <a:r>
              <a:rPr lang="pl-PL" altLang="en-US" sz="1600" b="0" dirty="0">
                <a:solidFill>
                  <a:srgbClr val="FF0000"/>
                </a:solidFill>
                <a:cs typeface="Tahoma" pitchFamily="34" charset="0"/>
              </a:rPr>
              <a:t> </a:t>
            </a:r>
            <a:r>
              <a:rPr lang="pl-PL" altLang="en-US" sz="1600" b="0" dirty="0">
                <a:cs typeface="Tahoma" pitchFamily="34" charset="0"/>
              </a:rPr>
              <a:t>- Syczyn</a:t>
            </a:r>
            <a:endParaRPr lang="pl-PL" altLang="en-US" sz="1600" b="0" dirty="0">
              <a:solidFill>
                <a:srgbClr val="FF0000"/>
              </a:solidFill>
              <a:cs typeface="Tahoma" pitchFamily="34" charset="0"/>
            </a:endParaRPr>
          </a:p>
          <a:p>
            <a:pPr eaLnBrk="0" hangingPunct="0">
              <a:spcBef>
                <a:spcPct val="0"/>
              </a:spcBef>
            </a:pPr>
            <a:r>
              <a:rPr lang="pl-PL" altLang="en-US" sz="1600" b="0" dirty="0">
                <a:solidFill>
                  <a:srgbClr val="00B050"/>
                </a:solidFill>
                <a:cs typeface="Tahoma" pitchFamily="34" charset="0"/>
              </a:rPr>
              <a:t>4</a:t>
            </a:r>
            <a:r>
              <a:rPr lang="pl-PL" altLang="en-US" sz="1600" b="0" dirty="0">
                <a:solidFill>
                  <a:srgbClr val="FF0000"/>
                </a:solidFill>
                <a:cs typeface="Tahoma" pitchFamily="34" charset="0"/>
              </a:rPr>
              <a:t> </a:t>
            </a:r>
            <a:r>
              <a:rPr lang="pl-PL" altLang="en-US" sz="1600" b="0" dirty="0">
                <a:cs typeface="Tahoma" pitchFamily="34" charset="0"/>
              </a:rPr>
              <a:t>- Wysin</a:t>
            </a:r>
            <a:endParaRPr lang="pl-PL" altLang="en-US" sz="1600" b="0" dirty="0">
              <a:solidFill>
                <a:srgbClr val="FF0000"/>
              </a:solidFill>
              <a:cs typeface="Tahoma" pitchFamily="34" charset="0"/>
            </a:endParaRPr>
          </a:p>
          <a:p>
            <a:pPr eaLnBrk="0" hangingPunct="0">
              <a:spcBef>
                <a:spcPct val="0"/>
              </a:spcBef>
            </a:pPr>
            <a:r>
              <a:rPr lang="pl-PL" altLang="en-US" sz="1600" b="0" dirty="0">
                <a:solidFill>
                  <a:srgbClr val="00B050"/>
                </a:solidFill>
                <a:cs typeface="Tahoma" pitchFamily="34" charset="0"/>
              </a:rPr>
              <a:t>5</a:t>
            </a:r>
            <a:r>
              <a:rPr lang="pl-PL" altLang="en-US" sz="1600" b="0" dirty="0">
                <a:solidFill>
                  <a:srgbClr val="FF0000"/>
                </a:solidFill>
                <a:cs typeface="Tahoma" pitchFamily="34" charset="0"/>
              </a:rPr>
              <a:t> </a:t>
            </a:r>
            <a:r>
              <a:rPr lang="pl-PL" altLang="en-US" sz="1600" b="0" dirty="0">
                <a:cs typeface="Tahoma" pitchFamily="34" charset="0"/>
              </a:rPr>
              <a:t>- Zawada</a:t>
            </a:r>
            <a:endParaRPr lang="pl-PL" altLang="en-US" sz="1600" b="0" dirty="0">
              <a:solidFill>
                <a:srgbClr val="FF0000"/>
              </a:solidFill>
              <a:cs typeface="Tahoma" pitchFamily="34" charset="0"/>
            </a:endParaRPr>
          </a:p>
          <a:p>
            <a:pPr eaLnBrk="0" hangingPunct="0">
              <a:spcBef>
                <a:spcPct val="0"/>
              </a:spcBef>
            </a:pPr>
            <a:r>
              <a:rPr lang="pl-PL" altLang="en-US" sz="1600" b="0" dirty="0">
                <a:solidFill>
                  <a:srgbClr val="00B050"/>
                </a:solidFill>
                <a:cs typeface="Tahoma" pitchFamily="34" charset="0"/>
              </a:rPr>
              <a:t>6</a:t>
            </a:r>
            <a:r>
              <a:rPr lang="pl-PL" altLang="en-US" sz="1600" b="0" dirty="0">
                <a:solidFill>
                  <a:srgbClr val="FF0000"/>
                </a:solidFill>
                <a:cs typeface="Tahoma" pitchFamily="34" charset="0"/>
              </a:rPr>
              <a:t> </a:t>
            </a:r>
            <a:r>
              <a:rPr lang="pl-PL" altLang="en-US" sz="1600" b="0" dirty="0">
                <a:cs typeface="Tahoma" pitchFamily="34" charset="0"/>
              </a:rPr>
              <a:t>- Łebień</a:t>
            </a:r>
            <a:endParaRPr lang="pl-PL" altLang="en-US" sz="1600" b="0" dirty="0">
              <a:solidFill>
                <a:srgbClr val="FF0000"/>
              </a:solidFill>
              <a:cs typeface="Tahoma" pitchFamily="34" charset="0"/>
            </a:endParaRPr>
          </a:p>
          <a:p>
            <a:pPr eaLnBrk="0" hangingPunct="0">
              <a:spcBef>
                <a:spcPct val="0"/>
              </a:spcBef>
            </a:pPr>
            <a:r>
              <a:rPr lang="pl-PL" altLang="en-US" sz="1600" b="0" dirty="0">
                <a:solidFill>
                  <a:srgbClr val="00B050"/>
                </a:solidFill>
                <a:cs typeface="Tahoma" pitchFamily="34" charset="0"/>
              </a:rPr>
              <a:t>7</a:t>
            </a:r>
            <a:r>
              <a:rPr lang="pl-PL" altLang="en-US" sz="1600" b="0" dirty="0">
                <a:solidFill>
                  <a:srgbClr val="FF0000"/>
                </a:solidFill>
                <a:cs typeface="Tahoma" pitchFamily="34" charset="0"/>
              </a:rPr>
              <a:t> </a:t>
            </a:r>
            <a:r>
              <a:rPr lang="pl-PL" altLang="en-US" sz="1600" b="0" dirty="0">
                <a:cs typeface="Tahoma" pitchFamily="34" charset="0"/>
              </a:rPr>
              <a:t>- Gapowo</a:t>
            </a:r>
            <a:endParaRPr lang="en-US" altLang="en-US" sz="1600" b="0" dirty="0">
              <a:cs typeface="Tahoma" pitchFamily="34" charset="0"/>
            </a:endParaRPr>
          </a:p>
        </p:txBody>
      </p:sp>
      <p:grpSp>
        <p:nvGrpSpPr>
          <p:cNvPr id="4100" name="Grupa 26"/>
          <p:cNvGrpSpPr>
            <a:grpSpLocks/>
          </p:cNvGrpSpPr>
          <p:nvPr/>
        </p:nvGrpSpPr>
        <p:grpSpPr bwMode="auto">
          <a:xfrm>
            <a:off x="144463" y="787400"/>
            <a:ext cx="5372100" cy="5284788"/>
            <a:chOff x="144464" y="787405"/>
            <a:chExt cx="5372888" cy="5284801"/>
          </a:xfrm>
        </p:grpSpPr>
        <p:pic>
          <p:nvPicPr>
            <p:cNvPr id="4106" name="Picture 3"/>
            <p:cNvPicPr>
              <a:picLocks noChangeAspect="1" noChangeArrowheads="1"/>
            </p:cNvPicPr>
            <p:nvPr/>
          </p:nvPicPr>
          <p:blipFill>
            <a:blip r:embed="rId3" cstate="print"/>
            <a:srcRect b="16634"/>
            <a:stretch>
              <a:fillRect/>
            </a:stretch>
          </p:blipFill>
          <p:spPr bwMode="auto">
            <a:xfrm>
              <a:off x="144464" y="787405"/>
              <a:ext cx="5372888" cy="5284801"/>
            </a:xfrm>
            <a:prstGeom prst="rect">
              <a:avLst/>
            </a:prstGeom>
            <a:noFill/>
            <a:ln w="9525">
              <a:noFill/>
              <a:miter lim="800000"/>
              <a:headEnd/>
              <a:tailEnd/>
            </a:ln>
          </p:spPr>
        </p:pic>
        <p:sp>
          <p:nvSpPr>
            <p:cNvPr id="4107" name="Elipsa 7"/>
            <p:cNvSpPr>
              <a:spLocks noChangeArrowheads="1"/>
            </p:cNvSpPr>
            <p:nvPr/>
          </p:nvSpPr>
          <p:spPr bwMode="auto">
            <a:xfrm>
              <a:off x="2857488" y="1714488"/>
              <a:ext cx="914400" cy="914400"/>
            </a:xfrm>
            <a:prstGeom prst="ellipse">
              <a:avLst/>
            </a:prstGeom>
            <a:noFill/>
            <a:ln w="9525">
              <a:noFill/>
              <a:round/>
              <a:headEnd/>
              <a:tailEnd/>
            </a:ln>
          </p:spPr>
          <p:txBody>
            <a:bodyPr>
              <a:spAutoFit/>
            </a:bodyPr>
            <a:lstStyle/>
            <a:p>
              <a:endParaRPr lang="pl-PL"/>
            </a:p>
          </p:txBody>
        </p:sp>
        <p:sp>
          <p:nvSpPr>
            <p:cNvPr id="4108" name="Elipsa 8"/>
            <p:cNvSpPr>
              <a:spLocks noChangeArrowheads="1"/>
            </p:cNvSpPr>
            <p:nvPr/>
          </p:nvSpPr>
          <p:spPr bwMode="auto">
            <a:xfrm>
              <a:off x="3000364" y="1785926"/>
              <a:ext cx="914400" cy="914400"/>
            </a:xfrm>
            <a:prstGeom prst="ellipse">
              <a:avLst/>
            </a:prstGeom>
            <a:noFill/>
            <a:ln w="9525">
              <a:noFill/>
              <a:round/>
              <a:headEnd/>
              <a:tailEnd/>
            </a:ln>
          </p:spPr>
          <p:txBody>
            <a:bodyPr>
              <a:spAutoFit/>
            </a:bodyPr>
            <a:lstStyle/>
            <a:p>
              <a:endParaRPr lang="pl-PL"/>
            </a:p>
          </p:txBody>
        </p:sp>
        <p:sp>
          <p:nvSpPr>
            <p:cNvPr id="12" name="Gwiazda 5-ramienna 11"/>
            <p:cNvSpPr>
              <a:spLocks noChangeAspect="1"/>
            </p:cNvSpPr>
            <p:nvPr/>
          </p:nvSpPr>
          <p:spPr bwMode="auto">
            <a:xfrm>
              <a:off x="2337123" y="1622432"/>
              <a:ext cx="92089" cy="92075"/>
            </a:xfrm>
            <a:prstGeom prst="star5">
              <a:avLst/>
            </a:prstGeom>
            <a:solidFill>
              <a:srgbClr val="00B050"/>
            </a:solidFill>
            <a:ln>
              <a:solidFill>
                <a:srgbClr val="00B050"/>
              </a:solidFill>
            </a:ln>
            <a:effectLst/>
            <a:extLst>
              <a:ext uri="{909E8E84-426E-40DD-AFC4-6F175D3DCCD1}"/>
              <a:ext uri="{91240B29-F687-4F45-9708-019B960494DF}"/>
              <a:ext uri="{AF507438-7753-43E0-B8FC-AC1667EBCBE1}"/>
            </a:extLst>
          </p:spPr>
          <p:txBody>
            <a:bodyPr>
              <a:spAutoFit/>
            </a:bodyPr>
            <a:lstStyle/>
            <a:p>
              <a:pPr>
                <a:defRPr/>
              </a:pPr>
              <a:endParaRPr lang="pl-PL"/>
            </a:p>
          </p:txBody>
        </p:sp>
        <p:sp>
          <p:nvSpPr>
            <p:cNvPr id="13" name="Gwiazda 5-ramienna 12"/>
            <p:cNvSpPr>
              <a:spLocks noChangeAspect="1"/>
            </p:cNvSpPr>
            <p:nvPr/>
          </p:nvSpPr>
          <p:spPr bwMode="auto">
            <a:xfrm>
              <a:off x="2143419" y="1714507"/>
              <a:ext cx="90501" cy="92075"/>
            </a:xfrm>
            <a:prstGeom prst="star5">
              <a:avLst/>
            </a:prstGeom>
            <a:solidFill>
              <a:srgbClr val="00B050"/>
            </a:solidFill>
            <a:ln>
              <a:solidFill>
                <a:srgbClr val="00B050"/>
              </a:solidFill>
            </a:ln>
            <a:effectLst/>
            <a:extLst>
              <a:ext uri="{909E8E84-426E-40DD-AFC4-6F175D3DCCD1}"/>
              <a:ext uri="{91240B29-F687-4F45-9708-019B960494DF}"/>
              <a:ext uri="{AF507438-7753-43E0-B8FC-AC1667EBCBE1}"/>
            </a:extLst>
          </p:spPr>
          <p:txBody>
            <a:bodyPr>
              <a:spAutoFit/>
            </a:bodyPr>
            <a:lstStyle/>
            <a:p>
              <a:pPr>
                <a:defRPr/>
              </a:pPr>
              <a:endParaRPr lang="pl-PL"/>
            </a:p>
          </p:txBody>
        </p:sp>
        <p:sp>
          <p:nvSpPr>
            <p:cNvPr id="14" name="Gwiazda 5-ramienna 13"/>
            <p:cNvSpPr>
              <a:spLocks noChangeAspect="1"/>
            </p:cNvSpPr>
            <p:nvPr/>
          </p:nvSpPr>
          <p:spPr bwMode="auto">
            <a:xfrm>
              <a:off x="2214868" y="1857383"/>
              <a:ext cx="90500" cy="92075"/>
            </a:xfrm>
            <a:prstGeom prst="star5">
              <a:avLst/>
            </a:prstGeom>
            <a:solidFill>
              <a:srgbClr val="00B050"/>
            </a:solidFill>
            <a:ln>
              <a:solidFill>
                <a:srgbClr val="00B050"/>
              </a:solidFill>
            </a:ln>
            <a:effectLst/>
            <a:extLst>
              <a:ext uri="{909E8E84-426E-40DD-AFC4-6F175D3DCCD1}"/>
              <a:ext uri="{91240B29-F687-4F45-9708-019B960494DF}"/>
              <a:ext uri="{AF507438-7753-43E0-B8FC-AC1667EBCBE1}"/>
            </a:extLst>
          </p:spPr>
          <p:txBody>
            <a:bodyPr>
              <a:spAutoFit/>
            </a:bodyPr>
            <a:lstStyle/>
            <a:p>
              <a:pPr>
                <a:defRPr/>
              </a:pPr>
              <a:endParaRPr lang="pl-PL"/>
            </a:p>
          </p:txBody>
        </p:sp>
        <p:sp>
          <p:nvSpPr>
            <p:cNvPr id="15" name="Gwiazda 5-ramienna 14"/>
            <p:cNvSpPr>
              <a:spLocks noChangeAspect="1"/>
            </p:cNvSpPr>
            <p:nvPr/>
          </p:nvSpPr>
          <p:spPr bwMode="auto">
            <a:xfrm>
              <a:off x="2357764" y="1928821"/>
              <a:ext cx="90500" cy="92075"/>
            </a:xfrm>
            <a:prstGeom prst="star5">
              <a:avLst/>
            </a:prstGeom>
            <a:solidFill>
              <a:srgbClr val="00B050"/>
            </a:solidFill>
            <a:ln>
              <a:solidFill>
                <a:srgbClr val="00B050"/>
              </a:solidFill>
            </a:ln>
            <a:effectLst/>
            <a:extLst>
              <a:ext uri="{909E8E84-426E-40DD-AFC4-6F175D3DCCD1}"/>
              <a:ext uri="{91240B29-F687-4F45-9708-019B960494DF}"/>
              <a:ext uri="{AF507438-7753-43E0-B8FC-AC1667EBCBE1}"/>
            </a:extLst>
          </p:spPr>
          <p:txBody>
            <a:bodyPr>
              <a:spAutoFit/>
            </a:bodyPr>
            <a:lstStyle/>
            <a:p>
              <a:pPr>
                <a:defRPr/>
              </a:pPr>
              <a:endParaRPr lang="pl-PL"/>
            </a:p>
          </p:txBody>
        </p:sp>
        <p:sp>
          <p:nvSpPr>
            <p:cNvPr id="16" name="Gwiazda 5-ramienna 15"/>
            <p:cNvSpPr>
              <a:spLocks noChangeAspect="1"/>
            </p:cNvSpPr>
            <p:nvPr/>
          </p:nvSpPr>
          <p:spPr bwMode="auto">
            <a:xfrm>
              <a:off x="2857899" y="2214572"/>
              <a:ext cx="90501" cy="92075"/>
            </a:xfrm>
            <a:prstGeom prst="star5">
              <a:avLst/>
            </a:prstGeom>
            <a:solidFill>
              <a:srgbClr val="00B050"/>
            </a:solidFill>
            <a:ln>
              <a:solidFill>
                <a:srgbClr val="00B050"/>
              </a:solidFill>
            </a:ln>
            <a:effectLst/>
            <a:extLst>
              <a:ext uri="{909E8E84-426E-40DD-AFC4-6F175D3DCCD1}"/>
              <a:ext uri="{91240B29-F687-4F45-9708-019B960494DF}"/>
              <a:ext uri="{AF507438-7753-43E0-B8FC-AC1667EBCBE1}"/>
            </a:extLst>
          </p:spPr>
          <p:txBody>
            <a:bodyPr>
              <a:spAutoFit/>
            </a:bodyPr>
            <a:lstStyle/>
            <a:p>
              <a:pPr>
                <a:defRPr/>
              </a:pPr>
              <a:endParaRPr lang="pl-PL"/>
            </a:p>
          </p:txBody>
        </p:sp>
        <p:sp>
          <p:nvSpPr>
            <p:cNvPr id="17" name="Gwiazda 5-ramienna 16"/>
            <p:cNvSpPr>
              <a:spLocks noChangeAspect="1"/>
            </p:cNvSpPr>
            <p:nvPr/>
          </p:nvSpPr>
          <p:spPr bwMode="auto">
            <a:xfrm>
              <a:off x="4501203" y="4357702"/>
              <a:ext cx="90500" cy="92075"/>
            </a:xfrm>
            <a:prstGeom prst="star5">
              <a:avLst/>
            </a:prstGeom>
            <a:solidFill>
              <a:srgbClr val="00B050"/>
            </a:solidFill>
            <a:ln>
              <a:solidFill>
                <a:srgbClr val="00B050"/>
              </a:solidFill>
            </a:ln>
            <a:effectLst/>
            <a:extLst>
              <a:ext uri="{909E8E84-426E-40DD-AFC4-6F175D3DCCD1}"/>
              <a:ext uri="{91240B29-F687-4F45-9708-019B960494DF}"/>
              <a:ext uri="{AF507438-7753-43E0-B8FC-AC1667EBCBE1}"/>
            </a:extLst>
          </p:spPr>
          <p:txBody>
            <a:bodyPr>
              <a:spAutoFit/>
            </a:bodyPr>
            <a:lstStyle/>
            <a:p>
              <a:pPr>
                <a:defRPr/>
              </a:pPr>
              <a:endParaRPr lang="pl-PL"/>
            </a:p>
          </p:txBody>
        </p:sp>
        <p:sp>
          <p:nvSpPr>
            <p:cNvPr id="18" name="Gwiazda 5-ramienna 17"/>
            <p:cNvSpPr>
              <a:spLocks noChangeAspect="1"/>
            </p:cNvSpPr>
            <p:nvPr/>
          </p:nvSpPr>
          <p:spPr bwMode="auto">
            <a:xfrm>
              <a:off x="4572650" y="4000513"/>
              <a:ext cx="90501" cy="92075"/>
            </a:xfrm>
            <a:prstGeom prst="star5">
              <a:avLst/>
            </a:prstGeom>
            <a:solidFill>
              <a:srgbClr val="00B050"/>
            </a:solidFill>
            <a:ln>
              <a:solidFill>
                <a:srgbClr val="00B050"/>
              </a:solidFill>
            </a:ln>
            <a:effectLst/>
            <a:extLst>
              <a:ext uri="{909E8E84-426E-40DD-AFC4-6F175D3DCCD1}"/>
              <a:ext uri="{91240B29-F687-4F45-9708-019B960494DF}"/>
              <a:ext uri="{AF507438-7753-43E0-B8FC-AC1667EBCBE1}"/>
            </a:extLst>
          </p:spPr>
          <p:txBody>
            <a:bodyPr>
              <a:spAutoFit/>
            </a:bodyPr>
            <a:lstStyle/>
            <a:p>
              <a:pPr>
                <a:defRPr/>
              </a:pPr>
              <a:endParaRPr lang="pl-PL"/>
            </a:p>
          </p:txBody>
        </p:sp>
        <p:sp>
          <p:nvSpPr>
            <p:cNvPr id="4116" name="Prostokąt 18"/>
            <p:cNvSpPr>
              <a:spLocks noChangeArrowheads="1"/>
            </p:cNvSpPr>
            <p:nvPr/>
          </p:nvSpPr>
          <p:spPr bwMode="auto">
            <a:xfrm>
              <a:off x="2285984" y="1357298"/>
              <a:ext cx="268022" cy="276999"/>
            </a:xfrm>
            <a:prstGeom prst="rect">
              <a:avLst/>
            </a:prstGeom>
            <a:noFill/>
            <a:ln w="9525">
              <a:noFill/>
              <a:miter lim="800000"/>
              <a:headEnd/>
              <a:tailEnd/>
            </a:ln>
          </p:spPr>
          <p:txBody>
            <a:bodyPr wrap="none">
              <a:spAutoFit/>
            </a:bodyPr>
            <a:lstStyle/>
            <a:p>
              <a:r>
                <a:rPr lang="pl-PL" altLang="en-US" b="0">
                  <a:solidFill>
                    <a:srgbClr val="00B050"/>
                  </a:solidFill>
                  <a:cs typeface="Tahoma" pitchFamily="34" charset="0"/>
                </a:rPr>
                <a:t>1</a:t>
              </a:r>
              <a:endParaRPr lang="pl-PL"/>
            </a:p>
          </p:txBody>
        </p:sp>
        <p:sp>
          <p:nvSpPr>
            <p:cNvPr id="4117" name="Prostokąt 19"/>
            <p:cNvSpPr>
              <a:spLocks noChangeArrowheads="1"/>
            </p:cNvSpPr>
            <p:nvPr/>
          </p:nvSpPr>
          <p:spPr bwMode="auto">
            <a:xfrm>
              <a:off x="2875218" y="2000240"/>
              <a:ext cx="268022" cy="276999"/>
            </a:xfrm>
            <a:prstGeom prst="rect">
              <a:avLst/>
            </a:prstGeom>
            <a:noFill/>
            <a:ln w="9525">
              <a:noFill/>
              <a:miter lim="800000"/>
              <a:headEnd/>
              <a:tailEnd/>
            </a:ln>
          </p:spPr>
          <p:txBody>
            <a:bodyPr wrap="none">
              <a:spAutoFit/>
            </a:bodyPr>
            <a:lstStyle/>
            <a:p>
              <a:r>
                <a:rPr lang="pl-PL" altLang="en-US" b="0">
                  <a:solidFill>
                    <a:srgbClr val="00B050"/>
                  </a:solidFill>
                  <a:cs typeface="Tahoma" pitchFamily="34" charset="0"/>
                </a:rPr>
                <a:t>2</a:t>
              </a:r>
              <a:endParaRPr lang="pl-PL"/>
            </a:p>
          </p:txBody>
        </p:sp>
        <p:sp>
          <p:nvSpPr>
            <p:cNvPr id="4118" name="Prostokąt 20"/>
            <p:cNvSpPr>
              <a:spLocks noChangeArrowheads="1"/>
            </p:cNvSpPr>
            <p:nvPr/>
          </p:nvSpPr>
          <p:spPr bwMode="auto">
            <a:xfrm>
              <a:off x="4429124" y="3786190"/>
              <a:ext cx="268022" cy="276999"/>
            </a:xfrm>
            <a:prstGeom prst="rect">
              <a:avLst/>
            </a:prstGeom>
            <a:noFill/>
            <a:ln w="9525">
              <a:noFill/>
              <a:miter lim="800000"/>
              <a:headEnd/>
              <a:tailEnd/>
            </a:ln>
          </p:spPr>
          <p:txBody>
            <a:bodyPr wrap="none">
              <a:spAutoFit/>
            </a:bodyPr>
            <a:lstStyle/>
            <a:p>
              <a:r>
                <a:rPr lang="pl-PL" altLang="en-US" b="0">
                  <a:solidFill>
                    <a:srgbClr val="00B050"/>
                  </a:solidFill>
                  <a:cs typeface="Tahoma" pitchFamily="34" charset="0"/>
                </a:rPr>
                <a:t>3</a:t>
              </a:r>
              <a:endParaRPr lang="pl-PL"/>
            </a:p>
          </p:txBody>
        </p:sp>
        <p:sp>
          <p:nvSpPr>
            <p:cNvPr id="4119" name="Prostokąt 21"/>
            <p:cNvSpPr>
              <a:spLocks noChangeArrowheads="1"/>
            </p:cNvSpPr>
            <p:nvPr/>
          </p:nvSpPr>
          <p:spPr bwMode="auto">
            <a:xfrm>
              <a:off x="2375152" y="1857364"/>
              <a:ext cx="268022" cy="276999"/>
            </a:xfrm>
            <a:prstGeom prst="rect">
              <a:avLst/>
            </a:prstGeom>
            <a:noFill/>
            <a:ln w="9525">
              <a:noFill/>
              <a:miter lim="800000"/>
              <a:headEnd/>
              <a:tailEnd/>
            </a:ln>
          </p:spPr>
          <p:txBody>
            <a:bodyPr wrap="none">
              <a:spAutoFit/>
            </a:bodyPr>
            <a:lstStyle/>
            <a:p>
              <a:r>
                <a:rPr lang="pl-PL" altLang="en-US" b="0">
                  <a:solidFill>
                    <a:srgbClr val="00B050"/>
                  </a:solidFill>
                  <a:cs typeface="Tahoma" pitchFamily="34" charset="0"/>
                </a:rPr>
                <a:t>4</a:t>
              </a:r>
              <a:endParaRPr lang="pl-PL"/>
            </a:p>
          </p:txBody>
        </p:sp>
        <p:sp>
          <p:nvSpPr>
            <p:cNvPr id="4120" name="Prostokąt 22"/>
            <p:cNvSpPr>
              <a:spLocks noChangeArrowheads="1"/>
            </p:cNvSpPr>
            <p:nvPr/>
          </p:nvSpPr>
          <p:spPr bwMode="auto">
            <a:xfrm>
              <a:off x="4303978" y="4286256"/>
              <a:ext cx="268022" cy="276999"/>
            </a:xfrm>
            <a:prstGeom prst="rect">
              <a:avLst/>
            </a:prstGeom>
            <a:noFill/>
            <a:ln w="9525">
              <a:noFill/>
              <a:miter lim="800000"/>
              <a:headEnd/>
              <a:tailEnd/>
            </a:ln>
          </p:spPr>
          <p:txBody>
            <a:bodyPr wrap="none">
              <a:spAutoFit/>
            </a:bodyPr>
            <a:lstStyle/>
            <a:p>
              <a:r>
                <a:rPr lang="pl-PL" altLang="en-US" b="0">
                  <a:solidFill>
                    <a:srgbClr val="00B050"/>
                  </a:solidFill>
                  <a:cs typeface="Tahoma" pitchFamily="34" charset="0"/>
                </a:rPr>
                <a:t>5</a:t>
              </a:r>
              <a:endParaRPr lang="pl-PL"/>
            </a:p>
          </p:txBody>
        </p:sp>
        <p:sp>
          <p:nvSpPr>
            <p:cNvPr id="4121" name="Prostokąt 23"/>
            <p:cNvSpPr>
              <a:spLocks noChangeArrowheads="1"/>
            </p:cNvSpPr>
            <p:nvPr/>
          </p:nvSpPr>
          <p:spPr bwMode="auto">
            <a:xfrm>
              <a:off x="1946524" y="1643050"/>
              <a:ext cx="268022" cy="276999"/>
            </a:xfrm>
            <a:prstGeom prst="rect">
              <a:avLst/>
            </a:prstGeom>
            <a:noFill/>
            <a:ln w="9525">
              <a:noFill/>
              <a:miter lim="800000"/>
              <a:headEnd/>
              <a:tailEnd/>
            </a:ln>
          </p:spPr>
          <p:txBody>
            <a:bodyPr wrap="none">
              <a:spAutoFit/>
            </a:bodyPr>
            <a:lstStyle/>
            <a:p>
              <a:r>
                <a:rPr lang="pl-PL" altLang="en-US" b="0">
                  <a:solidFill>
                    <a:srgbClr val="00B050"/>
                  </a:solidFill>
                  <a:cs typeface="Tahoma" pitchFamily="34" charset="0"/>
                </a:rPr>
                <a:t>6</a:t>
              </a:r>
              <a:endParaRPr lang="pl-PL"/>
            </a:p>
          </p:txBody>
        </p:sp>
        <p:sp>
          <p:nvSpPr>
            <p:cNvPr id="4122" name="Prostokąt 24"/>
            <p:cNvSpPr>
              <a:spLocks noChangeArrowheads="1"/>
            </p:cNvSpPr>
            <p:nvPr/>
          </p:nvSpPr>
          <p:spPr bwMode="auto">
            <a:xfrm>
              <a:off x="2000232" y="1857364"/>
              <a:ext cx="268022" cy="276999"/>
            </a:xfrm>
            <a:prstGeom prst="rect">
              <a:avLst/>
            </a:prstGeom>
            <a:noFill/>
            <a:ln w="9525">
              <a:noFill/>
              <a:miter lim="800000"/>
              <a:headEnd/>
              <a:tailEnd/>
            </a:ln>
          </p:spPr>
          <p:txBody>
            <a:bodyPr wrap="none">
              <a:spAutoFit/>
            </a:bodyPr>
            <a:lstStyle/>
            <a:p>
              <a:r>
                <a:rPr lang="pl-PL" altLang="en-US" b="0">
                  <a:solidFill>
                    <a:srgbClr val="00B050"/>
                  </a:solidFill>
                  <a:cs typeface="Tahoma" pitchFamily="34" charset="0"/>
                </a:rPr>
                <a:t>7</a:t>
              </a:r>
              <a:endParaRPr lang="pl-PL"/>
            </a:p>
          </p:txBody>
        </p:sp>
      </p:grpSp>
      <p:grpSp>
        <p:nvGrpSpPr>
          <p:cNvPr id="4101" name="Grupa 25"/>
          <p:cNvGrpSpPr>
            <a:grpSpLocks/>
          </p:cNvGrpSpPr>
          <p:nvPr/>
        </p:nvGrpSpPr>
        <p:grpSpPr bwMode="auto">
          <a:xfrm>
            <a:off x="5214938" y="4357688"/>
            <a:ext cx="3786187" cy="1266825"/>
            <a:chOff x="5214938" y="4357694"/>
            <a:chExt cx="3786192" cy="1266825"/>
          </a:xfrm>
        </p:grpSpPr>
        <p:pic>
          <p:nvPicPr>
            <p:cNvPr id="4102" name="Picture 3"/>
            <p:cNvPicPr>
              <a:picLocks noChangeAspect="1" noChangeArrowheads="1"/>
            </p:cNvPicPr>
            <p:nvPr/>
          </p:nvPicPr>
          <p:blipFill>
            <a:blip r:embed="rId4" cstate="print"/>
            <a:srcRect t="82396" r="87115"/>
            <a:stretch>
              <a:fillRect/>
            </a:stretch>
          </p:blipFill>
          <p:spPr bwMode="auto">
            <a:xfrm>
              <a:off x="5214938" y="4357694"/>
              <a:ext cx="785822" cy="1266819"/>
            </a:xfrm>
            <a:prstGeom prst="rect">
              <a:avLst/>
            </a:prstGeom>
            <a:noFill/>
            <a:ln w="9525">
              <a:noFill/>
              <a:miter lim="800000"/>
              <a:headEnd/>
              <a:tailEnd/>
            </a:ln>
          </p:spPr>
        </p:pic>
        <p:pic>
          <p:nvPicPr>
            <p:cNvPr id="4103" name="Picture 3"/>
            <p:cNvPicPr>
              <a:picLocks noChangeAspect="1" noChangeArrowheads="1"/>
            </p:cNvPicPr>
            <p:nvPr/>
          </p:nvPicPr>
          <p:blipFill>
            <a:blip r:embed="rId4" cstate="print"/>
            <a:srcRect l="11713" t="91330" r="39095"/>
            <a:stretch>
              <a:fillRect/>
            </a:stretch>
          </p:blipFill>
          <p:spPr bwMode="auto">
            <a:xfrm>
              <a:off x="6000760" y="5000636"/>
              <a:ext cx="3000370" cy="623883"/>
            </a:xfrm>
            <a:prstGeom prst="rect">
              <a:avLst/>
            </a:prstGeom>
            <a:noFill/>
            <a:ln w="9525">
              <a:noFill/>
              <a:miter lim="800000"/>
              <a:headEnd/>
              <a:tailEnd/>
            </a:ln>
          </p:spPr>
        </p:pic>
        <p:pic>
          <p:nvPicPr>
            <p:cNvPr id="4104" name="Picture 3"/>
            <p:cNvPicPr>
              <a:picLocks noChangeAspect="1" noChangeArrowheads="1"/>
            </p:cNvPicPr>
            <p:nvPr/>
          </p:nvPicPr>
          <p:blipFill>
            <a:blip r:embed="rId4" cstate="print"/>
            <a:srcRect l="11713" t="82396" r="39095" b="11649"/>
            <a:stretch>
              <a:fillRect/>
            </a:stretch>
          </p:blipFill>
          <p:spPr bwMode="auto">
            <a:xfrm>
              <a:off x="6000760" y="4643446"/>
              <a:ext cx="3000370" cy="428628"/>
            </a:xfrm>
            <a:prstGeom prst="rect">
              <a:avLst/>
            </a:prstGeom>
            <a:noFill/>
            <a:ln w="9525">
              <a:noFill/>
              <a:miter lim="800000"/>
              <a:headEnd/>
              <a:tailEnd/>
            </a:ln>
          </p:spPr>
        </p:pic>
        <p:pic>
          <p:nvPicPr>
            <p:cNvPr id="4105" name="Picture 3"/>
            <p:cNvPicPr>
              <a:picLocks noChangeAspect="1" noChangeArrowheads="1"/>
            </p:cNvPicPr>
            <p:nvPr/>
          </p:nvPicPr>
          <p:blipFill>
            <a:blip r:embed="rId4" cstate="print"/>
            <a:srcRect l="11713" t="87360" r="39095" b="7677"/>
            <a:stretch>
              <a:fillRect/>
            </a:stretch>
          </p:blipFill>
          <p:spPr bwMode="auto">
            <a:xfrm>
              <a:off x="6000760" y="4429132"/>
              <a:ext cx="3000370" cy="357190"/>
            </a:xfrm>
            <a:prstGeom prst="rect">
              <a:avLst/>
            </a:prstGeom>
            <a:noFill/>
            <a:ln w="9525">
              <a:noFill/>
              <a:miter lim="800000"/>
              <a:headEnd/>
              <a:tailEnd/>
            </a:ln>
          </p:spPr>
        </p:pic>
      </p:grpSp>
      <p:sp>
        <p:nvSpPr>
          <p:cNvPr id="29" name="Prostokąt 28"/>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3</a:t>
            </a:fld>
            <a:endParaRPr lang="pl-PL" sz="1000" b="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cstate="print"/>
          <a:srcRect l="3896" t="7735" r="39854" b="8295"/>
          <a:stretch>
            <a:fillRect/>
          </a:stretch>
        </p:blipFill>
        <p:spPr bwMode="auto">
          <a:xfrm>
            <a:off x="107950" y="620713"/>
            <a:ext cx="5321300" cy="5616575"/>
          </a:xfrm>
          <a:prstGeom prst="rect">
            <a:avLst/>
          </a:prstGeom>
          <a:noFill/>
          <a:ln w="9525">
            <a:noFill/>
            <a:miter lim="800000"/>
            <a:headEnd/>
            <a:tailEnd/>
          </a:ln>
        </p:spPr>
      </p:pic>
      <p:sp>
        <p:nvSpPr>
          <p:cNvPr id="3" name="Prostokąt 2"/>
          <p:cNvSpPr/>
          <p:nvPr/>
        </p:nvSpPr>
        <p:spPr>
          <a:xfrm>
            <a:off x="1476375" y="4292600"/>
            <a:ext cx="323850" cy="18097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cxnSp>
        <p:nvCxnSpPr>
          <p:cNvPr id="4" name="Łącznik prosty ze strzałką 3"/>
          <p:cNvCxnSpPr/>
          <p:nvPr/>
        </p:nvCxnSpPr>
        <p:spPr bwMode="auto">
          <a:xfrm flipV="1">
            <a:off x="1835150" y="2205038"/>
            <a:ext cx="3744913" cy="2016125"/>
          </a:xfrm>
          <a:prstGeom prst="straightConnector1">
            <a:avLst/>
          </a:prstGeom>
          <a:ln w="19050">
            <a:solidFill>
              <a:srgbClr val="00B050"/>
            </a:solidFill>
            <a:headEnd type="none" w="med" len="med"/>
            <a:tailEnd type="arrow"/>
          </a:ln>
        </p:spPr>
        <p:style>
          <a:lnRef idx="3">
            <a:schemeClr val="accent2"/>
          </a:lnRef>
          <a:fillRef idx="0">
            <a:schemeClr val="accent2"/>
          </a:fillRef>
          <a:effectRef idx="2">
            <a:schemeClr val="accent2"/>
          </a:effectRef>
          <a:fontRef idx="minor">
            <a:schemeClr val="tx1"/>
          </a:fontRef>
        </p:style>
      </p:cxnSp>
      <p:pic>
        <p:nvPicPr>
          <p:cNvPr id="1027" name="Picture 3"/>
          <p:cNvPicPr>
            <a:picLocks noChangeAspect="1" noChangeArrowheads="1"/>
          </p:cNvPicPr>
          <p:nvPr/>
        </p:nvPicPr>
        <p:blipFill>
          <a:blip r:embed="rId5" cstate="print"/>
          <a:srcRect l="62775" t="7227" r="1460" b="59740"/>
          <a:stretch>
            <a:fillRect/>
          </a:stretch>
        </p:blipFill>
        <p:spPr bwMode="auto">
          <a:xfrm>
            <a:off x="5580063" y="549275"/>
            <a:ext cx="3529012" cy="2303463"/>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l="23477" r="29536"/>
          <a:stretch>
            <a:fillRect/>
          </a:stretch>
        </p:blipFill>
        <p:spPr bwMode="auto">
          <a:xfrm>
            <a:off x="5940425" y="2997200"/>
            <a:ext cx="2663825" cy="3173413"/>
          </a:xfrm>
          <a:prstGeom prst="rect">
            <a:avLst/>
          </a:prstGeom>
          <a:noFill/>
          <a:ln w="9525">
            <a:noFill/>
            <a:miter lim="800000"/>
            <a:headEnd/>
            <a:tailEnd/>
          </a:ln>
        </p:spPr>
      </p:pic>
      <p:cxnSp>
        <p:nvCxnSpPr>
          <p:cNvPr id="7" name="Łącznik prosty ze strzałką 6"/>
          <p:cNvCxnSpPr/>
          <p:nvPr/>
        </p:nvCxnSpPr>
        <p:spPr bwMode="auto">
          <a:xfrm rot="16200000" flipH="1">
            <a:off x="6467476" y="2295525"/>
            <a:ext cx="1295400" cy="79375"/>
          </a:xfrm>
          <a:prstGeom prst="straightConnector1">
            <a:avLst/>
          </a:prstGeom>
          <a:ln w="19050">
            <a:solidFill>
              <a:srgbClr val="00B05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5128" name="Rectangle 18"/>
          <p:cNvSpPr>
            <a:spLocks noChangeArrowheads="1"/>
          </p:cNvSpPr>
          <p:nvPr/>
        </p:nvSpPr>
        <p:spPr bwMode="auto">
          <a:xfrm>
            <a:off x="142875" y="44450"/>
            <a:ext cx="8642350" cy="1168400"/>
          </a:xfrm>
          <a:prstGeom prst="rect">
            <a:avLst/>
          </a:prstGeom>
          <a:noFill/>
          <a:ln w="9525">
            <a:noFill/>
            <a:miter lim="800000"/>
            <a:headEnd/>
            <a:tailEnd/>
          </a:ln>
        </p:spPr>
        <p:txBody>
          <a:bodyPr/>
          <a:lstStyle/>
          <a:p>
            <a:r>
              <a:rPr lang="pl-PL" altLang="pl-PL" sz="3200">
                <a:solidFill>
                  <a:srgbClr val="404040"/>
                </a:solidFill>
                <a:cs typeface="Tahoma" pitchFamily="34" charset="0"/>
              </a:rPr>
              <a:t>Test site – an example</a:t>
            </a:r>
          </a:p>
        </p:txBody>
      </p:sp>
      <p:sp>
        <p:nvSpPr>
          <p:cNvPr id="10" name="Prostokąt 9"/>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4</a:t>
            </a:fld>
            <a:endParaRPr lang="pl-PL" sz="1000" b="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4" presetClass="entr" presetSubtype="16"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box(in)">
                                      <p:cBhvr>
                                        <p:cTn id="13" dur="500"/>
                                        <p:tgtEl>
                                          <p:spTgt spid="1027"/>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500"/>
                                        <p:tgtEl>
                                          <p:spTgt spid="7"/>
                                        </p:tgtEl>
                                      </p:cBhvr>
                                    </p:animEffect>
                                  </p:childTnLst>
                                </p:cTn>
                              </p:par>
                              <p:par>
                                <p:cTn id="19" presetID="4" presetClass="entr" presetSubtype="16"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box(in)">
                                      <p:cBhvr>
                                        <p:cTn id="21"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229600" cy="1143000"/>
          </a:xfrm>
        </p:spPr>
        <p:txBody>
          <a:bodyPr/>
          <a:lstStyle/>
          <a:p>
            <a:pPr algn="l">
              <a:defRPr/>
            </a:pPr>
            <a:r>
              <a:rPr lang="pl-PL" altLang="pl-PL" sz="3200" b="1" kern="1200" dirty="0" smtClean="0">
                <a:solidFill>
                  <a:schemeClr val="tx1">
                    <a:lumMod val="75000"/>
                    <a:lumOff val="25000"/>
                  </a:schemeClr>
                </a:solidFill>
                <a:latin typeface="Tahoma" pitchFamily="34" charset="0"/>
                <a:ea typeface="+mn-ea"/>
                <a:cs typeface="Tahoma" pitchFamily="34" charset="0"/>
              </a:rPr>
              <a:t>The </a:t>
            </a:r>
            <a:r>
              <a:rPr lang="pl-PL" altLang="pl-PL" sz="3200" b="1" kern="1200" dirty="0" err="1" smtClean="0">
                <a:solidFill>
                  <a:schemeClr val="tx1">
                    <a:lumMod val="75000"/>
                    <a:lumOff val="25000"/>
                  </a:schemeClr>
                </a:solidFill>
                <a:latin typeface="Tahoma" pitchFamily="34" charset="0"/>
                <a:ea typeface="+mn-ea"/>
                <a:cs typeface="Tahoma" pitchFamily="34" charset="0"/>
              </a:rPr>
              <a:t>full</a:t>
            </a:r>
            <a:r>
              <a:rPr lang="pl-PL" altLang="pl-PL" sz="3200" b="1" kern="1200" dirty="0" smtClean="0">
                <a:solidFill>
                  <a:schemeClr val="tx1">
                    <a:lumMod val="75000"/>
                    <a:lumOff val="25000"/>
                  </a:schemeClr>
                </a:solidFill>
                <a:latin typeface="Tahoma" pitchFamily="34" charset="0"/>
                <a:ea typeface="+mn-ea"/>
                <a:cs typeface="Tahoma" pitchFamily="34" charset="0"/>
              </a:rPr>
              <a:t> </a:t>
            </a:r>
            <a:r>
              <a:rPr lang="pl-PL" altLang="pl-PL" sz="3200" b="1" kern="1200" dirty="0" err="1" smtClean="0">
                <a:solidFill>
                  <a:schemeClr val="tx1">
                    <a:lumMod val="75000"/>
                    <a:lumOff val="25000"/>
                  </a:schemeClr>
                </a:solidFill>
                <a:latin typeface="Tahoma" pitchFamily="34" charset="0"/>
                <a:ea typeface="+mn-ea"/>
                <a:cs typeface="Tahoma" pitchFamily="34" charset="0"/>
              </a:rPr>
              <a:t>cycle</a:t>
            </a:r>
            <a:r>
              <a:rPr lang="pl-PL" altLang="pl-PL" sz="3200" b="1" kern="1200" dirty="0" smtClean="0">
                <a:solidFill>
                  <a:schemeClr val="tx1">
                    <a:lumMod val="75000"/>
                    <a:lumOff val="25000"/>
                  </a:schemeClr>
                </a:solidFill>
                <a:latin typeface="Tahoma" pitchFamily="34" charset="0"/>
                <a:ea typeface="+mn-ea"/>
                <a:cs typeface="Tahoma" pitchFamily="34" charset="0"/>
              </a:rPr>
              <a:t> of </a:t>
            </a:r>
            <a:r>
              <a:rPr lang="pl-PL" altLang="pl-PL" sz="3200" b="1" kern="1200" dirty="0" err="1" smtClean="0">
                <a:solidFill>
                  <a:schemeClr val="tx1">
                    <a:lumMod val="75000"/>
                    <a:lumOff val="25000"/>
                  </a:schemeClr>
                </a:solidFill>
                <a:latin typeface="Tahoma" pitchFamily="34" charset="0"/>
                <a:ea typeface="+mn-ea"/>
                <a:cs typeface="Tahoma" pitchFamily="34" charset="0"/>
              </a:rPr>
              <a:t>research</a:t>
            </a:r>
            <a:endParaRPr lang="en-US" altLang="pl-PL" sz="3200" b="1" kern="1200" dirty="0">
              <a:solidFill>
                <a:schemeClr val="tx1">
                  <a:lumMod val="75000"/>
                  <a:lumOff val="25000"/>
                </a:schemeClr>
              </a:solidFill>
              <a:latin typeface="Tahoma" pitchFamily="34" charset="0"/>
              <a:ea typeface="+mn-ea"/>
              <a:cs typeface="Tahoma" pitchFamily="34" charset="0"/>
            </a:endParaRPr>
          </a:p>
        </p:txBody>
      </p:sp>
      <p:sp>
        <p:nvSpPr>
          <p:cNvPr id="7171" name="Content Placeholder 2"/>
          <p:cNvSpPr>
            <a:spLocks noGrp="1"/>
          </p:cNvSpPr>
          <p:nvPr>
            <p:ph idx="1"/>
          </p:nvPr>
        </p:nvSpPr>
        <p:spPr bwMode="auto">
          <a:xfrm>
            <a:off x="468313" y="2376007"/>
            <a:ext cx="8229600" cy="3744912"/>
          </a:xfrm>
          <a:noFill/>
          <a:ln>
            <a:miter lim="800000"/>
            <a:headEnd/>
            <a:tailEnd/>
          </a:ln>
        </p:spPr>
        <p:txBody>
          <a:bodyPr vert="horz" wrap="square" lIns="91440" tIns="45720" rIns="91440" bIns="45720" numCol="1" anchor="t" anchorCtr="0" compatLnSpc="1">
            <a:prstTxWarp prst="textNoShape">
              <a:avLst/>
            </a:prstTxWarp>
          </a:bodyPr>
          <a:lstStyle/>
          <a:p>
            <a:pPr marL="457200" indent="-457200">
              <a:spcBef>
                <a:spcPts val="600"/>
              </a:spcBef>
              <a:buClr>
                <a:srgbClr val="00B050"/>
              </a:buClr>
              <a:buFontTx/>
              <a:buAutoNum type="arabicPeriod"/>
            </a:pPr>
            <a:r>
              <a:rPr lang="en-US" sz="2000" dirty="0" smtClean="0">
                <a:latin typeface="Tahoma" pitchFamily="34" charset="0"/>
                <a:cs typeface="Tahoma" pitchFamily="34" charset="0"/>
              </a:rPr>
              <a:t>Identification of the local conditions and field </a:t>
            </a:r>
            <a:r>
              <a:rPr lang="pl-PL" sz="2000" dirty="0" err="1" smtClean="0">
                <a:latin typeface="Tahoma" pitchFamily="34" charset="0"/>
                <a:cs typeface="Tahoma" pitchFamily="34" charset="0"/>
              </a:rPr>
              <a:t>work</a:t>
            </a:r>
            <a:r>
              <a:rPr lang="en-US" sz="2000" dirty="0" smtClean="0">
                <a:latin typeface="Tahoma" pitchFamily="34" charset="0"/>
                <a:cs typeface="Tahoma" pitchFamily="34" charset="0"/>
              </a:rPr>
              <a:t> planning.</a:t>
            </a:r>
          </a:p>
          <a:p>
            <a:pPr marL="457200" indent="-457200">
              <a:spcBef>
                <a:spcPts val="600"/>
              </a:spcBef>
              <a:buClr>
                <a:srgbClr val="00B050"/>
              </a:buClr>
              <a:buFontTx/>
              <a:buAutoNum type="arabicPeriod"/>
            </a:pPr>
            <a:r>
              <a:rPr lang="en-US" sz="2000" dirty="0" smtClean="0">
                <a:latin typeface="Tahoma" pitchFamily="34" charset="0"/>
                <a:cs typeface="Tahoma" pitchFamily="34" charset="0"/>
              </a:rPr>
              <a:t>Examination of the baseline status of the environment prior to the commencement of exploration.</a:t>
            </a:r>
          </a:p>
          <a:p>
            <a:pPr marL="457200" indent="-457200">
              <a:spcBef>
                <a:spcPts val="600"/>
              </a:spcBef>
              <a:buClr>
                <a:srgbClr val="00B050"/>
              </a:buClr>
              <a:buFontTx/>
              <a:buAutoNum type="arabicPeriod"/>
            </a:pPr>
            <a:r>
              <a:rPr lang="en-US" sz="2000" dirty="0" smtClean="0">
                <a:latin typeface="Tahoma" pitchFamily="34" charset="0"/>
                <a:cs typeface="Tahoma" pitchFamily="34" charset="0"/>
              </a:rPr>
              <a:t>Measurements while drilling vertical/directional wells.</a:t>
            </a:r>
          </a:p>
          <a:p>
            <a:pPr marL="457200" indent="-457200">
              <a:spcBef>
                <a:spcPts val="600"/>
              </a:spcBef>
              <a:buClr>
                <a:srgbClr val="00B050"/>
              </a:buClr>
              <a:buFontTx/>
              <a:buAutoNum type="arabicPeriod"/>
            </a:pPr>
            <a:r>
              <a:rPr lang="en-US" sz="2000" dirty="0" smtClean="0">
                <a:latin typeface="Tahoma" pitchFamily="34" charset="0"/>
                <a:cs typeface="Tahoma" pitchFamily="34" charset="0"/>
              </a:rPr>
              <a:t>Studies during hydraulic fracture stimulation and gas flow testing.</a:t>
            </a:r>
          </a:p>
          <a:p>
            <a:pPr marL="457200" indent="-457200">
              <a:spcBef>
                <a:spcPts val="600"/>
              </a:spcBef>
              <a:buClr>
                <a:srgbClr val="00B050"/>
              </a:buClr>
              <a:buFontTx/>
              <a:buAutoNum type="arabicPeriod"/>
            </a:pPr>
            <a:r>
              <a:rPr lang="en-US" sz="2000" dirty="0" smtClean="0">
                <a:latin typeface="Tahoma" pitchFamily="34" charset="0"/>
                <a:cs typeface="Tahoma" pitchFamily="34" charset="0"/>
              </a:rPr>
              <a:t>Examination of the status of the environment on completion of drill site operations.</a:t>
            </a:r>
          </a:p>
          <a:p>
            <a:pPr marL="457200" indent="-457200">
              <a:spcBef>
                <a:spcPts val="600"/>
              </a:spcBef>
              <a:buClr>
                <a:srgbClr val="00B050"/>
              </a:buClr>
              <a:buFontTx/>
              <a:buAutoNum type="arabicPeriod"/>
            </a:pPr>
            <a:r>
              <a:rPr lang="en-US" sz="2000" dirty="0" smtClean="0">
                <a:latin typeface="Tahoma" pitchFamily="34" charset="0"/>
                <a:cs typeface="Tahoma" pitchFamily="34" charset="0"/>
              </a:rPr>
              <a:t>Monitoring of the status of the environment after the completion of </a:t>
            </a:r>
            <a:r>
              <a:rPr lang="en-US" sz="2000" dirty="0" err="1" smtClean="0">
                <a:latin typeface="Tahoma" pitchFamily="34" charset="0"/>
                <a:cs typeface="Tahoma" pitchFamily="34" charset="0"/>
              </a:rPr>
              <a:t>downhole</a:t>
            </a:r>
            <a:r>
              <a:rPr lang="en-US" sz="2000" dirty="0" smtClean="0">
                <a:latin typeface="Tahoma" pitchFamily="34" charset="0"/>
                <a:cs typeface="Tahoma" pitchFamily="34" charset="0"/>
              </a:rPr>
              <a:t> operations.</a:t>
            </a:r>
          </a:p>
          <a:p>
            <a:pPr marL="457200" indent="-457200">
              <a:spcBef>
                <a:spcPts val="600"/>
              </a:spcBef>
              <a:buClr>
                <a:srgbClr val="00B050"/>
              </a:buClr>
            </a:pPr>
            <a:endParaRPr lang="en-US" sz="2000" dirty="0" smtClean="0">
              <a:latin typeface="Tahoma" pitchFamily="34" charset="0"/>
              <a:cs typeface="Tahoma" pitchFamily="34" charset="0"/>
            </a:endParaRPr>
          </a:p>
        </p:txBody>
      </p:sp>
      <p:graphicFrame>
        <p:nvGraphicFramePr>
          <p:cNvPr id="4" name="Diagram 3"/>
          <p:cNvGraphicFramePr>
            <a:graphicFrameLocks/>
          </p:cNvGraphicFramePr>
          <p:nvPr/>
        </p:nvGraphicFramePr>
        <p:xfrm>
          <a:off x="1072780" y="951597"/>
          <a:ext cx="7056784" cy="1368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rostokąt 5"/>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5</a:t>
            </a:fld>
            <a:endParaRPr lang="pl-PL" sz="1000" b="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upa 14"/>
          <p:cNvGrpSpPr>
            <a:grpSpLocks noChangeAspect="1"/>
          </p:cNvGrpSpPr>
          <p:nvPr/>
        </p:nvGrpSpPr>
        <p:grpSpPr bwMode="auto">
          <a:xfrm>
            <a:off x="903288" y="857250"/>
            <a:ext cx="6954837" cy="5357813"/>
            <a:chOff x="1996242" y="857232"/>
            <a:chExt cx="7147758" cy="5506300"/>
          </a:xfrm>
        </p:grpSpPr>
        <p:pic>
          <p:nvPicPr>
            <p:cNvPr id="2051" name="Picture 3" descr="H:\Zakłady\WARSZAWA\Geologia Środowiskowa\pracownicy\Olga Antolak\projekty__tematy\SHALE GAS\GDOŚ\PREZENTACJA marzec 2015\DSC01692.jpg"/>
            <p:cNvPicPr>
              <a:picLocks noChangeAspect="1" noChangeArrowheads="1"/>
            </p:cNvPicPr>
            <p:nvPr/>
          </p:nvPicPr>
          <p:blipFill>
            <a:blip r:embed="rId3" cstate="print">
              <a:lum bright="20000" contrast="10000"/>
            </a:blip>
            <a:srcRect l="3906" r="3906"/>
            <a:stretch>
              <a:fillRect/>
            </a:stretch>
          </p:blipFill>
          <p:spPr bwMode="auto">
            <a:xfrm>
              <a:off x="2087216" y="857232"/>
              <a:ext cx="7056784" cy="5506300"/>
            </a:xfrm>
            <a:prstGeom prst="ellipse">
              <a:avLst/>
            </a:prstGeom>
            <a:noFill/>
            <a:effectLst>
              <a:softEdge rad="317500"/>
            </a:effectLst>
          </p:spPr>
        </p:pic>
        <p:sp>
          <p:nvSpPr>
            <p:cNvPr id="7" name="Prostokąt z rogami zaokrąglonymi po przekątnej 6"/>
            <p:cNvSpPr/>
            <p:nvPr/>
          </p:nvSpPr>
          <p:spPr>
            <a:xfrm>
              <a:off x="1996242" y="2368158"/>
              <a:ext cx="1639654" cy="357190"/>
            </a:xfrm>
            <a:prstGeom prst="round2Diag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pl-PL" dirty="0">
                  <a:solidFill>
                    <a:schemeClr val="tx1">
                      <a:lumMod val="75000"/>
                      <a:lumOff val="25000"/>
                    </a:schemeClr>
                  </a:solidFill>
                  <a:latin typeface="Tahoma" pitchFamily="34" charset="0"/>
                  <a:cs typeface="Tahoma" pitchFamily="34" charset="0"/>
                </a:rPr>
                <a:t>NOISE</a:t>
              </a:r>
              <a:endParaRPr lang="en-US" dirty="0">
                <a:solidFill>
                  <a:schemeClr val="tx1">
                    <a:lumMod val="75000"/>
                    <a:lumOff val="25000"/>
                  </a:schemeClr>
                </a:solidFill>
                <a:latin typeface="Tahoma" pitchFamily="34" charset="0"/>
                <a:cs typeface="Tahoma" pitchFamily="34" charset="0"/>
              </a:endParaRPr>
            </a:p>
          </p:txBody>
        </p:sp>
        <p:sp>
          <p:nvSpPr>
            <p:cNvPr id="8" name="Prostokąt z rogami zaokrąglonymi po przekątnej 7"/>
            <p:cNvSpPr/>
            <p:nvPr/>
          </p:nvSpPr>
          <p:spPr>
            <a:xfrm>
              <a:off x="1996242" y="2796786"/>
              <a:ext cx="1639654" cy="357190"/>
            </a:xfrm>
            <a:prstGeom prst="round2Diag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pl-PL" dirty="0">
                  <a:solidFill>
                    <a:schemeClr val="tx1">
                      <a:lumMod val="75000"/>
                      <a:lumOff val="25000"/>
                    </a:schemeClr>
                  </a:solidFill>
                  <a:latin typeface="Tahoma" pitchFamily="34" charset="0"/>
                  <a:cs typeface="Tahoma" pitchFamily="34" charset="0"/>
                </a:rPr>
                <a:t>GASES &amp; DUSTS</a:t>
              </a:r>
              <a:endParaRPr lang="en-US" dirty="0">
                <a:solidFill>
                  <a:schemeClr val="tx1">
                    <a:lumMod val="75000"/>
                    <a:lumOff val="25000"/>
                  </a:schemeClr>
                </a:solidFill>
                <a:latin typeface="Tahoma" pitchFamily="34" charset="0"/>
                <a:cs typeface="Tahoma" pitchFamily="34" charset="0"/>
              </a:endParaRPr>
            </a:p>
          </p:txBody>
        </p:sp>
        <p:graphicFrame>
          <p:nvGraphicFramePr>
            <p:cNvPr id="4" name="Diagram 3"/>
            <p:cNvGraphicFramePr/>
            <p:nvPr/>
          </p:nvGraphicFramePr>
          <p:xfrm>
            <a:off x="3131840" y="2430476"/>
            <a:ext cx="4392488" cy="12229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Prostokąt z rogami zaokrąglonymi po przekątnej 8"/>
            <p:cNvSpPr/>
            <p:nvPr/>
          </p:nvSpPr>
          <p:spPr>
            <a:xfrm>
              <a:off x="1996242" y="3225414"/>
              <a:ext cx="1639654" cy="357190"/>
            </a:xfrm>
            <a:prstGeom prst="round2Diag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pl-PL" dirty="0">
                  <a:solidFill>
                    <a:schemeClr val="tx1">
                      <a:lumMod val="75000"/>
                      <a:lumOff val="25000"/>
                    </a:schemeClr>
                  </a:solidFill>
                  <a:latin typeface="Tahoma" pitchFamily="34" charset="0"/>
                  <a:cs typeface="Tahoma" pitchFamily="34" charset="0"/>
                </a:rPr>
                <a:t>WASTES</a:t>
              </a:r>
              <a:endParaRPr lang="en-US" dirty="0">
                <a:solidFill>
                  <a:schemeClr val="tx1">
                    <a:lumMod val="75000"/>
                    <a:lumOff val="25000"/>
                  </a:schemeClr>
                </a:solidFill>
                <a:latin typeface="Tahoma" pitchFamily="34" charset="0"/>
                <a:cs typeface="Tahoma" pitchFamily="34" charset="0"/>
              </a:endParaRPr>
            </a:p>
          </p:txBody>
        </p:sp>
        <p:sp>
          <p:nvSpPr>
            <p:cNvPr id="11" name="Prostokąt z rogami zaokrąglonymi po przekątnej 10"/>
            <p:cNvSpPr/>
            <p:nvPr/>
          </p:nvSpPr>
          <p:spPr>
            <a:xfrm>
              <a:off x="7416824" y="3441438"/>
              <a:ext cx="1619672" cy="357190"/>
            </a:xfrm>
            <a:prstGeom prst="round2Diag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pl-PL" dirty="0">
                  <a:solidFill>
                    <a:schemeClr val="tx1">
                      <a:lumMod val="75000"/>
                      <a:lumOff val="25000"/>
                    </a:schemeClr>
                  </a:solidFill>
                  <a:latin typeface="Tahoma" pitchFamily="34" charset="0"/>
                  <a:cs typeface="Tahoma" pitchFamily="34" charset="0"/>
                </a:rPr>
                <a:t>WATER</a:t>
              </a:r>
              <a:endParaRPr lang="en-US" dirty="0">
                <a:solidFill>
                  <a:schemeClr val="tx1">
                    <a:lumMod val="75000"/>
                    <a:lumOff val="25000"/>
                  </a:schemeClr>
                </a:solidFill>
                <a:latin typeface="Tahoma" pitchFamily="34" charset="0"/>
                <a:cs typeface="Tahoma" pitchFamily="34" charset="0"/>
              </a:endParaRPr>
            </a:p>
          </p:txBody>
        </p:sp>
        <p:sp>
          <p:nvSpPr>
            <p:cNvPr id="10" name="Prostokąt z rogami zaokrąglonymi po przekątnej 9"/>
            <p:cNvSpPr/>
            <p:nvPr/>
          </p:nvSpPr>
          <p:spPr>
            <a:xfrm>
              <a:off x="7416824" y="3016230"/>
              <a:ext cx="1619672" cy="357190"/>
            </a:xfrm>
            <a:prstGeom prst="round2Diag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pl-PL" dirty="0">
                  <a:solidFill>
                    <a:schemeClr val="tx1">
                      <a:lumMod val="75000"/>
                      <a:lumOff val="25000"/>
                    </a:schemeClr>
                  </a:solidFill>
                  <a:latin typeface="Tahoma" pitchFamily="34" charset="0"/>
                  <a:cs typeface="Tahoma" pitchFamily="34" charset="0"/>
                </a:rPr>
                <a:t>SOIL</a:t>
              </a:r>
              <a:endParaRPr lang="en-US" dirty="0">
                <a:solidFill>
                  <a:schemeClr val="tx1">
                    <a:lumMod val="75000"/>
                    <a:lumOff val="25000"/>
                  </a:schemeClr>
                </a:solidFill>
                <a:latin typeface="Tahoma" pitchFamily="34" charset="0"/>
                <a:cs typeface="Tahoma" pitchFamily="34" charset="0"/>
              </a:endParaRPr>
            </a:p>
          </p:txBody>
        </p:sp>
        <p:sp>
          <p:nvSpPr>
            <p:cNvPr id="12" name="Prostokąt z rogami zaokrąglonymi po przekątnej 11"/>
            <p:cNvSpPr/>
            <p:nvPr/>
          </p:nvSpPr>
          <p:spPr>
            <a:xfrm>
              <a:off x="3667246" y="5670836"/>
              <a:ext cx="3929090" cy="500066"/>
            </a:xfrm>
            <a:prstGeom prst="round2Diag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a:solidFill>
                    <a:schemeClr val="tx1">
                      <a:lumMod val="75000"/>
                      <a:lumOff val="25000"/>
                    </a:schemeClr>
                  </a:solidFill>
                  <a:latin typeface="Tahoma" pitchFamily="34" charset="0"/>
                  <a:cs typeface="Tahoma" pitchFamily="34" charset="0"/>
                </a:rPr>
                <a:t>Geological conditions</a:t>
              </a:r>
            </a:p>
          </p:txBody>
        </p:sp>
        <p:sp>
          <p:nvSpPr>
            <p:cNvPr id="13" name="Prostokąt z rogami zaokrąglonymi po przekątnej 12"/>
            <p:cNvSpPr/>
            <p:nvPr/>
          </p:nvSpPr>
          <p:spPr>
            <a:xfrm>
              <a:off x="7416824" y="2584182"/>
              <a:ext cx="1619672" cy="357190"/>
            </a:xfrm>
            <a:prstGeom prst="round2Diag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pl-PL" dirty="0">
                  <a:solidFill>
                    <a:schemeClr val="tx1">
                      <a:lumMod val="75000"/>
                      <a:lumOff val="25000"/>
                    </a:schemeClr>
                  </a:solidFill>
                  <a:latin typeface="Tahoma" pitchFamily="34" charset="0"/>
                  <a:cs typeface="Tahoma" pitchFamily="34" charset="0"/>
                </a:rPr>
                <a:t>LANDSCAPE</a:t>
              </a:r>
              <a:endParaRPr lang="en-US" dirty="0">
                <a:solidFill>
                  <a:schemeClr val="tx1">
                    <a:lumMod val="75000"/>
                    <a:lumOff val="25000"/>
                  </a:schemeClr>
                </a:solidFill>
                <a:latin typeface="Tahoma" pitchFamily="34" charset="0"/>
                <a:cs typeface="Tahoma" pitchFamily="34" charset="0"/>
              </a:endParaRPr>
            </a:p>
          </p:txBody>
        </p:sp>
      </p:grpSp>
      <p:sp>
        <p:nvSpPr>
          <p:cNvPr id="14" name="Title 1"/>
          <p:cNvSpPr>
            <a:spLocks noGrp="1"/>
          </p:cNvSpPr>
          <p:nvPr>
            <p:ph type="title"/>
          </p:nvPr>
        </p:nvSpPr>
        <p:spPr>
          <a:xfrm>
            <a:off x="215313" y="117889"/>
            <a:ext cx="8229600" cy="792162"/>
          </a:xfrm>
        </p:spPr>
        <p:txBody>
          <a:bodyPr/>
          <a:lstStyle/>
          <a:p>
            <a:pPr algn="l">
              <a:defRPr/>
            </a:pPr>
            <a:r>
              <a:rPr lang="en-GB" altLang="pl-PL" sz="3200" b="1" kern="1200" dirty="0">
                <a:solidFill>
                  <a:schemeClr val="tx1">
                    <a:lumMod val="75000"/>
                    <a:lumOff val="25000"/>
                  </a:schemeClr>
                </a:solidFill>
                <a:latin typeface="Tahoma" pitchFamily="34" charset="0"/>
                <a:ea typeface="+mn-ea"/>
                <a:cs typeface="Tahoma" pitchFamily="34" charset="0"/>
              </a:rPr>
              <a:t>The aim of the </a:t>
            </a:r>
            <a:r>
              <a:rPr lang="pl-PL" altLang="pl-PL" sz="3200" b="1" kern="1200" dirty="0" err="1" smtClean="0">
                <a:solidFill>
                  <a:schemeClr val="tx1">
                    <a:lumMod val="75000"/>
                    <a:lumOff val="25000"/>
                  </a:schemeClr>
                </a:solidFill>
                <a:latin typeface="Tahoma" pitchFamily="34" charset="0"/>
                <a:ea typeface="+mn-ea"/>
                <a:cs typeface="Tahoma" pitchFamily="34" charset="0"/>
              </a:rPr>
              <a:t>research</a:t>
            </a:r>
            <a:endParaRPr lang="en-US" altLang="pl-PL" sz="3200" b="1" kern="1200" dirty="0">
              <a:solidFill>
                <a:schemeClr val="tx1">
                  <a:lumMod val="75000"/>
                  <a:lumOff val="25000"/>
                </a:schemeClr>
              </a:solidFill>
              <a:latin typeface="Tahoma" pitchFamily="34" charset="0"/>
              <a:ea typeface="+mn-ea"/>
              <a:cs typeface="Tahoma" pitchFamily="34" charset="0"/>
            </a:endParaRPr>
          </a:p>
        </p:txBody>
      </p:sp>
      <p:sp>
        <p:nvSpPr>
          <p:cNvPr id="16" name="Prostokąt 15"/>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6</a:t>
            </a:fld>
            <a:endParaRPr lang="pl-PL" sz="1000" b="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214313" y="142875"/>
            <a:ext cx="9144000" cy="584200"/>
          </a:xfrm>
          <a:prstGeom prst="rect">
            <a:avLst/>
          </a:prstGeom>
        </p:spPr>
        <p:txBody>
          <a:bodyPr>
            <a:spAutoFit/>
          </a:bodyPr>
          <a:lstStyle/>
          <a:p>
            <a:pPr>
              <a:defRPr/>
            </a:pPr>
            <a:r>
              <a:rPr lang="pl-PL" altLang="pl-PL" sz="3200" dirty="0">
                <a:solidFill>
                  <a:schemeClr val="tx1">
                    <a:lumMod val="75000"/>
                    <a:lumOff val="25000"/>
                  </a:schemeClr>
                </a:solidFill>
                <a:cs typeface="Tahoma" pitchFamily="34" charset="0"/>
              </a:rPr>
              <a:t>Geological </a:t>
            </a:r>
            <a:r>
              <a:rPr lang="pl-PL" altLang="pl-PL" sz="3200" dirty="0" err="1">
                <a:solidFill>
                  <a:schemeClr val="tx1">
                    <a:lumMod val="75000"/>
                    <a:lumOff val="25000"/>
                  </a:schemeClr>
                </a:solidFill>
                <a:cs typeface="Tahoma" pitchFamily="34" charset="0"/>
              </a:rPr>
              <a:t>conditions</a:t>
            </a:r>
            <a:endParaRPr lang="pl-PL" dirty="0">
              <a:solidFill>
                <a:schemeClr val="tx1">
                  <a:lumMod val="75000"/>
                  <a:lumOff val="25000"/>
                </a:schemeClr>
              </a:solidFill>
              <a:cs typeface="Tahoma" pitchFamily="34" charset="0"/>
            </a:endParaRPr>
          </a:p>
        </p:txBody>
      </p:sp>
      <p:grpSp>
        <p:nvGrpSpPr>
          <p:cNvPr id="8195" name="Grupa 27"/>
          <p:cNvGrpSpPr>
            <a:grpSpLocks noChangeAspect="1"/>
          </p:cNvGrpSpPr>
          <p:nvPr/>
        </p:nvGrpSpPr>
        <p:grpSpPr bwMode="auto">
          <a:xfrm>
            <a:off x="71438" y="857250"/>
            <a:ext cx="7029450" cy="3041650"/>
            <a:chOff x="-5514" y="714359"/>
            <a:chExt cx="8162928" cy="3734840"/>
          </a:xfrm>
        </p:grpSpPr>
        <p:grpSp>
          <p:nvGrpSpPr>
            <p:cNvPr id="8221" name="Grupa 19"/>
            <p:cNvGrpSpPr>
              <a:grpSpLocks/>
            </p:cNvGrpSpPr>
            <p:nvPr/>
          </p:nvGrpSpPr>
          <p:grpSpPr bwMode="auto">
            <a:xfrm>
              <a:off x="346100" y="714359"/>
              <a:ext cx="7811314" cy="3734840"/>
              <a:chOff x="1346200" y="1714503"/>
              <a:chExt cx="7811314" cy="3734840"/>
            </a:xfrm>
          </p:grpSpPr>
          <p:pic>
            <p:nvPicPr>
              <p:cNvPr id="8225" name="Picture 3" descr="C:\Users\AG\Documents\Untitled-1.jpg"/>
              <p:cNvPicPr>
                <a:picLocks noChangeAspect="1" noChangeArrowheads="1"/>
              </p:cNvPicPr>
              <p:nvPr/>
            </p:nvPicPr>
            <p:blipFill>
              <a:blip r:embed="rId3" cstate="print"/>
              <a:srcRect l="22810" t="57323" r="68896" b="16666"/>
              <a:stretch>
                <a:fillRect/>
              </a:stretch>
            </p:blipFill>
            <p:spPr bwMode="auto">
              <a:xfrm>
                <a:off x="7572916" y="3071674"/>
                <a:ext cx="285757" cy="1928615"/>
              </a:xfrm>
              <a:prstGeom prst="rect">
                <a:avLst/>
              </a:prstGeom>
              <a:noFill/>
              <a:ln w="9525">
                <a:noFill/>
                <a:miter lim="800000"/>
                <a:headEnd/>
                <a:tailEnd/>
              </a:ln>
            </p:spPr>
          </p:pic>
          <p:pic>
            <p:nvPicPr>
              <p:cNvPr id="8226" name="Obraz 2" descr="Rys1"/>
              <p:cNvPicPr>
                <a:picLocks noChangeAspect="1" noChangeArrowheads="1"/>
              </p:cNvPicPr>
              <p:nvPr/>
            </p:nvPicPr>
            <p:blipFill>
              <a:blip r:embed="rId4" cstate="print"/>
              <a:srcRect t="6599"/>
              <a:stretch>
                <a:fillRect/>
              </a:stretch>
            </p:blipFill>
            <p:spPr bwMode="auto">
              <a:xfrm>
                <a:off x="1346200" y="1714503"/>
                <a:ext cx="5976000" cy="3734840"/>
              </a:xfrm>
              <a:prstGeom prst="rect">
                <a:avLst/>
              </a:prstGeom>
              <a:noFill/>
              <a:ln w="9525">
                <a:noFill/>
                <a:miter lim="800000"/>
                <a:headEnd/>
                <a:tailEnd/>
              </a:ln>
            </p:spPr>
          </p:pic>
          <p:pic>
            <p:nvPicPr>
              <p:cNvPr id="8227" name="Picture 3" descr="C:\Users\AG\Documents\Untitled-1.jpg"/>
              <p:cNvPicPr>
                <a:picLocks noChangeAspect="1" noChangeArrowheads="1"/>
              </p:cNvPicPr>
              <p:nvPr/>
            </p:nvPicPr>
            <p:blipFill>
              <a:blip r:embed="rId3" cstate="print"/>
              <a:srcRect l="22810" t="57323" r="68896" b="16666"/>
              <a:stretch>
                <a:fillRect/>
              </a:stretch>
            </p:blipFill>
            <p:spPr bwMode="auto">
              <a:xfrm flipV="1">
                <a:off x="7572916" y="2714523"/>
                <a:ext cx="285757" cy="357151"/>
              </a:xfrm>
              <a:prstGeom prst="rect">
                <a:avLst/>
              </a:prstGeom>
              <a:noFill/>
              <a:ln w="9525">
                <a:noFill/>
                <a:miter lim="800000"/>
                <a:headEnd/>
                <a:tailEnd/>
              </a:ln>
            </p:spPr>
          </p:pic>
          <p:cxnSp>
            <p:nvCxnSpPr>
              <p:cNvPr id="21" name="Łącznik prosty 20"/>
              <p:cNvCxnSpPr/>
              <p:nvPr/>
            </p:nvCxnSpPr>
            <p:spPr bwMode="auto">
              <a:xfrm>
                <a:off x="7572121" y="3071209"/>
                <a:ext cx="285739" cy="1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29" name="pole tekstowe 21"/>
              <p:cNvSpPr txBox="1">
                <a:spLocks noChangeArrowheads="1"/>
              </p:cNvSpPr>
              <p:nvPr/>
            </p:nvSpPr>
            <p:spPr bwMode="auto">
              <a:xfrm>
                <a:off x="7572916" y="3643116"/>
                <a:ext cx="214317" cy="276969"/>
              </a:xfrm>
              <a:prstGeom prst="rect">
                <a:avLst/>
              </a:prstGeom>
              <a:noFill/>
              <a:ln w="9525">
                <a:noFill/>
                <a:miter lim="800000"/>
                <a:headEnd/>
                <a:tailEnd/>
              </a:ln>
            </p:spPr>
            <p:txBody>
              <a:bodyPr>
                <a:spAutoFit/>
              </a:bodyPr>
              <a:lstStyle/>
              <a:p>
                <a:pPr algn="ctr"/>
                <a:r>
                  <a:rPr lang="pl-PL"/>
                  <a:t>1</a:t>
                </a:r>
              </a:p>
            </p:txBody>
          </p:sp>
          <p:sp>
            <p:nvSpPr>
              <p:cNvPr id="8230" name="pole tekstowe 22"/>
              <p:cNvSpPr txBox="1">
                <a:spLocks noChangeArrowheads="1"/>
              </p:cNvSpPr>
              <p:nvPr/>
            </p:nvSpPr>
            <p:spPr bwMode="auto">
              <a:xfrm>
                <a:off x="7572916" y="2785953"/>
                <a:ext cx="214317" cy="276969"/>
              </a:xfrm>
              <a:prstGeom prst="rect">
                <a:avLst/>
              </a:prstGeom>
              <a:noFill/>
              <a:ln w="9525">
                <a:noFill/>
                <a:miter lim="800000"/>
                <a:headEnd/>
                <a:tailEnd/>
              </a:ln>
            </p:spPr>
            <p:txBody>
              <a:bodyPr>
                <a:spAutoFit/>
              </a:bodyPr>
              <a:lstStyle/>
              <a:p>
                <a:pPr algn="ctr"/>
                <a:r>
                  <a:rPr lang="pl-PL"/>
                  <a:t>2</a:t>
                </a:r>
              </a:p>
            </p:txBody>
          </p:sp>
          <p:pic>
            <p:nvPicPr>
              <p:cNvPr id="8231" name="Picture 3" descr="C:\Users\AG\Documents\Untitled-1.jpg"/>
              <p:cNvPicPr>
                <a:picLocks noChangeAspect="1" noChangeArrowheads="1"/>
              </p:cNvPicPr>
              <p:nvPr/>
            </p:nvPicPr>
            <p:blipFill>
              <a:blip r:embed="rId3" cstate="print"/>
              <a:srcRect l="16313" t="83205" r="71246" b="12941"/>
              <a:stretch>
                <a:fillRect/>
              </a:stretch>
            </p:blipFill>
            <p:spPr bwMode="auto">
              <a:xfrm>
                <a:off x="7572916" y="5000289"/>
                <a:ext cx="428635" cy="285721"/>
              </a:xfrm>
              <a:prstGeom prst="rect">
                <a:avLst/>
              </a:prstGeom>
              <a:noFill/>
              <a:ln w="9525">
                <a:noFill/>
                <a:miter lim="800000"/>
                <a:headEnd/>
                <a:tailEnd/>
              </a:ln>
            </p:spPr>
          </p:pic>
          <p:sp>
            <p:nvSpPr>
              <p:cNvPr id="8232" name="pole tekstowe 24"/>
              <p:cNvSpPr txBox="1">
                <a:spLocks noChangeArrowheads="1"/>
              </p:cNvSpPr>
              <p:nvPr/>
            </p:nvSpPr>
            <p:spPr bwMode="auto">
              <a:xfrm>
                <a:off x="7767617" y="4783894"/>
                <a:ext cx="1162068" cy="623418"/>
              </a:xfrm>
              <a:prstGeom prst="rect">
                <a:avLst/>
              </a:prstGeom>
              <a:noFill/>
              <a:ln w="9525">
                <a:noFill/>
                <a:miter lim="800000"/>
                <a:headEnd/>
                <a:tailEnd/>
              </a:ln>
            </p:spPr>
            <p:txBody>
              <a:bodyPr>
                <a:spAutoFit/>
              </a:bodyPr>
              <a:lstStyle/>
              <a:p>
                <a:pPr algn="ctr">
                  <a:spcBef>
                    <a:spcPct val="0"/>
                  </a:spcBef>
                </a:pPr>
                <a:r>
                  <a:rPr lang="pl-PL" sz="900">
                    <a:cs typeface="Tahoma" pitchFamily="34" charset="0"/>
                  </a:rPr>
                  <a:t>Level of </a:t>
                </a:r>
              </a:p>
              <a:p>
                <a:pPr algn="ctr">
                  <a:spcBef>
                    <a:spcPct val="0"/>
                  </a:spcBef>
                </a:pPr>
                <a:r>
                  <a:rPr lang="pl-PL" sz="900">
                    <a:cs typeface="Tahoma" pitchFamily="34" charset="0"/>
                  </a:rPr>
                  <a:t>Hydraulic</a:t>
                </a:r>
              </a:p>
              <a:p>
                <a:pPr algn="ctr">
                  <a:spcBef>
                    <a:spcPct val="0"/>
                  </a:spcBef>
                </a:pPr>
                <a:r>
                  <a:rPr lang="pl-PL" sz="900">
                    <a:cs typeface="Tahoma" pitchFamily="34" charset="0"/>
                  </a:rPr>
                  <a:t>Fracturing</a:t>
                </a:r>
              </a:p>
            </p:txBody>
          </p:sp>
          <p:sp>
            <p:nvSpPr>
              <p:cNvPr id="17" name="pole tekstowe 16"/>
              <p:cNvSpPr txBox="1"/>
              <p:nvPr/>
            </p:nvSpPr>
            <p:spPr>
              <a:xfrm rot="16200000">
                <a:off x="7115045" y="3844681"/>
                <a:ext cx="1883000" cy="428913"/>
              </a:xfrm>
              <a:prstGeom prst="rect">
                <a:avLst/>
              </a:prstGeom>
              <a:noFill/>
              <a:scene3d>
                <a:camera prst="orthographicFront">
                  <a:rot lat="0" lon="0" rev="0"/>
                </a:camera>
                <a:lightRig rig="threePt" dir="t"/>
              </a:scene3d>
            </p:spPr>
            <p:txBody>
              <a:bodyPr>
                <a:spAutoFit/>
              </a:bodyPr>
              <a:lstStyle/>
              <a:p>
                <a:pPr algn="ctr">
                  <a:defRPr/>
                </a:pPr>
                <a:r>
                  <a:rPr lang="pl-PL" sz="900" dirty="0" err="1">
                    <a:ea typeface="Tahoma" pitchFamily="34" charset="0"/>
                    <a:cs typeface="Tahoma" pitchFamily="34" charset="0"/>
                  </a:rPr>
                  <a:t>Silurian</a:t>
                </a:r>
                <a:r>
                  <a:rPr lang="pl-PL" sz="900" dirty="0">
                    <a:ea typeface="Tahoma" pitchFamily="34" charset="0"/>
                    <a:cs typeface="Tahoma" pitchFamily="34" charset="0"/>
                  </a:rPr>
                  <a:t> </a:t>
                </a:r>
                <a:r>
                  <a:rPr lang="pl-PL" sz="900" dirty="0" err="1">
                    <a:ea typeface="Tahoma" pitchFamily="34" charset="0"/>
                    <a:cs typeface="Tahoma" pitchFamily="34" charset="0"/>
                  </a:rPr>
                  <a:t>Sealing</a:t>
                </a:r>
                <a:r>
                  <a:rPr lang="pl-PL" sz="900" dirty="0">
                    <a:ea typeface="Tahoma" pitchFamily="34" charset="0"/>
                    <a:cs typeface="Tahoma" pitchFamily="34" charset="0"/>
                  </a:rPr>
                  <a:t> </a:t>
                </a:r>
                <a:r>
                  <a:rPr lang="pl-PL" sz="900" dirty="0" err="1">
                    <a:ea typeface="Tahoma" pitchFamily="34" charset="0"/>
                    <a:cs typeface="Tahoma" pitchFamily="34" charset="0"/>
                  </a:rPr>
                  <a:t>Complex</a:t>
                </a:r>
                <a:endParaRPr lang="pl-PL" sz="900" dirty="0">
                  <a:ea typeface="Tahoma" pitchFamily="34" charset="0"/>
                  <a:cs typeface="Tahoma" pitchFamily="34" charset="0"/>
                </a:endParaRPr>
              </a:p>
            </p:txBody>
          </p:sp>
          <p:sp>
            <p:nvSpPr>
              <p:cNvPr id="18" name="pole tekstowe 17"/>
              <p:cNvSpPr txBox="1"/>
              <p:nvPr/>
            </p:nvSpPr>
            <p:spPr>
              <a:xfrm>
                <a:off x="7820513" y="2614438"/>
                <a:ext cx="1337001" cy="453395"/>
              </a:xfrm>
              <a:prstGeom prst="rect">
                <a:avLst/>
              </a:prstGeom>
              <a:noFill/>
              <a:scene3d>
                <a:camera prst="orthographicFront">
                  <a:rot lat="0" lon="0" rev="0"/>
                </a:camera>
                <a:lightRig rig="threePt" dir="t"/>
              </a:scene3d>
            </p:spPr>
            <p:txBody>
              <a:bodyPr wrap="none">
                <a:spAutoFit/>
              </a:bodyPr>
              <a:lstStyle/>
              <a:p>
                <a:pPr algn="ctr">
                  <a:spcBef>
                    <a:spcPts val="0"/>
                  </a:spcBef>
                  <a:defRPr/>
                </a:pPr>
                <a:r>
                  <a:rPr lang="pl-PL" sz="900" dirty="0" err="1">
                    <a:ea typeface="Tahoma" pitchFamily="34" charset="0"/>
                    <a:cs typeface="Tahoma" pitchFamily="34" charset="0"/>
                  </a:rPr>
                  <a:t>Zechstein</a:t>
                </a:r>
                <a:endParaRPr lang="pl-PL" sz="900" dirty="0">
                  <a:ea typeface="Tahoma" pitchFamily="34" charset="0"/>
                  <a:cs typeface="Tahoma" pitchFamily="34" charset="0"/>
                </a:endParaRPr>
              </a:p>
              <a:p>
                <a:pPr algn="ctr">
                  <a:spcBef>
                    <a:spcPts val="0"/>
                  </a:spcBef>
                  <a:defRPr/>
                </a:pPr>
                <a:r>
                  <a:rPr lang="pl-PL" sz="900" dirty="0" err="1">
                    <a:ea typeface="Tahoma" pitchFamily="34" charset="0"/>
                    <a:cs typeface="Tahoma" pitchFamily="34" charset="0"/>
                  </a:rPr>
                  <a:t>Sealing</a:t>
                </a:r>
                <a:r>
                  <a:rPr lang="pl-PL" sz="900" dirty="0">
                    <a:ea typeface="Tahoma" pitchFamily="34" charset="0"/>
                    <a:cs typeface="Tahoma" pitchFamily="34" charset="0"/>
                  </a:rPr>
                  <a:t> </a:t>
                </a:r>
                <a:r>
                  <a:rPr lang="pl-PL" sz="900" dirty="0" err="1">
                    <a:ea typeface="Tahoma" pitchFamily="34" charset="0"/>
                    <a:cs typeface="Tahoma" pitchFamily="34" charset="0"/>
                  </a:rPr>
                  <a:t>Complex</a:t>
                </a:r>
                <a:endParaRPr lang="pl-PL" sz="900" dirty="0">
                  <a:ea typeface="Tahoma" pitchFamily="34" charset="0"/>
                  <a:cs typeface="Tahoma" pitchFamily="34" charset="0"/>
                </a:endParaRPr>
              </a:p>
            </p:txBody>
          </p:sp>
        </p:grpSp>
        <p:sp>
          <p:nvSpPr>
            <p:cNvPr id="8222" name="pole tekstowe 23"/>
            <p:cNvSpPr txBox="1">
              <a:spLocks noChangeArrowheads="1"/>
            </p:cNvSpPr>
            <p:nvPr/>
          </p:nvSpPr>
          <p:spPr bwMode="auto">
            <a:xfrm>
              <a:off x="-5514" y="1825457"/>
              <a:ext cx="504865" cy="283371"/>
            </a:xfrm>
            <a:prstGeom prst="rect">
              <a:avLst/>
            </a:prstGeom>
            <a:noFill/>
            <a:ln w="9525">
              <a:noFill/>
              <a:miter lim="800000"/>
              <a:headEnd/>
              <a:tailEnd/>
            </a:ln>
          </p:spPr>
          <p:txBody>
            <a:bodyPr wrap="none">
              <a:spAutoFit/>
            </a:bodyPr>
            <a:lstStyle/>
            <a:p>
              <a:r>
                <a:rPr lang="pl-PL" sz="900" b="0"/>
                <a:t>1000</a:t>
              </a:r>
            </a:p>
          </p:txBody>
        </p:sp>
        <p:sp>
          <p:nvSpPr>
            <p:cNvPr id="8223" name="pole tekstowe 25"/>
            <p:cNvSpPr txBox="1">
              <a:spLocks noChangeArrowheads="1"/>
            </p:cNvSpPr>
            <p:nvPr/>
          </p:nvSpPr>
          <p:spPr bwMode="auto">
            <a:xfrm>
              <a:off x="-5514" y="2968465"/>
              <a:ext cx="504865" cy="283371"/>
            </a:xfrm>
            <a:prstGeom prst="rect">
              <a:avLst/>
            </a:prstGeom>
            <a:noFill/>
            <a:ln w="9525">
              <a:noFill/>
              <a:miter lim="800000"/>
              <a:headEnd/>
              <a:tailEnd/>
            </a:ln>
          </p:spPr>
          <p:txBody>
            <a:bodyPr wrap="none">
              <a:spAutoFit/>
            </a:bodyPr>
            <a:lstStyle/>
            <a:p>
              <a:r>
                <a:rPr lang="pl-PL" sz="900" b="0"/>
                <a:t>2000</a:t>
              </a:r>
            </a:p>
          </p:txBody>
        </p:sp>
        <p:sp>
          <p:nvSpPr>
            <p:cNvPr id="8224" name="pole tekstowe 26"/>
            <p:cNvSpPr txBox="1">
              <a:spLocks noChangeArrowheads="1"/>
            </p:cNvSpPr>
            <p:nvPr/>
          </p:nvSpPr>
          <p:spPr bwMode="auto">
            <a:xfrm>
              <a:off x="-5514" y="4071943"/>
              <a:ext cx="504865" cy="283371"/>
            </a:xfrm>
            <a:prstGeom prst="rect">
              <a:avLst/>
            </a:prstGeom>
            <a:noFill/>
            <a:ln w="9525">
              <a:noFill/>
              <a:miter lim="800000"/>
              <a:headEnd/>
              <a:tailEnd/>
            </a:ln>
          </p:spPr>
          <p:txBody>
            <a:bodyPr wrap="none">
              <a:spAutoFit/>
            </a:bodyPr>
            <a:lstStyle/>
            <a:p>
              <a:r>
                <a:rPr lang="pl-PL" sz="900" b="0"/>
                <a:t>3000</a:t>
              </a:r>
            </a:p>
          </p:txBody>
        </p:sp>
      </p:grpSp>
      <p:sp>
        <p:nvSpPr>
          <p:cNvPr id="8196" name="pole tekstowe 22"/>
          <p:cNvSpPr txBox="1">
            <a:spLocks noChangeArrowheads="1"/>
          </p:cNvSpPr>
          <p:nvPr/>
        </p:nvSpPr>
        <p:spPr bwMode="auto">
          <a:xfrm>
            <a:off x="257175" y="866775"/>
            <a:ext cx="608013" cy="276225"/>
          </a:xfrm>
          <a:prstGeom prst="rect">
            <a:avLst/>
          </a:prstGeom>
          <a:solidFill>
            <a:schemeClr val="bg1"/>
          </a:solidFill>
          <a:ln w="9525">
            <a:noFill/>
            <a:miter lim="800000"/>
            <a:headEnd/>
            <a:tailEnd/>
          </a:ln>
        </p:spPr>
        <p:txBody>
          <a:bodyPr>
            <a:spAutoFit/>
          </a:bodyPr>
          <a:lstStyle/>
          <a:p>
            <a:pPr>
              <a:spcBef>
                <a:spcPct val="0"/>
              </a:spcBef>
            </a:pPr>
            <a:r>
              <a:rPr lang="pl-PL" b="0"/>
              <a:t>m </a:t>
            </a:r>
            <a:r>
              <a:rPr lang="pl-PL" b="0" baseline="-25000"/>
              <a:t>bgl</a:t>
            </a:r>
          </a:p>
        </p:txBody>
      </p:sp>
      <p:sp>
        <p:nvSpPr>
          <p:cNvPr id="8197" name="pole tekstowe 32"/>
          <p:cNvSpPr txBox="1">
            <a:spLocks noChangeArrowheads="1"/>
          </p:cNvSpPr>
          <p:nvPr/>
        </p:nvSpPr>
        <p:spPr bwMode="auto">
          <a:xfrm>
            <a:off x="7358063" y="2000250"/>
            <a:ext cx="1597025" cy="276225"/>
          </a:xfrm>
          <a:prstGeom prst="rect">
            <a:avLst/>
          </a:prstGeom>
          <a:noFill/>
          <a:ln w="9525">
            <a:noFill/>
            <a:miter lim="800000"/>
            <a:headEnd/>
            <a:tailEnd/>
          </a:ln>
        </p:spPr>
        <p:txBody>
          <a:bodyPr wrap="none">
            <a:spAutoFit/>
          </a:bodyPr>
          <a:lstStyle/>
          <a:p>
            <a:r>
              <a:rPr lang="pl-PL"/>
              <a:t>Pomerania Region</a:t>
            </a:r>
          </a:p>
        </p:txBody>
      </p:sp>
      <p:sp>
        <p:nvSpPr>
          <p:cNvPr id="8198" name="pole tekstowe 33"/>
          <p:cNvSpPr txBox="1">
            <a:spLocks noChangeArrowheads="1"/>
          </p:cNvSpPr>
          <p:nvPr/>
        </p:nvSpPr>
        <p:spPr bwMode="auto">
          <a:xfrm>
            <a:off x="7010400" y="4857750"/>
            <a:ext cx="1243013" cy="276225"/>
          </a:xfrm>
          <a:prstGeom prst="rect">
            <a:avLst/>
          </a:prstGeom>
          <a:noFill/>
          <a:ln w="9525">
            <a:noFill/>
            <a:miter lim="800000"/>
            <a:headEnd/>
            <a:tailEnd/>
          </a:ln>
        </p:spPr>
        <p:txBody>
          <a:bodyPr wrap="none">
            <a:spAutoFit/>
          </a:bodyPr>
          <a:lstStyle/>
          <a:p>
            <a:r>
              <a:rPr lang="pl-PL"/>
              <a:t>Lublin Region</a:t>
            </a:r>
          </a:p>
        </p:txBody>
      </p:sp>
      <p:grpSp>
        <p:nvGrpSpPr>
          <p:cNvPr id="8199" name="Grupa 63"/>
          <p:cNvGrpSpPr>
            <a:grpSpLocks/>
          </p:cNvGrpSpPr>
          <p:nvPr/>
        </p:nvGrpSpPr>
        <p:grpSpPr bwMode="auto">
          <a:xfrm>
            <a:off x="209550" y="4000500"/>
            <a:ext cx="5434013" cy="2176463"/>
            <a:chOff x="209520" y="4000504"/>
            <a:chExt cx="5434050" cy="2176177"/>
          </a:xfrm>
        </p:grpSpPr>
        <p:grpSp>
          <p:nvGrpSpPr>
            <p:cNvPr id="8200" name="Grupa 50"/>
            <p:cNvGrpSpPr>
              <a:grpSpLocks/>
            </p:cNvGrpSpPr>
            <p:nvPr/>
          </p:nvGrpSpPr>
          <p:grpSpPr bwMode="auto">
            <a:xfrm>
              <a:off x="4286248" y="4000504"/>
              <a:ext cx="1357322" cy="2176177"/>
              <a:chOff x="4786314" y="4000504"/>
              <a:chExt cx="1357322" cy="2176177"/>
            </a:xfrm>
          </p:grpSpPr>
          <p:sp>
            <p:nvSpPr>
              <p:cNvPr id="30" name="pole tekstowe 29"/>
              <p:cNvSpPr txBox="1"/>
              <p:nvPr/>
            </p:nvSpPr>
            <p:spPr>
              <a:xfrm>
                <a:off x="5572132" y="5143354"/>
                <a:ext cx="471490" cy="180951"/>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1387 m</a:t>
                </a:r>
              </a:p>
            </p:txBody>
          </p:sp>
          <p:pic>
            <p:nvPicPr>
              <p:cNvPr id="8219" name="Picture 3" descr="C:\Users\AG\Documents\Untitled-1.jpg"/>
              <p:cNvPicPr>
                <a:picLocks noChangeAspect="1" noChangeArrowheads="1"/>
              </p:cNvPicPr>
              <p:nvPr/>
            </p:nvPicPr>
            <p:blipFill>
              <a:blip r:embed="rId3" cstate="print"/>
              <a:srcRect l="58691"/>
              <a:stretch>
                <a:fillRect/>
              </a:stretch>
            </p:blipFill>
            <p:spPr bwMode="auto">
              <a:xfrm>
                <a:off x="4786314" y="4000504"/>
                <a:ext cx="703903" cy="2092262"/>
              </a:xfrm>
              <a:prstGeom prst="rect">
                <a:avLst/>
              </a:prstGeom>
              <a:noFill/>
              <a:ln w="9525">
                <a:noFill/>
                <a:miter lim="800000"/>
                <a:headEnd/>
                <a:tailEnd/>
              </a:ln>
            </p:spPr>
          </p:pic>
          <p:sp>
            <p:nvSpPr>
              <p:cNvPr id="8220" name="pole tekstowe 45"/>
              <p:cNvSpPr txBox="1">
                <a:spLocks noChangeArrowheads="1"/>
              </p:cNvSpPr>
              <p:nvPr/>
            </p:nvSpPr>
            <p:spPr bwMode="auto">
              <a:xfrm>
                <a:off x="5429256" y="5715016"/>
                <a:ext cx="714380" cy="461665"/>
              </a:xfrm>
              <a:prstGeom prst="rect">
                <a:avLst/>
              </a:prstGeom>
              <a:noFill/>
              <a:ln w="9525">
                <a:noFill/>
                <a:miter lim="800000"/>
                <a:headEnd/>
                <a:tailEnd/>
              </a:ln>
            </p:spPr>
            <p:txBody>
              <a:bodyPr>
                <a:spAutoFit/>
              </a:bodyPr>
              <a:lstStyle/>
              <a:p>
                <a:pPr algn="ctr">
                  <a:spcBef>
                    <a:spcPct val="0"/>
                  </a:spcBef>
                </a:pPr>
                <a:r>
                  <a:rPr lang="pl-PL" sz="800">
                    <a:cs typeface="Tahoma" pitchFamily="34" charset="0"/>
                  </a:rPr>
                  <a:t>Level of </a:t>
                </a:r>
              </a:p>
              <a:p>
                <a:pPr algn="ctr">
                  <a:spcBef>
                    <a:spcPct val="0"/>
                  </a:spcBef>
                </a:pPr>
                <a:r>
                  <a:rPr lang="pl-PL" sz="800">
                    <a:cs typeface="Tahoma" pitchFamily="34" charset="0"/>
                  </a:rPr>
                  <a:t>Hydraulic</a:t>
                </a:r>
              </a:p>
              <a:p>
                <a:pPr algn="ctr">
                  <a:spcBef>
                    <a:spcPct val="0"/>
                  </a:spcBef>
                </a:pPr>
                <a:r>
                  <a:rPr lang="pl-PL" sz="800">
                    <a:cs typeface="Tahoma" pitchFamily="34" charset="0"/>
                  </a:rPr>
                  <a:t>Fracturing</a:t>
                </a:r>
              </a:p>
            </p:txBody>
          </p:sp>
        </p:grpSp>
        <p:grpSp>
          <p:nvGrpSpPr>
            <p:cNvPr id="8201" name="Grupa 47"/>
            <p:cNvGrpSpPr>
              <a:grpSpLocks/>
            </p:cNvGrpSpPr>
            <p:nvPr/>
          </p:nvGrpSpPr>
          <p:grpSpPr bwMode="auto">
            <a:xfrm>
              <a:off x="500034" y="4000504"/>
              <a:ext cx="1214446" cy="2092262"/>
              <a:chOff x="500034" y="4000504"/>
              <a:chExt cx="1214446" cy="2092262"/>
            </a:xfrm>
          </p:grpSpPr>
          <p:pic>
            <p:nvPicPr>
              <p:cNvPr id="8214" name="Picture 3" descr="C:\Users\AG\Documents\Untitled-1.jpg"/>
              <p:cNvPicPr>
                <a:picLocks noChangeAspect="1" noChangeArrowheads="1"/>
              </p:cNvPicPr>
              <p:nvPr/>
            </p:nvPicPr>
            <p:blipFill>
              <a:blip r:embed="rId3" cstate="print"/>
              <a:srcRect r="28731"/>
              <a:stretch>
                <a:fillRect/>
              </a:stretch>
            </p:blipFill>
            <p:spPr bwMode="auto">
              <a:xfrm>
                <a:off x="500034" y="4000504"/>
                <a:ext cx="1214446" cy="2092262"/>
              </a:xfrm>
              <a:prstGeom prst="rect">
                <a:avLst/>
              </a:prstGeom>
              <a:noFill/>
              <a:ln w="9525">
                <a:noFill/>
                <a:miter lim="800000"/>
                <a:headEnd/>
                <a:tailEnd/>
              </a:ln>
            </p:spPr>
          </p:pic>
          <p:sp>
            <p:nvSpPr>
              <p:cNvPr id="23" name="pole tekstowe 22"/>
              <p:cNvSpPr txBox="1"/>
              <p:nvPr/>
            </p:nvSpPr>
            <p:spPr>
              <a:xfrm>
                <a:off x="995338" y="5290972"/>
                <a:ext cx="409578" cy="179363"/>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857 m</a:t>
                </a:r>
              </a:p>
            </p:txBody>
          </p:sp>
          <p:sp>
            <p:nvSpPr>
              <p:cNvPr id="24" name="pole tekstowe 23"/>
              <p:cNvSpPr txBox="1"/>
              <p:nvPr/>
            </p:nvSpPr>
            <p:spPr>
              <a:xfrm>
                <a:off x="995338" y="4767166"/>
                <a:ext cx="409578" cy="180951"/>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840 m</a:t>
                </a:r>
              </a:p>
            </p:txBody>
          </p:sp>
          <p:sp>
            <p:nvSpPr>
              <p:cNvPr id="8217" name="pole tekstowe 46"/>
              <p:cNvSpPr txBox="1">
                <a:spLocks noChangeArrowheads="1"/>
              </p:cNvSpPr>
              <p:nvPr/>
            </p:nvSpPr>
            <p:spPr bwMode="auto">
              <a:xfrm>
                <a:off x="928662" y="5610541"/>
                <a:ext cx="714380" cy="461665"/>
              </a:xfrm>
              <a:prstGeom prst="rect">
                <a:avLst/>
              </a:prstGeom>
              <a:noFill/>
              <a:ln w="9525">
                <a:noFill/>
                <a:miter lim="800000"/>
                <a:headEnd/>
                <a:tailEnd/>
              </a:ln>
            </p:spPr>
            <p:txBody>
              <a:bodyPr>
                <a:spAutoFit/>
              </a:bodyPr>
              <a:lstStyle/>
              <a:p>
                <a:pPr algn="ctr">
                  <a:spcBef>
                    <a:spcPct val="0"/>
                  </a:spcBef>
                </a:pPr>
                <a:r>
                  <a:rPr lang="pl-PL" sz="800">
                    <a:cs typeface="Tahoma" pitchFamily="34" charset="0"/>
                  </a:rPr>
                  <a:t>Level of </a:t>
                </a:r>
              </a:p>
              <a:p>
                <a:pPr algn="ctr">
                  <a:spcBef>
                    <a:spcPct val="0"/>
                  </a:spcBef>
                </a:pPr>
                <a:r>
                  <a:rPr lang="pl-PL" sz="800">
                    <a:cs typeface="Tahoma" pitchFamily="34" charset="0"/>
                  </a:rPr>
                  <a:t>Hydraulic</a:t>
                </a:r>
              </a:p>
              <a:p>
                <a:pPr algn="ctr">
                  <a:spcBef>
                    <a:spcPct val="0"/>
                  </a:spcBef>
                </a:pPr>
                <a:r>
                  <a:rPr lang="pl-PL" sz="800">
                    <a:cs typeface="Tahoma" pitchFamily="34" charset="0"/>
                  </a:rPr>
                  <a:t>Fracturing</a:t>
                </a:r>
              </a:p>
            </p:txBody>
          </p:sp>
        </p:grpSp>
        <p:grpSp>
          <p:nvGrpSpPr>
            <p:cNvPr id="8202" name="Grupa 62"/>
            <p:cNvGrpSpPr>
              <a:grpSpLocks/>
            </p:cNvGrpSpPr>
            <p:nvPr/>
          </p:nvGrpSpPr>
          <p:grpSpPr bwMode="auto">
            <a:xfrm>
              <a:off x="1000100" y="4207986"/>
              <a:ext cx="3429024" cy="1578468"/>
              <a:chOff x="1000100" y="4207986"/>
              <a:chExt cx="3429024" cy="1578468"/>
            </a:xfrm>
          </p:grpSpPr>
          <p:pic>
            <p:nvPicPr>
              <p:cNvPr id="8211" name="Picture 2"/>
              <p:cNvPicPr>
                <a:picLocks noChangeAspect="1" noChangeArrowheads="1"/>
              </p:cNvPicPr>
              <p:nvPr/>
            </p:nvPicPr>
            <p:blipFill>
              <a:blip r:embed="rId5" cstate="print"/>
              <a:srcRect l="2280" t="3860" r="34279" b="4108"/>
              <a:stretch>
                <a:fillRect/>
              </a:stretch>
            </p:blipFill>
            <p:spPr bwMode="auto">
              <a:xfrm>
                <a:off x="1785918" y="4207986"/>
                <a:ext cx="2178303" cy="1578468"/>
              </a:xfrm>
              <a:prstGeom prst="rect">
                <a:avLst/>
              </a:prstGeom>
              <a:noFill/>
              <a:ln w="9525">
                <a:noFill/>
                <a:miter lim="800000"/>
                <a:headEnd/>
                <a:tailEnd/>
              </a:ln>
            </p:spPr>
          </p:pic>
          <p:cxnSp>
            <p:nvCxnSpPr>
              <p:cNvPr id="31" name="Łącznik prosty ze strzałką 30"/>
              <p:cNvCxnSpPr/>
              <p:nvPr/>
            </p:nvCxnSpPr>
            <p:spPr>
              <a:xfrm rot="10800000" flipV="1">
                <a:off x="2714611" y="4357645"/>
                <a:ext cx="1714511" cy="785709"/>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Łącznik prosty ze strzałką 31"/>
              <p:cNvCxnSpPr/>
              <p:nvPr/>
            </p:nvCxnSpPr>
            <p:spPr>
              <a:xfrm>
                <a:off x="1000100" y="4286217"/>
                <a:ext cx="1857387" cy="357141"/>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8203" name="pole tekstowe 23"/>
            <p:cNvSpPr txBox="1">
              <a:spLocks noChangeArrowheads="1"/>
            </p:cNvSpPr>
            <p:nvPr/>
          </p:nvSpPr>
          <p:spPr bwMode="auto">
            <a:xfrm>
              <a:off x="209520" y="4500570"/>
              <a:ext cx="409086" cy="251864"/>
            </a:xfrm>
            <a:prstGeom prst="rect">
              <a:avLst/>
            </a:prstGeom>
            <a:solidFill>
              <a:schemeClr val="bg1"/>
            </a:solidFill>
            <a:ln w="9525">
              <a:noFill/>
              <a:miter lim="800000"/>
              <a:headEnd/>
              <a:tailEnd/>
            </a:ln>
          </p:spPr>
          <p:txBody>
            <a:bodyPr>
              <a:spAutoFit/>
            </a:bodyPr>
            <a:lstStyle/>
            <a:p>
              <a:pPr>
                <a:lnSpc>
                  <a:spcPct val="150000"/>
                </a:lnSpc>
                <a:spcBef>
                  <a:spcPts val="600"/>
                </a:spcBef>
              </a:pPr>
              <a:r>
                <a:rPr lang="pl-PL" sz="800" b="0"/>
                <a:t>1000</a:t>
              </a:r>
            </a:p>
          </p:txBody>
        </p:sp>
        <p:sp>
          <p:nvSpPr>
            <p:cNvPr id="8204" name="pole tekstowe 25"/>
            <p:cNvSpPr txBox="1">
              <a:spLocks noChangeArrowheads="1"/>
            </p:cNvSpPr>
            <p:nvPr/>
          </p:nvSpPr>
          <p:spPr bwMode="auto">
            <a:xfrm>
              <a:off x="209520" y="5198432"/>
              <a:ext cx="409086" cy="215444"/>
            </a:xfrm>
            <a:prstGeom prst="rect">
              <a:avLst/>
            </a:prstGeom>
            <a:solidFill>
              <a:schemeClr val="bg1"/>
            </a:solidFill>
            <a:ln w="9525">
              <a:noFill/>
              <a:miter lim="800000"/>
              <a:headEnd/>
              <a:tailEnd/>
            </a:ln>
          </p:spPr>
          <p:txBody>
            <a:bodyPr wrap="none">
              <a:spAutoFit/>
            </a:bodyPr>
            <a:lstStyle/>
            <a:p>
              <a:r>
                <a:rPr lang="pl-PL" sz="800" b="0"/>
                <a:t>2000</a:t>
              </a:r>
            </a:p>
          </p:txBody>
        </p:sp>
        <p:cxnSp>
          <p:nvCxnSpPr>
            <p:cNvPr id="8205" name="Łącznik prosty 55"/>
            <p:cNvCxnSpPr>
              <a:cxnSpLocks noChangeShapeType="1"/>
            </p:cNvCxnSpPr>
            <p:nvPr/>
          </p:nvCxnSpPr>
          <p:spPr bwMode="auto">
            <a:xfrm>
              <a:off x="571472" y="4650589"/>
              <a:ext cx="71438" cy="0"/>
            </a:xfrm>
            <a:prstGeom prst="line">
              <a:avLst/>
            </a:prstGeom>
            <a:noFill/>
            <a:ln w="9525">
              <a:solidFill>
                <a:schemeClr val="tx1"/>
              </a:solidFill>
              <a:round/>
              <a:headEnd/>
              <a:tailEnd/>
            </a:ln>
          </p:spPr>
        </p:cxnSp>
        <p:cxnSp>
          <p:nvCxnSpPr>
            <p:cNvPr id="8206" name="Łącznik prosty 57"/>
            <p:cNvCxnSpPr>
              <a:cxnSpLocks noChangeShapeType="1"/>
            </p:cNvCxnSpPr>
            <p:nvPr/>
          </p:nvCxnSpPr>
          <p:spPr bwMode="auto">
            <a:xfrm>
              <a:off x="571472" y="5306154"/>
              <a:ext cx="71438" cy="0"/>
            </a:xfrm>
            <a:prstGeom prst="line">
              <a:avLst/>
            </a:prstGeom>
            <a:noFill/>
            <a:ln w="9525">
              <a:solidFill>
                <a:schemeClr val="tx1"/>
              </a:solidFill>
              <a:round/>
              <a:headEnd/>
              <a:tailEnd/>
            </a:ln>
          </p:spPr>
        </p:cxnSp>
        <p:sp>
          <p:nvSpPr>
            <p:cNvPr id="8207" name="pole tekstowe 23"/>
            <p:cNvSpPr txBox="1">
              <a:spLocks noChangeArrowheads="1"/>
            </p:cNvSpPr>
            <p:nvPr/>
          </p:nvSpPr>
          <p:spPr bwMode="auto">
            <a:xfrm>
              <a:off x="4277001" y="4502951"/>
              <a:ext cx="409086" cy="251864"/>
            </a:xfrm>
            <a:prstGeom prst="rect">
              <a:avLst/>
            </a:prstGeom>
            <a:solidFill>
              <a:schemeClr val="bg1"/>
            </a:solidFill>
            <a:ln w="9525">
              <a:noFill/>
              <a:miter lim="800000"/>
              <a:headEnd/>
              <a:tailEnd/>
            </a:ln>
          </p:spPr>
          <p:txBody>
            <a:bodyPr>
              <a:spAutoFit/>
            </a:bodyPr>
            <a:lstStyle/>
            <a:p>
              <a:pPr>
                <a:lnSpc>
                  <a:spcPct val="150000"/>
                </a:lnSpc>
                <a:spcBef>
                  <a:spcPts val="600"/>
                </a:spcBef>
              </a:pPr>
              <a:r>
                <a:rPr lang="pl-PL" sz="800" b="0"/>
                <a:t>1000</a:t>
              </a:r>
            </a:p>
          </p:txBody>
        </p:sp>
        <p:sp>
          <p:nvSpPr>
            <p:cNvPr id="8208" name="pole tekstowe 25"/>
            <p:cNvSpPr txBox="1">
              <a:spLocks noChangeArrowheads="1"/>
            </p:cNvSpPr>
            <p:nvPr/>
          </p:nvSpPr>
          <p:spPr bwMode="auto">
            <a:xfrm>
              <a:off x="4274619" y="5207957"/>
              <a:ext cx="409086" cy="215444"/>
            </a:xfrm>
            <a:prstGeom prst="rect">
              <a:avLst/>
            </a:prstGeom>
            <a:solidFill>
              <a:schemeClr val="bg1"/>
            </a:solidFill>
            <a:ln w="9525">
              <a:noFill/>
              <a:miter lim="800000"/>
              <a:headEnd/>
              <a:tailEnd/>
            </a:ln>
          </p:spPr>
          <p:txBody>
            <a:bodyPr wrap="none">
              <a:spAutoFit/>
            </a:bodyPr>
            <a:lstStyle/>
            <a:p>
              <a:r>
                <a:rPr lang="pl-PL" sz="800" b="0"/>
                <a:t>2000</a:t>
              </a:r>
            </a:p>
          </p:txBody>
        </p:sp>
        <p:cxnSp>
          <p:nvCxnSpPr>
            <p:cNvPr id="8209" name="Łącznik prosty 60"/>
            <p:cNvCxnSpPr>
              <a:cxnSpLocks noChangeShapeType="1"/>
            </p:cNvCxnSpPr>
            <p:nvPr/>
          </p:nvCxnSpPr>
          <p:spPr bwMode="auto">
            <a:xfrm>
              <a:off x="4638953" y="4652970"/>
              <a:ext cx="71438" cy="0"/>
            </a:xfrm>
            <a:prstGeom prst="line">
              <a:avLst/>
            </a:prstGeom>
            <a:noFill/>
            <a:ln w="9525">
              <a:solidFill>
                <a:schemeClr val="tx1"/>
              </a:solidFill>
              <a:round/>
              <a:headEnd/>
              <a:tailEnd/>
            </a:ln>
          </p:spPr>
        </p:cxnSp>
        <p:cxnSp>
          <p:nvCxnSpPr>
            <p:cNvPr id="8210" name="Łącznik prosty 61"/>
            <p:cNvCxnSpPr>
              <a:cxnSpLocks noChangeShapeType="1"/>
            </p:cNvCxnSpPr>
            <p:nvPr/>
          </p:nvCxnSpPr>
          <p:spPr bwMode="auto">
            <a:xfrm>
              <a:off x="4636571" y="5315679"/>
              <a:ext cx="71438" cy="0"/>
            </a:xfrm>
            <a:prstGeom prst="line">
              <a:avLst/>
            </a:prstGeom>
            <a:noFill/>
            <a:ln w="9525">
              <a:solidFill>
                <a:schemeClr val="tx1"/>
              </a:solidFill>
              <a:round/>
              <a:headEnd/>
              <a:tailEnd/>
            </a:ln>
          </p:spPr>
        </p:cxnSp>
      </p:grpSp>
      <p:sp>
        <p:nvSpPr>
          <p:cNvPr id="44" name="Prostokąt 43"/>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7</a:t>
            </a:fld>
            <a:endParaRPr lang="pl-PL" sz="1000" b="0"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214313" y="142875"/>
            <a:ext cx="9144000" cy="584200"/>
          </a:xfrm>
          <a:prstGeom prst="rect">
            <a:avLst/>
          </a:prstGeom>
        </p:spPr>
        <p:txBody>
          <a:bodyPr>
            <a:spAutoFit/>
          </a:bodyPr>
          <a:lstStyle/>
          <a:p>
            <a:pPr>
              <a:defRPr/>
            </a:pPr>
            <a:r>
              <a:rPr lang="pl-PL" altLang="pl-PL" sz="3200" dirty="0">
                <a:solidFill>
                  <a:schemeClr val="tx1">
                    <a:lumMod val="75000"/>
                    <a:lumOff val="25000"/>
                  </a:schemeClr>
                </a:solidFill>
                <a:cs typeface="Tahoma" pitchFamily="34" charset="0"/>
              </a:rPr>
              <a:t>Geological </a:t>
            </a:r>
            <a:r>
              <a:rPr lang="pl-PL" altLang="pl-PL" sz="3200" dirty="0" err="1">
                <a:solidFill>
                  <a:schemeClr val="tx1">
                    <a:lumMod val="75000"/>
                    <a:lumOff val="25000"/>
                  </a:schemeClr>
                </a:solidFill>
                <a:cs typeface="Tahoma" pitchFamily="34" charset="0"/>
              </a:rPr>
              <a:t>conditions</a:t>
            </a:r>
            <a:endParaRPr lang="pl-PL" dirty="0">
              <a:solidFill>
                <a:schemeClr val="tx1">
                  <a:lumMod val="75000"/>
                  <a:lumOff val="25000"/>
                </a:schemeClr>
              </a:solidFill>
              <a:cs typeface="Tahoma" pitchFamily="34" charset="0"/>
            </a:endParaRPr>
          </a:p>
        </p:txBody>
      </p:sp>
      <p:grpSp>
        <p:nvGrpSpPr>
          <p:cNvPr id="9220" name="Grupa 27"/>
          <p:cNvGrpSpPr>
            <a:grpSpLocks noChangeAspect="1"/>
          </p:cNvGrpSpPr>
          <p:nvPr/>
        </p:nvGrpSpPr>
        <p:grpSpPr bwMode="auto">
          <a:xfrm>
            <a:off x="71438" y="857250"/>
            <a:ext cx="7029450" cy="3041650"/>
            <a:chOff x="-5514" y="714359"/>
            <a:chExt cx="8162928" cy="3734840"/>
          </a:xfrm>
        </p:grpSpPr>
        <p:grpSp>
          <p:nvGrpSpPr>
            <p:cNvPr id="9247" name="Grupa 19"/>
            <p:cNvGrpSpPr>
              <a:grpSpLocks/>
            </p:cNvGrpSpPr>
            <p:nvPr/>
          </p:nvGrpSpPr>
          <p:grpSpPr bwMode="auto">
            <a:xfrm>
              <a:off x="346100" y="714359"/>
              <a:ext cx="7811314" cy="3734840"/>
              <a:chOff x="1346200" y="1714503"/>
              <a:chExt cx="7811314" cy="3734840"/>
            </a:xfrm>
          </p:grpSpPr>
          <p:pic>
            <p:nvPicPr>
              <p:cNvPr id="9251" name="Picture 3" descr="C:\Users\AG\Documents\Untitled-1.jpg"/>
              <p:cNvPicPr>
                <a:picLocks noChangeAspect="1" noChangeArrowheads="1"/>
              </p:cNvPicPr>
              <p:nvPr/>
            </p:nvPicPr>
            <p:blipFill>
              <a:blip r:embed="rId3" cstate="print"/>
              <a:srcRect l="22810" t="57323" r="68896" b="16666"/>
              <a:stretch>
                <a:fillRect/>
              </a:stretch>
            </p:blipFill>
            <p:spPr bwMode="auto">
              <a:xfrm>
                <a:off x="7572916" y="3071674"/>
                <a:ext cx="285757" cy="1928615"/>
              </a:xfrm>
              <a:prstGeom prst="rect">
                <a:avLst/>
              </a:prstGeom>
              <a:noFill/>
              <a:ln w="9525">
                <a:noFill/>
                <a:miter lim="800000"/>
                <a:headEnd/>
                <a:tailEnd/>
              </a:ln>
            </p:spPr>
          </p:pic>
          <p:pic>
            <p:nvPicPr>
              <p:cNvPr id="9252" name="Obraz 2" descr="Rys1"/>
              <p:cNvPicPr>
                <a:picLocks noChangeAspect="1" noChangeArrowheads="1"/>
              </p:cNvPicPr>
              <p:nvPr/>
            </p:nvPicPr>
            <p:blipFill>
              <a:blip r:embed="rId4" cstate="print"/>
              <a:srcRect t="6599"/>
              <a:stretch>
                <a:fillRect/>
              </a:stretch>
            </p:blipFill>
            <p:spPr bwMode="auto">
              <a:xfrm>
                <a:off x="1346200" y="1714503"/>
                <a:ext cx="5976000" cy="3734840"/>
              </a:xfrm>
              <a:prstGeom prst="rect">
                <a:avLst/>
              </a:prstGeom>
              <a:noFill/>
              <a:ln w="9525">
                <a:noFill/>
                <a:miter lim="800000"/>
                <a:headEnd/>
                <a:tailEnd/>
              </a:ln>
            </p:spPr>
          </p:pic>
          <p:pic>
            <p:nvPicPr>
              <p:cNvPr id="9253" name="Picture 3" descr="C:\Users\AG\Documents\Untitled-1.jpg"/>
              <p:cNvPicPr>
                <a:picLocks noChangeAspect="1" noChangeArrowheads="1"/>
              </p:cNvPicPr>
              <p:nvPr/>
            </p:nvPicPr>
            <p:blipFill>
              <a:blip r:embed="rId3" cstate="print"/>
              <a:srcRect l="22810" t="57323" r="68896" b="16666"/>
              <a:stretch>
                <a:fillRect/>
              </a:stretch>
            </p:blipFill>
            <p:spPr bwMode="auto">
              <a:xfrm flipV="1">
                <a:off x="7572916" y="2714523"/>
                <a:ext cx="285757" cy="357151"/>
              </a:xfrm>
              <a:prstGeom prst="rect">
                <a:avLst/>
              </a:prstGeom>
              <a:noFill/>
              <a:ln w="9525">
                <a:noFill/>
                <a:miter lim="800000"/>
                <a:headEnd/>
                <a:tailEnd/>
              </a:ln>
            </p:spPr>
          </p:pic>
          <p:cxnSp>
            <p:nvCxnSpPr>
              <p:cNvPr id="21" name="Łącznik prosty 20"/>
              <p:cNvCxnSpPr/>
              <p:nvPr/>
            </p:nvCxnSpPr>
            <p:spPr bwMode="auto">
              <a:xfrm>
                <a:off x="7572121" y="3071209"/>
                <a:ext cx="285739" cy="1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55" name="pole tekstowe 21"/>
              <p:cNvSpPr txBox="1">
                <a:spLocks noChangeArrowheads="1"/>
              </p:cNvSpPr>
              <p:nvPr/>
            </p:nvSpPr>
            <p:spPr bwMode="auto">
              <a:xfrm>
                <a:off x="7572916" y="3643116"/>
                <a:ext cx="214317" cy="276969"/>
              </a:xfrm>
              <a:prstGeom prst="rect">
                <a:avLst/>
              </a:prstGeom>
              <a:noFill/>
              <a:ln w="9525">
                <a:noFill/>
                <a:miter lim="800000"/>
                <a:headEnd/>
                <a:tailEnd/>
              </a:ln>
            </p:spPr>
            <p:txBody>
              <a:bodyPr>
                <a:spAutoFit/>
              </a:bodyPr>
              <a:lstStyle/>
              <a:p>
                <a:pPr algn="ctr"/>
                <a:r>
                  <a:rPr lang="pl-PL"/>
                  <a:t>1</a:t>
                </a:r>
              </a:p>
            </p:txBody>
          </p:sp>
          <p:sp>
            <p:nvSpPr>
              <p:cNvPr id="9256" name="pole tekstowe 22"/>
              <p:cNvSpPr txBox="1">
                <a:spLocks noChangeArrowheads="1"/>
              </p:cNvSpPr>
              <p:nvPr/>
            </p:nvSpPr>
            <p:spPr bwMode="auto">
              <a:xfrm>
                <a:off x="7572916" y="2785953"/>
                <a:ext cx="214317" cy="276969"/>
              </a:xfrm>
              <a:prstGeom prst="rect">
                <a:avLst/>
              </a:prstGeom>
              <a:noFill/>
              <a:ln w="9525">
                <a:noFill/>
                <a:miter lim="800000"/>
                <a:headEnd/>
                <a:tailEnd/>
              </a:ln>
            </p:spPr>
            <p:txBody>
              <a:bodyPr>
                <a:spAutoFit/>
              </a:bodyPr>
              <a:lstStyle/>
              <a:p>
                <a:pPr algn="ctr"/>
                <a:r>
                  <a:rPr lang="pl-PL"/>
                  <a:t>2</a:t>
                </a:r>
              </a:p>
            </p:txBody>
          </p:sp>
          <p:pic>
            <p:nvPicPr>
              <p:cNvPr id="9257" name="Picture 3" descr="C:\Users\AG\Documents\Untitled-1.jpg"/>
              <p:cNvPicPr>
                <a:picLocks noChangeAspect="1" noChangeArrowheads="1"/>
              </p:cNvPicPr>
              <p:nvPr/>
            </p:nvPicPr>
            <p:blipFill>
              <a:blip r:embed="rId3" cstate="print"/>
              <a:srcRect l="16313" t="83205" r="71246" b="12941"/>
              <a:stretch>
                <a:fillRect/>
              </a:stretch>
            </p:blipFill>
            <p:spPr bwMode="auto">
              <a:xfrm>
                <a:off x="7572916" y="5000289"/>
                <a:ext cx="428635" cy="285721"/>
              </a:xfrm>
              <a:prstGeom prst="rect">
                <a:avLst/>
              </a:prstGeom>
              <a:noFill/>
              <a:ln w="9525">
                <a:noFill/>
                <a:miter lim="800000"/>
                <a:headEnd/>
                <a:tailEnd/>
              </a:ln>
            </p:spPr>
          </p:pic>
          <p:sp>
            <p:nvSpPr>
              <p:cNvPr id="9258" name="pole tekstowe 24"/>
              <p:cNvSpPr txBox="1">
                <a:spLocks noChangeArrowheads="1"/>
              </p:cNvSpPr>
              <p:nvPr/>
            </p:nvSpPr>
            <p:spPr bwMode="auto">
              <a:xfrm>
                <a:off x="7767617" y="4783894"/>
                <a:ext cx="1162068" cy="623418"/>
              </a:xfrm>
              <a:prstGeom prst="rect">
                <a:avLst/>
              </a:prstGeom>
              <a:noFill/>
              <a:ln w="9525">
                <a:noFill/>
                <a:miter lim="800000"/>
                <a:headEnd/>
                <a:tailEnd/>
              </a:ln>
            </p:spPr>
            <p:txBody>
              <a:bodyPr>
                <a:spAutoFit/>
              </a:bodyPr>
              <a:lstStyle/>
              <a:p>
                <a:pPr algn="ctr">
                  <a:spcBef>
                    <a:spcPct val="0"/>
                  </a:spcBef>
                </a:pPr>
                <a:r>
                  <a:rPr lang="pl-PL" sz="900">
                    <a:cs typeface="Tahoma" pitchFamily="34" charset="0"/>
                  </a:rPr>
                  <a:t>Level of </a:t>
                </a:r>
              </a:p>
              <a:p>
                <a:pPr algn="ctr">
                  <a:spcBef>
                    <a:spcPct val="0"/>
                  </a:spcBef>
                </a:pPr>
                <a:r>
                  <a:rPr lang="pl-PL" sz="900">
                    <a:cs typeface="Tahoma" pitchFamily="34" charset="0"/>
                  </a:rPr>
                  <a:t>Hydraulic</a:t>
                </a:r>
              </a:p>
              <a:p>
                <a:pPr algn="ctr">
                  <a:spcBef>
                    <a:spcPct val="0"/>
                  </a:spcBef>
                </a:pPr>
                <a:r>
                  <a:rPr lang="pl-PL" sz="900">
                    <a:cs typeface="Tahoma" pitchFamily="34" charset="0"/>
                  </a:rPr>
                  <a:t>Fracturing</a:t>
                </a:r>
              </a:p>
            </p:txBody>
          </p:sp>
          <p:sp>
            <p:nvSpPr>
              <p:cNvPr id="17" name="pole tekstowe 16"/>
              <p:cNvSpPr txBox="1"/>
              <p:nvPr/>
            </p:nvSpPr>
            <p:spPr>
              <a:xfrm rot="16200000">
                <a:off x="7115045" y="3844681"/>
                <a:ext cx="1883000" cy="428913"/>
              </a:xfrm>
              <a:prstGeom prst="rect">
                <a:avLst/>
              </a:prstGeom>
              <a:noFill/>
              <a:scene3d>
                <a:camera prst="orthographicFront">
                  <a:rot lat="0" lon="0" rev="0"/>
                </a:camera>
                <a:lightRig rig="threePt" dir="t"/>
              </a:scene3d>
            </p:spPr>
            <p:txBody>
              <a:bodyPr>
                <a:spAutoFit/>
              </a:bodyPr>
              <a:lstStyle/>
              <a:p>
                <a:pPr algn="ctr">
                  <a:defRPr/>
                </a:pPr>
                <a:r>
                  <a:rPr lang="pl-PL" sz="900" dirty="0" err="1">
                    <a:ea typeface="Tahoma" pitchFamily="34" charset="0"/>
                    <a:cs typeface="Tahoma" pitchFamily="34" charset="0"/>
                  </a:rPr>
                  <a:t>Silurian</a:t>
                </a:r>
                <a:r>
                  <a:rPr lang="pl-PL" sz="900" dirty="0">
                    <a:ea typeface="Tahoma" pitchFamily="34" charset="0"/>
                    <a:cs typeface="Tahoma" pitchFamily="34" charset="0"/>
                  </a:rPr>
                  <a:t> </a:t>
                </a:r>
                <a:r>
                  <a:rPr lang="pl-PL" sz="900" dirty="0" err="1">
                    <a:ea typeface="Tahoma" pitchFamily="34" charset="0"/>
                    <a:cs typeface="Tahoma" pitchFamily="34" charset="0"/>
                  </a:rPr>
                  <a:t>Sealing</a:t>
                </a:r>
                <a:r>
                  <a:rPr lang="pl-PL" sz="900" dirty="0">
                    <a:ea typeface="Tahoma" pitchFamily="34" charset="0"/>
                    <a:cs typeface="Tahoma" pitchFamily="34" charset="0"/>
                  </a:rPr>
                  <a:t> </a:t>
                </a:r>
                <a:r>
                  <a:rPr lang="pl-PL" sz="900" dirty="0" err="1">
                    <a:ea typeface="Tahoma" pitchFamily="34" charset="0"/>
                    <a:cs typeface="Tahoma" pitchFamily="34" charset="0"/>
                  </a:rPr>
                  <a:t>Complex</a:t>
                </a:r>
                <a:endParaRPr lang="pl-PL" sz="900" dirty="0">
                  <a:ea typeface="Tahoma" pitchFamily="34" charset="0"/>
                  <a:cs typeface="Tahoma" pitchFamily="34" charset="0"/>
                </a:endParaRPr>
              </a:p>
            </p:txBody>
          </p:sp>
          <p:sp>
            <p:nvSpPr>
              <p:cNvPr id="18" name="pole tekstowe 17"/>
              <p:cNvSpPr txBox="1"/>
              <p:nvPr/>
            </p:nvSpPr>
            <p:spPr>
              <a:xfrm>
                <a:off x="7820513" y="2614438"/>
                <a:ext cx="1337001" cy="453395"/>
              </a:xfrm>
              <a:prstGeom prst="rect">
                <a:avLst/>
              </a:prstGeom>
              <a:noFill/>
              <a:scene3d>
                <a:camera prst="orthographicFront">
                  <a:rot lat="0" lon="0" rev="0"/>
                </a:camera>
                <a:lightRig rig="threePt" dir="t"/>
              </a:scene3d>
            </p:spPr>
            <p:txBody>
              <a:bodyPr wrap="none">
                <a:spAutoFit/>
              </a:bodyPr>
              <a:lstStyle/>
              <a:p>
                <a:pPr algn="ctr">
                  <a:spcBef>
                    <a:spcPts val="0"/>
                  </a:spcBef>
                  <a:defRPr/>
                </a:pPr>
                <a:r>
                  <a:rPr lang="pl-PL" sz="900" dirty="0" err="1">
                    <a:ea typeface="Tahoma" pitchFamily="34" charset="0"/>
                    <a:cs typeface="Tahoma" pitchFamily="34" charset="0"/>
                  </a:rPr>
                  <a:t>Zechstein</a:t>
                </a:r>
                <a:endParaRPr lang="pl-PL" sz="900" dirty="0">
                  <a:ea typeface="Tahoma" pitchFamily="34" charset="0"/>
                  <a:cs typeface="Tahoma" pitchFamily="34" charset="0"/>
                </a:endParaRPr>
              </a:p>
              <a:p>
                <a:pPr algn="ctr">
                  <a:spcBef>
                    <a:spcPts val="0"/>
                  </a:spcBef>
                  <a:defRPr/>
                </a:pPr>
                <a:r>
                  <a:rPr lang="pl-PL" sz="900" dirty="0" err="1">
                    <a:ea typeface="Tahoma" pitchFamily="34" charset="0"/>
                    <a:cs typeface="Tahoma" pitchFamily="34" charset="0"/>
                  </a:rPr>
                  <a:t>Sealing</a:t>
                </a:r>
                <a:r>
                  <a:rPr lang="pl-PL" sz="900" dirty="0">
                    <a:ea typeface="Tahoma" pitchFamily="34" charset="0"/>
                    <a:cs typeface="Tahoma" pitchFamily="34" charset="0"/>
                  </a:rPr>
                  <a:t> </a:t>
                </a:r>
                <a:r>
                  <a:rPr lang="pl-PL" sz="900" dirty="0" err="1">
                    <a:ea typeface="Tahoma" pitchFamily="34" charset="0"/>
                    <a:cs typeface="Tahoma" pitchFamily="34" charset="0"/>
                  </a:rPr>
                  <a:t>Complex</a:t>
                </a:r>
                <a:endParaRPr lang="pl-PL" sz="900" dirty="0">
                  <a:ea typeface="Tahoma" pitchFamily="34" charset="0"/>
                  <a:cs typeface="Tahoma" pitchFamily="34" charset="0"/>
                </a:endParaRPr>
              </a:p>
            </p:txBody>
          </p:sp>
        </p:grpSp>
        <p:sp>
          <p:nvSpPr>
            <p:cNvPr id="9248" name="pole tekstowe 23"/>
            <p:cNvSpPr txBox="1">
              <a:spLocks noChangeArrowheads="1"/>
            </p:cNvSpPr>
            <p:nvPr/>
          </p:nvSpPr>
          <p:spPr bwMode="auto">
            <a:xfrm>
              <a:off x="-5514" y="1825457"/>
              <a:ext cx="504865" cy="283371"/>
            </a:xfrm>
            <a:prstGeom prst="rect">
              <a:avLst/>
            </a:prstGeom>
            <a:noFill/>
            <a:ln w="9525">
              <a:noFill/>
              <a:miter lim="800000"/>
              <a:headEnd/>
              <a:tailEnd/>
            </a:ln>
          </p:spPr>
          <p:txBody>
            <a:bodyPr wrap="none">
              <a:spAutoFit/>
            </a:bodyPr>
            <a:lstStyle/>
            <a:p>
              <a:r>
                <a:rPr lang="pl-PL" sz="900" b="0"/>
                <a:t>1000</a:t>
              </a:r>
            </a:p>
          </p:txBody>
        </p:sp>
        <p:sp>
          <p:nvSpPr>
            <p:cNvPr id="9249" name="pole tekstowe 25"/>
            <p:cNvSpPr txBox="1">
              <a:spLocks noChangeArrowheads="1"/>
            </p:cNvSpPr>
            <p:nvPr/>
          </p:nvSpPr>
          <p:spPr bwMode="auto">
            <a:xfrm>
              <a:off x="-5514" y="2968465"/>
              <a:ext cx="504865" cy="283371"/>
            </a:xfrm>
            <a:prstGeom prst="rect">
              <a:avLst/>
            </a:prstGeom>
            <a:noFill/>
            <a:ln w="9525">
              <a:noFill/>
              <a:miter lim="800000"/>
              <a:headEnd/>
              <a:tailEnd/>
            </a:ln>
          </p:spPr>
          <p:txBody>
            <a:bodyPr wrap="none">
              <a:spAutoFit/>
            </a:bodyPr>
            <a:lstStyle/>
            <a:p>
              <a:r>
                <a:rPr lang="pl-PL" sz="900" b="0"/>
                <a:t>2000</a:t>
              </a:r>
            </a:p>
          </p:txBody>
        </p:sp>
        <p:sp>
          <p:nvSpPr>
            <p:cNvPr id="9250" name="pole tekstowe 26"/>
            <p:cNvSpPr txBox="1">
              <a:spLocks noChangeArrowheads="1"/>
            </p:cNvSpPr>
            <p:nvPr/>
          </p:nvSpPr>
          <p:spPr bwMode="auto">
            <a:xfrm>
              <a:off x="-5514" y="4071943"/>
              <a:ext cx="504865" cy="283371"/>
            </a:xfrm>
            <a:prstGeom prst="rect">
              <a:avLst/>
            </a:prstGeom>
            <a:noFill/>
            <a:ln w="9525">
              <a:noFill/>
              <a:miter lim="800000"/>
              <a:headEnd/>
              <a:tailEnd/>
            </a:ln>
          </p:spPr>
          <p:txBody>
            <a:bodyPr wrap="none">
              <a:spAutoFit/>
            </a:bodyPr>
            <a:lstStyle/>
            <a:p>
              <a:r>
                <a:rPr lang="pl-PL" sz="900" b="0"/>
                <a:t>3000</a:t>
              </a:r>
            </a:p>
          </p:txBody>
        </p:sp>
      </p:grpSp>
      <p:sp>
        <p:nvSpPr>
          <p:cNvPr id="9221" name="pole tekstowe 22"/>
          <p:cNvSpPr txBox="1">
            <a:spLocks noChangeArrowheads="1"/>
          </p:cNvSpPr>
          <p:nvPr/>
        </p:nvSpPr>
        <p:spPr bwMode="auto">
          <a:xfrm>
            <a:off x="257175" y="866775"/>
            <a:ext cx="608013" cy="276225"/>
          </a:xfrm>
          <a:prstGeom prst="rect">
            <a:avLst/>
          </a:prstGeom>
          <a:solidFill>
            <a:schemeClr val="bg1"/>
          </a:solidFill>
          <a:ln w="9525">
            <a:noFill/>
            <a:miter lim="800000"/>
            <a:headEnd/>
            <a:tailEnd/>
          </a:ln>
        </p:spPr>
        <p:txBody>
          <a:bodyPr>
            <a:spAutoFit/>
          </a:bodyPr>
          <a:lstStyle/>
          <a:p>
            <a:pPr>
              <a:spcBef>
                <a:spcPct val="0"/>
              </a:spcBef>
            </a:pPr>
            <a:r>
              <a:rPr lang="pl-PL" b="0"/>
              <a:t>m </a:t>
            </a:r>
            <a:r>
              <a:rPr lang="pl-PL" b="0" baseline="-25000"/>
              <a:t>bgl</a:t>
            </a:r>
          </a:p>
        </p:txBody>
      </p:sp>
      <p:sp>
        <p:nvSpPr>
          <p:cNvPr id="9222" name="pole tekstowe 32"/>
          <p:cNvSpPr txBox="1">
            <a:spLocks noChangeArrowheads="1"/>
          </p:cNvSpPr>
          <p:nvPr/>
        </p:nvSpPr>
        <p:spPr bwMode="auto">
          <a:xfrm>
            <a:off x="7358063" y="2000250"/>
            <a:ext cx="1597025" cy="276225"/>
          </a:xfrm>
          <a:prstGeom prst="rect">
            <a:avLst/>
          </a:prstGeom>
          <a:noFill/>
          <a:ln w="9525">
            <a:noFill/>
            <a:miter lim="800000"/>
            <a:headEnd/>
            <a:tailEnd/>
          </a:ln>
        </p:spPr>
        <p:txBody>
          <a:bodyPr wrap="none">
            <a:spAutoFit/>
          </a:bodyPr>
          <a:lstStyle/>
          <a:p>
            <a:r>
              <a:rPr lang="pl-PL"/>
              <a:t>Pomerania Region</a:t>
            </a:r>
          </a:p>
        </p:txBody>
      </p:sp>
      <p:sp>
        <p:nvSpPr>
          <p:cNvPr id="9223" name="pole tekstowe 33"/>
          <p:cNvSpPr txBox="1">
            <a:spLocks noChangeArrowheads="1"/>
          </p:cNvSpPr>
          <p:nvPr/>
        </p:nvSpPr>
        <p:spPr bwMode="auto">
          <a:xfrm>
            <a:off x="7010400" y="4857750"/>
            <a:ext cx="1243013" cy="276225"/>
          </a:xfrm>
          <a:prstGeom prst="rect">
            <a:avLst/>
          </a:prstGeom>
          <a:noFill/>
          <a:ln w="9525">
            <a:noFill/>
            <a:miter lim="800000"/>
            <a:headEnd/>
            <a:tailEnd/>
          </a:ln>
        </p:spPr>
        <p:txBody>
          <a:bodyPr wrap="none">
            <a:spAutoFit/>
          </a:bodyPr>
          <a:lstStyle/>
          <a:p>
            <a:r>
              <a:rPr lang="pl-PL"/>
              <a:t>Lublin Region</a:t>
            </a:r>
          </a:p>
        </p:txBody>
      </p:sp>
      <p:grpSp>
        <p:nvGrpSpPr>
          <p:cNvPr id="9224" name="Grupa 63"/>
          <p:cNvGrpSpPr>
            <a:grpSpLocks/>
          </p:cNvGrpSpPr>
          <p:nvPr/>
        </p:nvGrpSpPr>
        <p:grpSpPr bwMode="auto">
          <a:xfrm>
            <a:off x="209550" y="4000500"/>
            <a:ext cx="5434013" cy="2176463"/>
            <a:chOff x="209520" y="4000504"/>
            <a:chExt cx="5434050" cy="2176177"/>
          </a:xfrm>
        </p:grpSpPr>
        <p:grpSp>
          <p:nvGrpSpPr>
            <p:cNvPr id="9226" name="Grupa 50"/>
            <p:cNvGrpSpPr>
              <a:grpSpLocks/>
            </p:cNvGrpSpPr>
            <p:nvPr/>
          </p:nvGrpSpPr>
          <p:grpSpPr bwMode="auto">
            <a:xfrm>
              <a:off x="4286248" y="4000504"/>
              <a:ext cx="1357322" cy="2176177"/>
              <a:chOff x="4786314" y="4000504"/>
              <a:chExt cx="1357322" cy="2176177"/>
            </a:xfrm>
          </p:grpSpPr>
          <p:sp>
            <p:nvSpPr>
              <p:cNvPr id="30" name="pole tekstowe 29"/>
              <p:cNvSpPr txBox="1"/>
              <p:nvPr/>
            </p:nvSpPr>
            <p:spPr>
              <a:xfrm>
                <a:off x="5572132" y="5143354"/>
                <a:ext cx="471490" cy="180951"/>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1387 m</a:t>
                </a:r>
              </a:p>
            </p:txBody>
          </p:sp>
          <p:pic>
            <p:nvPicPr>
              <p:cNvPr id="9245" name="Picture 3" descr="C:\Users\AG\Documents\Untitled-1.jpg"/>
              <p:cNvPicPr>
                <a:picLocks noChangeAspect="1" noChangeArrowheads="1"/>
              </p:cNvPicPr>
              <p:nvPr/>
            </p:nvPicPr>
            <p:blipFill>
              <a:blip r:embed="rId3" cstate="print"/>
              <a:srcRect l="58691"/>
              <a:stretch>
                <a:fillRect/>
              </a:stretch>
            </p:blipFill>
            <p:spPr bwMode="auto">
              <a:xfrm>
                <a:off x="4786314" y="4000504"/>
                <a:ext cx="703903" cy="2092262"/>
              </a:xfrm>
              <a:prstGeom prst="rect">
                <a:avLst/>
              </a:prstGeom>
              <a:noFill/>
              <a:ln w="9525">
                <a:noFill/>
                <a:miter lim="800000"/>
                <a:headEnd/>
                <a:tailEnd/>
              </a:ln>
            </p:spPr>
          </p:pic>
          <p:sp>
            <p:nvSpPr>
              <p:cNvPr id="9246" name="pole tekstowe 45"/>
              <p:cNvSpPr txBox="1">
                <a:spLocks noChangeArrowheads="1"/>
              </p:cNvSpPr>
              <p:nvPr/>
            </p:nvSpPr>
            <p:spPr bwMode="auto">
              <a:xfrm>
                <a:off x="5429256" y="5715016"/>
                <a:ext cx="714380" cy="461665"/>
              </a:xfrm>
              <a:prstGeom prst="rect">
                <a:avLst/>
              </a:prstGeom>
              <a:noFill/>
              <a:ln w="9525">
                <a:noFill/>
                <a:miter lim="800000"/>
                <a:headEnd/>
                <a:tailEnd/>
              </a:ln>
            </p:spPr>
            <p:txBody>
              <a:bodyPr>
                <a:spAutoFit/>
              </a:bodyPr>
              <a:lstStyle/>
              <a:p>
                <a:pPr algn="ctr">
                  <a:spcBef>
                    <a:spcPct val="0"/>
                  </a:spcBef>
                </a:pPr>
                <a:r>
                  <a:rPr lang="pl-PL" sz="800">
                    <a:cs typeface="Tahoma" pitchFamily="34" charset="0"/>
                  </a:rPr>
                  <a:t>Level of </a:t>
                </a:r>
              </a:p>
              <a:p>
                <a:pPr algn="ctr">
                  <a:spcBef>
                    <a:spcPct val="0"/>
                  </a:spcBef>
                </a:pPr>
                <a:r>
                  <a:rPr lang="pl-PL" sz="800">
                    <a:cs typeface="Tahoma" pitchFamily="34" charset="0"/>
                  </a:rPr>
                  <a:t>Hydraulic</a:t>
                </a:r>
              </a:p>
              <a:p>
                <a:pPr algn="ctr">
                  <a:spcBef>
                    <a:spcPct val="0"/>
                  </a:spcBef>
                </a:pPr>
                <a:r>
                  <a:rPr lang="pl-PL" sz="800">
                    <a:cs typeface="Tahoma" pitchFamily="34" charset="0"/>
                  </a:rPr>
                  <a:t>Fracturing</a:t>
                </a:r>
              </a:p>
            </p:txBody>
          </p:sp>
        </p:grpSp>
        <p:grpSp>
          <p:nvGrpSpPr>
            <p:cNvPr id="9227" name="Grupa 47"/>
            <p:cNvGrpSpPr>
              <a:grpSpLocks/>
            </p:cNvGrpSpPr>
            <p:nvPr/>
          </p:nvGrpSpPr>
          <p:grpSpPr bwMode="auto">
            <a:xfrm>
              <a:off x="500034" y="4000504"/>
              <a:ext cx="1214446" cy="2092262"/>
              <a:chOff x="500034" y="4000504"/>
              <a:chExt cx="1214446" cy="2092262"/>
            </a:xfrm>
          </p:grpSpPr>
          <p:pic>
            <p:nvPicPr>
              <p:cNvPr id="9240" name="Picture 3" descr="C:\Users\AG\Documents\Untitled-1.jpg"/>
              <p:cNvPicPr>
                <a:picLocks noChangeAspect="1" noChangeArrowheads="1"/>
              </p:cNvPicPr>
              <p:nvPr/>
            </p:nvPicPr>
            <p:blipFill>
              <a:blip r:embed="rId3" cstate="print"/>
              <a:srcRect r="28731"/>
              <a:stretch>
                <a:fillRect/>
              </a:stretch>
            </p:blipFill>
            <p:spPr bwMode="auto">
              <a:xfrm>
                <a:off x="500034" y="4000504"/>
                <a:ext cx="1214446" cy="2092262"/>
              </a:xfrm>
              <a:prstGeom prst="rect">
                <a:avLst/>
              </a:prstGeom>
              <a:noFill/>
              <a:ln w="9525">
                <a:noFill/>
                <a:miter lim="800000"/>
                <a:headEnd/>
                <a:tailEnd/>
              </a:ln>
            </p:spPr>
          </p:pic>
          <p:sp>
            <p:nvSpPr>
              <p:cNvPr id="23" name="pole tekstowe 22"/>
              <p:cNvSpPr txBox="1"/>
              <p:nvPr/>
            </p:nvSpPr>
            <p:spPr>
              <a:xfrm>
                <a:off x="995338" y="5290972"/>
                <a:ext cx="409578" cy="179363"/>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857 m</a:t>
                </a:r>
              </a:p>
            </p:txBody>
          </p:sp>
          <p:sp>
            <p:nvSpPr>
              <p:cNvPr id="24" name="pole tekstowe 23"/>
              <p:cNvSpPr txBox="1"/>
              <p:nvPr/>
            </p:nvSpPr>
            <p:spPr>
              <a:xfrm>
                <a:off x="995338" y="4767166"/>
                <a:ext cx="409578" cy="180951"/>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840 m</a:t>
                </a:r>
              </a:p>
            </p:txBody>
          </p:sp>
          <p:sp>
            <p:nvSpPr>
              <p:cNvPr id="9243" name="pole tekstowe 46"/>
              <p:cNvSpPr txBox="1">
                <a:spLocks noChangeArrowheads="1"/>
              </p:cNvSpPr>
              <p:nvPr/>
            </p:nvSpPr>
            <p:spPr bwMode="auto">
              <a:xfrm>
                <a:off x="928662" y="5610541"/>
                <a:ext cx="714380" cy="461665"/>
              </a:xfrm>
              <a:prstGeom prst="rect">
                <a:avLst/>
              </a:prstGeom>
              <a:noFill/>
              <a:ln w="9525">
                <a:noFill/>
                <a:miter lim="800000"/>
                <a:headEnd/>
                <a:tailEnd/>
              </a:ln>
            </p:spPr>
            <p:txBody>
              <a:bodyPr>
                <a:spAutoFit/>
              </a:bodyPr>
              <a:lstStyle/>
              <a:p>
                <a:pPr algn="ctr">
                  <a:spcBef>
                    <a:spcPct val="0"/>
                  </a:spcBef>
                </a:pPr>
                <a:r>
                  <a:rPr lang="pl-PL" sz="800">
                    <a:cs typeface="Tahoma" pitchFamily="34" charset="0"/>
                  </a:rPr>
                  <a:t>Level of </a:t>
                </a:r>
              </a:p>
              <a:p>
                <a:pPr algn="ctr">
                  <a:spcBef>
                    <a:spcPct val="0"/>
                  </a:spcBef>
                </a:pPr>
                <a:r>
                  <a:rPr lang="pl-PL" sz="800">
                    <a:cs typeface="Tahoma" pitchFamily="34" charset="0"/>
                  </a:rPr>
                  <a:t>Hydraulic</a:t>
                </a:r>
              </a:p>
              <a:p>
                <a:pPr algn="ctr">
                  <a:spcBef>
                    <a:spcPct val="0"/>
                  </a:spcBef>
                </a:pPr>
                <a:r>
                  <a:rPr lang="pl-PL" sz="800">
                    <a:cs typeface="Tahoma" pitchFamily="34" charset="0"/>
                  </a:rPr>
                  <a:t>Fracturing</a:t>
                </a:r>
              </a:p>
            </p:txBody>
          </p:sp>
        </p:grpSp>
        <p:grpSp>
          <p:nvGrpSpPr>
            <p:cNvPr id="9228" name="Grupa 62"/>
            <p:cNvGrpSpPr>
              <a:grpSpLocks/>
            </p:cNvGrpSpPr>
            <p:nvPr/>
          </p:nvGrpSpPr>
          <p:grpSpPr bwMode="auto">
            <a:xfrm>
              <a:off x="1000100" y="4207986"/>
              <a:ext cx="3429024" cy="1578468"/>
              <a:chOff x="1000100" y="4207986"/>
              <a:chExt cx="3429024" cy="1578468"/>
            </a:xfrm>
          </p:grpSpPr>
          <p:pic>
            <p:nvPicPr>
              <p:cNvPr id="9237" name="Picture 2"/>
              <p:cNvPicPr>
                <a:picLocks noChangeAspect="1" noChangeArrowheads="1"/>
              </p:cNvPicPr>
              <p:nvPr/>
            </p:nvPicPr>
            <p:blipFill>
              <a:blip r:embed="rId5" cstate="print"/>
              <a:srcRect l="2280" t="3860" r="34279" b="4108"/>
              <a:stretch>
                <a:fillRect/>
              </a:stretch>
            </p:blipFill>
            <p:spPr bwMode="auto">
              <a:xfrm>
                <a:off x="1785918" y="4207986"/>
                <a:ext cx="2178303" cy="1578468"/>
              </a:xfrm>
              <a:prstGeom prst="rect">
                <a:avLst/>
              </a:prstGeom>
              <a:noFill/>
              <a:ln w="9525">
                <a:noFill/>
                <a:miter lim="800000"/>
                <a:headEnd/>
                <a:tailEnd/>
              </a:ln>
            </p:spPr>
          </p:pic>
          <p:cxnSp>
            <p:nvCxnSpPr>
              <p:cNvPr id="31" name="Łącznik prosty ze strzałką 30"/>
              <p:cNvCxnSpPr/>
              <p:nvPr/>
            </p:nvCxnSpPr>
            <p:spPr>
              <a:xfrm rot="10800000" flipV="1">
                <a:off x="2714611" y="4357645"/>
                <a:ext cx="1714511" cy="785709"/>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Łącznik prosty ze strzałką 31"/>
              <p:cNvCxnSpPr/>
              <p:nvPr/>
            </p:nvCxnSpPr>
            <p:spPr>
              <a:xfrm>
                <a:off x="1000100" y="4286217"/>
                <a:ext cx="1857387" cy="357141"/>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9229" name="pole tekstowe 23"/>
            <p:cNvSpPr txBox="1">
              <a:spLocks noChangeArrowheads="1"/>
            </p:cNvSpPr>
            <p:nvPr/>
          </p:nvSpPr>
          <p:spPr bwMode="auto">
            <a:xfrm>
              <a:off x="209520" y="4500570"/>
              <a:ext cx="409086" cy="251864"/>
            </a:xfrm>
            <a:prstGeom prst="rect">
              <a:avLst/>
            </a:prstGeom>
            <a:solidFill>
              <a:schemeClr val="bg1"/>
            </a:solidFill>
            <a:ln w="9525">
              <a:noFill/>
              <a:miter lim="800000"/>
              <a:headEnd/>
              <a:tailEnd/>
            </a:ln>
          </p:spPr>
          <p:txBody>
            <a:bodyPr>
              <a:spAutoFit/>
            </a:bodyPr>
            <a:lstStyle/>
            <a:p>
              <a:pPr>
                <a:lnSpc>
                  <a:spcPct val="150000"/>
                </a:lnSpc>
                <a:spcBef>
                  <a:spcPts val="600"/>
                </a:spcBef>
              </a:pPr>
              <a:r>
                <a:rPr lang="pl-PL" sz="800" b="0"/>
                <a:t>1000</a:t>
              </a:r>
            </a:p>
          </p:txBody>
        </p:sp>
        <p:sp>
          <p:nvSpPr>
            <p:cNvPr id="9230" name="pole tekstowe 25"/>
            <p:cNvSpPr txBox="1">
              <a:spLocks noChangeArrowheads="1"/>
            </p:cNvSpPr>
            <p:nvPr/>
          </p:nvSpPr>
          <p:spPr bwMode="auto">
            <a:xfrm>
              <a:off x="209520" y="5198432"/>
              <a:ext cx="409086" cy="215444"/>
            </a:xfrm>
            <a:prstGeom prst="rect">
              <a:avLst/>
            </a:prstGeom>
            <a:solidFill>
              <a:schemeClr val="bg1"/>
            </a:solidFill>
            <a:ln w="9525">
              <a:noFill/>
              <a:miter lim="800000"/>
              <a:headEnd/>
              <a:tailEnd/>
            </a:ln>
          </p:spPr>
          <p:txBody>
            <a:bodyPr wrap="none">
              <a:spAutoFit/>
            </a:bodyPr>
            <a:lstStyle/>
            <a:p>
              <a:r>
                <a:rPr lang="pl-PL" sz="800" b="0"/>
                <a:t>2000</a:t>
              </a:r>
            </a:p>
          </p:txBody>
        </p:sp>
        <p:cxnSp>
          <p:nvCxnSpPr>
            <p:cNvPr id="9231" name="Łącznik prosty 55"/>
            <p:cNvCxnSpPr>
              <a:cxnSpLocks noChangeShapeType="1"/>
            </p:cNvCxnSpPr>
            <p:nvPr/>
          </p:nvCxnSpPr>
          <p:spPr bwMode="auto">
            <a:xfrm>
              <a:off x="571472" y="4650589"/>
              <a:ext cx="71438" cy="0"/>
            </a:xfrm>
            <a:prstGeom prst="line">
              <a:avLst/>
            </a:prstGeom>
            <a:noFill/>
            <a:ln w="9525">
              <a:solidFill>
                <a:schemeClr val="tx1"/>
              </a:solidFill>
              <a:round/>
              <a:headEnd/>
              <a:tailEnd/>
            </a:ln>
          </p:spPr>
        </p:cxnSp>
        <p:cxnSp>
          <p:nvCxnSpPr>
            <p:cNvPr id="9232" name="Łącznik prosty 57"/>
            <p:cNvCxnSpPr>
              <a:cxnSpLocks noChangeShapeType="1"/>
            </p:cNvCxnSpPr>
            <p:nvPr/>
          </p:nvCxnSpPr>
          <p:spPr bwMode="auto">
            <a:xfrm>
              <a:off x="571472" y="5306154"/>
              <a:ext cx="71438" cy="0"/>
            </a:xfrm>
            <a:prstGeom prst="line">
              <a:avLst/>
            </a:prstGeom>
            <a:noFill/>
            <a:ln w="9525">
              <a:solidFill>
                <a:schemeClr val="tx1"/>
              </a:solidFill>
              <a:round/>
              <a:headEnd/>
              <a:tailEnd/>
            </a:ln>
          </p:spPr>
        </p:cxnSp>
        <p:sp>
          <p:nvSpPr>
            <p:cNvPr id="9233" name="pole tekstowe 23"/>
            <p:cNvSpPr txBox="1">
              <a:spLocks noChangeArrowheads="1"/>
            </p:cNvSpPr>
            <p:nvPr/>
          </p:nvSpPr>
          <p:spPr bwMode="auto">
            <a:xfrm>
              <a:off x="4277001" y="4502951"/>
              <a:ext cx="409086" cy="251864"/>
            </a:xfrm>
            <a:prstGeom prst="rect">
              <a:avLst/>
            </a:prstGeom>
            <a:solidFill>
              <a:schemeClr val="bg1"/>
            </a:solidFill>
            <a:ln w="9525">
              <a:noFill/>
              <a:miter lim="800000"/>
              <a:headEnd/>
              <a:tailEnd/>
            </a:ln>
          </p:spPr>
          <p:txBody>
            <a:bodyPr>
              <a:spAutoFit/>
            </a:bodyPr>
            <a:lstStyle/>
            <a:p>
              <a:pPr>
                <a:lnSpc>
                  <a:spcPct val="150000"/>
                </a:lnSpc>
                <a:spcBef>
                  <a:spcPts val="600"/>
                </a:spcBef>
              </a:pPr>
              <a:r>
                <a:rPr lang="pl-PL" sz="800" b="0"/>
                <a:t>1000</a:t>
              </a:r>
            </a:p>
          </p:txBody>
        </p:sp>
        <p:sp>
          <p:nvSpPr>
            <p:cNvPr id="9234" name="pole tekstowe 25"/>
            <p:cNvSpPr txBox="1">
              <a:spLocks noChangeArrowheads="1"/>
            </p:cNvSpPr>
            <p:nvPr/>
          </p:nvSpPr>
          <p:spPr bwMode="auto">
            <a:xfrm>
              <a:off x="4274619" y="5207957"/>
              <a:ext cx="409086" cy="215444"/>
            </a:xfrm>
            <a:prstGeom prst="rect">
              <a:avLst/>
            </a:prstGeom>
            <a:solidFill>
              <a:schemeClr val="bg1"/>
            </a:solidFill>
            <a:ln w="9525">
              <a:noFill/>
              <a:miter lim="800000"/>
              <a:headEnd/>
              <a:tailEnd/>
            </a:ln>
          </p:spPr>
          <p:txBody>
            <a:bodyPr wrap="none">
              <a:spAutoFit/>
            </a:bodyPr>
            <a:lstStyle/>
            <a:p>
              <a:r>
                <a:rPr lang="pl-PL" sz="800" b="0"/>
                <a:t>2000</a:t>
              </a:r>
            </a:p>
          </p:txBody>
        </p:sp>
        <p:cxnSp>
          <p:nvCxnSpPr>
            <p:cNvPr id="9235" name="Łącznik prosty 60"/>
            <p:cNvCxnSpPr>
              <a:cxnSpLocks noChangeShapeType="1"/>
            </p:cNvCxnSpPr>
            <p:nvPr/>
          </p:nvCxnSpPr>
          <p:spPr bwMode="auto">
            <a:xfrm>
              <a:off x="4638953" y="4652970"/>
              <a:ext cx="71438" cy="0"/>
            </a:xfrm>
            <a:prstGeom prst="line">
              <a:avLst/>
            </a:prstGeom>
            <a:noFill/>
            <a:ln w="9525">
              <a:solidFill>
                <a:schemeClr val="tx1"/>
              </a:solidFill>
              <a:round/>
              <a:headEnd/>
              <a:tailEnd/>
            </a:ln>
          </p:spPr>
        </p:cxnSp>
        <p:cxnSp>
          <p:nvCxnSpPr>
            <p:cNvPr id="9236" name="Łącznik prosty 61"/>
            <p:cNvCxnSpPr>
              <a:cxnSpLocks noChangeShapeType="1"/>
            </p:cNvCxnSpPr>
            <p:nvPr/>
          </p:nvCxnSpPr>
          <p:spPr bwMode="auto">
            <a:xfrm>
              <a:off x="4636571" y="5315679"/>
              <a:ext cx="71438" cy="0"/>
            </a:xfrm>
            <a:prstGeom prst="line">
              <a:avLst/>
            </a:prstGeom>
            <a:noFill/>
            <a:ln w="9525">
              <a:solidFill>
                <a:schemeClr val="tx1"/>
              </a:solidFill>
              <a:round/>
              <a:headEnd/>
              <a:tailEnd/>
            </a:ln>
          </p:spPr>
        </p:cxnSp>
      </p:grpSp>
      <p:sp>
        <p:nvSpPr>
          <p:cNvPr id="46" name="Prostokąt 45"/>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8</a:t>
            </a:fld>
            <a:endParaRPr lang="pl-PL" sz="1000" b="0" dirty="0"/>
          </a:p>
        </p:txBody>
      </p:sp>
      <p:grpSp>
        <p:nvGrpSpPr>
          <p:cNvPr id="49" name="Grupa 48"/>
          <p:cNvGrpSpPr/>
          <p:nvPr/>
        </p:nvGrpSpPr>
        <p:grpSpPr>
          <a:xfrm>
            <a:off x="1285875" y="1071563"/>
            <a:ext cx="6846888" cy="4714875"/>
            <a:chOff x="1285875" y="1071563"/>
            <a:chExt cx="6846888" cy="4714875"/>
          </a:xfrm>
        </p:grpSpPr>
        <p:pic>
          <p:nvPicPr>
            <p:cNvPr id="9225" name="Picture 2"/>
            <p:cNvPicPr>
              <a:picLocks noChangeAspect="1" noChangeArrowheads="1"/>
            </p:cNvPicPr>
            <p:nvPr/>
          </p:nvPicPr>
          <p:blipFill>
            <a:blip r:embed="rId6" cstate="print"/>
            <a:srcRect/>
            <a:stretch>
              <a:fillRect/>
            </a:stretch>
          </p:blipFill>
          <p:spPr bwMode="auto">
            <a:xfrm>
              <a:off x="1285875" y="1071563"/>
              <a:ext cx="6846888" cy="4714875"/>
            </a:xfrm>
            <a:prstGeom prst="rect">
              <a:avLst/>
            </a:prstGeom>
            <a:noFill/>
            <a:ln w="9525">
              <a:noFill/>
              <a:miter lim="800000"/>
              <a:headEnd/>
              <a:tailEnd/>
            </a:ln>
          </p:spPr>
        </p:pic>
        <p:sp>
          <p:nvSpPr>
            <p:cNvPr id="47" name="Prostokąt 46"/>
            <p:cNvSpPr/>
            <p:nvPr/>
          </p:nvSpPr>
          <p:spPr bwMode="auto">
            <a:xfrm>
              <a:off x="7546019" y="1251751"/>
              <a:ext cx="470517" cy="2130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pl-PL" sz="1200" b="1" i="0" u="none" strike="noStrike" cap="none" normalizeH="0" baseline="0" smtClean="0">
                <a:ln>
                  <a:noFill/>
                </a:ln>
                <a:solidFill>
                  <a:schemeClr val="tx1"/>
                </a:solidFill>
                <a:effectLst/>
                <a:latin typeface="Tahoma" pitchFamily="34" charset="0"/>
              </a:endParaRPr>
            </a:p>
          </p:txBody>
        </p:sp>
      </p:grpSp>
      <p:sp>
        <p:nvSpPr>
          <p:cNvPr id="48" name="Prostokąt 47"/>
          <p:cNvSpPr/>
          <p:nvPr/>
        </p:nvSpPr>
        <p:spPr bwMode="auto">
          <a:xfrm>
            <a:off x="7605712" y="1257299"/>
            <a:ext cx="360000" cy="180000"/>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pl-PL" sz="1200" b="1" i="0" u="none" strike="noStrike" cap="none" normalizeH="0" baseline="0" dirty="0" smtClean="0">
              <a:ln>
                <a:noFill/>
              </a:ln>
              <a:solidFill>
                <a:schemeClr val="tx1"/>
              </a:solidFill>
              <a:effectLst/>
              <a:latin typeface="Tahoma" pitchFamily="34" charset="0"/>
            </a:endParaRPr>
          </a:p>
        </p:txBody>
      </p:sp>
      <p:sp>
        <p:nvSpPr>
          <p:cNvPr id="45" name="pole tekstowe 44"/>
          <p:cNvSpPr txBox="1"/>
          <p:nvPr/>
        </p:nvSpPr>
        <p:spPr>
          <a:xfrm>
            <a:off x="5170922" y="1203896"/>
            <a:ext cx="2750048" cy="276999"/>
          </a:xfrm>
          <a:prstGeom prst="rect">
            <a:avLst/>
          </a:prstGeom>
          <a:noFill/>
        </p:spPr>
        <p:txBody>
          <a:bodyPr wrap="none" rtlCol="0">
            <a:spAutoFit/>
          </a:bodyPr>
          <a:lstStyle/>
          <a:p>
            <a:r>
              <a:rPr lang="pl-PL" b="0" dirty="0" err="1" smtClean="0"/>
              <a:t>Thickness</a:t>
            </a:r>
            <a:r>
              <a:rPr lang="pl-PL" b="0" dirty="0" smtClean="0"/>
              <a:t> of </a:t>
            </a:r>
            <a:r>
              <a:rPr lang="pl-PL" b="0" dirty="0" err="1" smtClean="0"/>
              <a:t>Silurian</a:t>
            </a:r>
            <a:r>
              <a:rPr lang="pl-PL" b="0" dirty="0" smtClean="0"/>
              <a:t> </a:t>
            </a:r>
            <a:r>
              <a:rPr lang="pl-PL" b="0" dirty="0" err="1" smtClean="0"/>
              <a:t>S</a:t>
            </a:r>
            <a:r>
              <a:rPr lang="pl-PL" b="0" dirty="0" err="1" smtClean="0"/>
              <a:t>ealing</a:t>
            </a:r>
            <a:r>
              <a:rPr lang="pl-PL" b="0" dirty="0" smtClean="0"/>
              <a:t> </a:t>
            </a:r>
            <a:r>
              <a:rPr lang="pl-PL" b="0" dirty="0" err="1" smtClean="0"/>
              <a:t>Complex</a:t>
            </a:r>
            <a:endParaRPr lang="pl-PL" b="0"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214313" y="142875"/>
            <a:ext cx="9144000" cy="584200"/>
          </a:xfrm>
          <a:prstGeom prst="rect">
            <a:avLst/>
          </a:prstGeom>
        </p:spPr>
        <p:txBody>
          <a:bodyPr>
            <a:spAutoFit/>
          </a:bodyPr>
          <a:lstStyle/>
          <a:p>
            <a:pPr>
              <a:defRPr/>
            </a:pPr>
            <a:r>
              <a:rPr lang="pl-PL" altLang="pl-PL" sz="3200" dirty="0">
                <a:solidFill>
                  <a:schemeClr val="tx1">
                    <a:lumMod val="75000"/>
                    <a:lumOff val="25000"/>
                  </a:schemeClr>
                </a:solidFill>
                <a:cs typeface="Tahoma" pitchFamily="34" charset="0"/>
              </a:rPr>
              <a:t>Geological </a:t>
            </a:r>
            <a:r>
              <a:rPr lang="pl-PL" altLang="pl-PL" sz="3200" dirty="0" err="1">
                <a:solidFill>
                  <a:schemeClr val="tx1">
                    <a:lumMod val="75000"/>
                    <a:lumOff val="25000"/>
                  </a:schemeClr>
                </a:solidFill>
                <a:cs typeface="Tahoma" pitchFamily="34" charset="0"/>
              </a:rPr>
              <a:t>conditions</a:t>
            </a:r>
            <a:endParaRPr lang="pl-PL" dirty="0">
              <a:solidFill>
                <a:schemeClr val="tx1">
                  <a:lumMod val="75000"/>
                  <a:lumOff val="25000"/>
                </a:schemeClr>
              </a:solidFill>
              <a:cs typeface="Tahoma" pitchFamily="34" charset="0"/>
            </a:endParaRPr>
          </a:p>
        </p:txBody>
      </p:sp>
      <p:grpSp>
        <p:nvGrpSpPr>
          <p:cNvPr id="10243" name="Grupa 27"/>
          <p:cNvGrpSpPr>
            <a:grpSpLocks noChangeAspect="1"/>
          </p:cNvGrpSpPr>
          <p:nvPr/>
        </p:nvGrpSpPr>
        <p:grpSpPr bwMode="auto">
          <a:xfrm>
            <a:off x="71438" y="857250"/>
            <a:ext cx="7029450" cy="3041650"/>
            <a:chOff x="-5514" y="714359"/>
            <a:chExt cx="8162928" cy="3734840"/>
          </a:xfrm>
        </p:grpSpPr>
        <p:grpSp>
          <p:nvGrpSpPr>
            <p:cNvPr id="10269" name="Grupa 19"/>
            <p:cNvGrpSpPr>
              <a:grpSpLocks/>
            </p:cNvGrpSpPr>
            <p:nvPr/>
          </p:nvGrpSpPr>
          <p:grpSpPr bwMode="auto">
            <a:xfrm>
              <a:off x="346100" y="714359"/>
              <a:ext cx="7811314" cy="3734840"/>
              <a:chOff x="1346200" y="1714503"/>
              <a:chExt cx="7811314" cy="3734840"/>
            </a:xfrm>
          </p:grpSpPr>
          <p:pic>
            <p:nvPicPr>
              <p:cNvPr id="10273" name="Picture 3" descr="C:\Users\AG\Documents\Untitled-1.jpg"/>
              <p:cNvPicPr>
                <a:picLocks noChangeAspect="1" noChangeArrowheads="1"/>
              </p:cNvPicPr>
              <p:nvPr/>
            </p:nvPicPr>
            <p:blipFill>
              <a:blip r:embed="rId3" cstate="print"/>
              <a:srcRect l="22810" t="57323" r="68896" b="16666"/>
              <a:stretch>
                <a:fillRect/>
              </a:stretch>
            </p:blipFill>
            <p:spPr bwMode="auto">
              <a:xfrm>
                <a:off x="7572916" y="3071674"/>
                <a:ext cx="285757" cy="1928615"/>
              </a:xfrm>
              <a:prstGeom prst="rect">
                <a:avLst/>
              </a:prstGeom>
              <a:noFill/>
              <a:ln w="9525">
                <a:noFill/>
                <a:miter lim="800000"/>
                <a:headEnd/>
                <a:tailEnd/>
              </a:ln>
            </p:spPr>
          </p:pic>
          <p:pic>
            <p:nvPicPr>
              <p:cNvPr id="10274" name="Obraz 2" descr="Rys1"/>
              <p:cNvPicPr>
                <a:picLocks noChangeAspect="1" noChangeArrowheads="1"/>
              </p:cNvPicPr>
              <p:nvPr/>
            </p:nvPicPr>
            <p:blipFill>
              <a:blip r:embed="rId4" cstate="print"/>
              <a:srcRect t="6599"/>
              <a:stretch>
                <a:fillRect/>
              </a:stretch>
            </p:blipFill>
            <p:spPr bwMode="auto">
              <a:xfrm>
                <a:off x="1346200" y="1714503"/>
                <a:ext cx="5976000" cy="3734840"/>
              </a:xfrm>
              <a:prstGeom prst="rect">
                <a:avLst/>
              </a:prstGeom>
              <a:noFill/>
              <a:ln w="9525">
                <a:noFill/>
                <a:miter lim="800000"/>
                <a:headEnd/>
                <a:tailEnd/>
              </a:ln>
            </p:spPr>
          </p:pic>
          <p:pic>
            <p:nvPicPr>
              <p:cNvPr id="10275" name="Picture 3" descr="C:\Users\AG\Documents\Untitled-1.jpg"/>
              <p:cNvPicPr>
                <a:picLocks noChangeAspect="1" noChangeArrowheads="1"/>
              </p:cNvPicPr>
              <p:nvPr/>
            </p:nvPicPr>
            <p:blipFill>
              <a:blip r:embed="rId3" cstate="print"/>
              <a:srcRect l="22810" t="57323" r="68896" b="16666"/>
              <a:stretch>
                <a:fillRect/>
              </a:stretch>
            </p:blipFill>
            <p:spPr bwMode="auto">
              <a:xfrm flipV="1">
                <a:off x="7572916" y="2714523"/>
                <a:ext cx="285757" cy="357151"/>
              </a:xfrm>
              <a:prstGeom prst="rect">
                <a:avLst/>
              </a:prstGeom>
              <a:noFill/>
              <a:ln w="9525">
                <a:noFill/>
                <a:miter lim="800000"/>
                <a:headEnd/>
                <a:tailEnd/>
              </a:ln>
            </p:spPr>
          </p:pic>
          <p:cxnSp>
            <p:nvCxnSpPr>
              <p:cNvPr id="21" name="Łącznik prosty 20"/>
              <p:cNvCxnSpPr/>
              <p:nvPr/>
            </p:nvCxnSpPr>
            <p:spPr bwMode="auto">
              <a:xfrm>
                <a:off x="7572121" y="3071209"/>
                <a:ext cx="285739" cy="1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77" name="pole tekstowe 21"/>
              <p:cNvSpPr txBox="1">
                <a:spLocks noChangeArrowheads="1"/>
              </p:cNvSpPr>
              <p:nvPr/>
            </p:nvSpPr>
            <p:spPr bwMode="auto">
              <a:xfrm>
                <a:off x="7572916" y="3643116"/>
                <a:ext cx="214317" cy="276969"/>
              </a:xfrm>
              <a:prstGeom prst="rect">
                <a:avLst/>
              </a:prstGeom>
              <a:noFill/>
              <a:ln w="9525">
                <a:noFill/>
                <a:miter lim="800000"/>
                <a:headEnd/>
                <a:tailEnd/>
              </a:ln>
            </p:spPr>
            <p:txBody>
              <a:bodyPr>
                <a:spAutoFit/>
              </a:bodyPr>
              <a:lstStyle/>
              <a:p>
                <a:pPr algn="ctr"/>
                <a:r>
                  <a:rPr lang="pl-PL"/>
                  <a:t>1</a:t>
                </a:r>
              </a:p>
            </p:txBody>
          </p:sp>
          <p:sp>
            <p:nvSpPr>
              <p:cNvPr id="10278" name="pole tekstowe 22"/>
              <p:cNvSpPr txBox="1">
                <a:spLocks noChangeArrowheads="1"/>
              </p:cNvSpPr>
              <p:nvPr/>
            </p:nvSpPr>
            <p:spPr bwMode="auto">
              <a:xfrm>
                <a:off x="7572916" y="2785953"/>
                <a:ext cx="214317" cy="276969"/>
              </a:xfrm>
              <a:prstGeom prst="rect">
                <a:avLst/>
              </a:prstGeom>
              <a:noFill/>
              <a:ln w="9525">
                <a:noFill/>
                <a:miter lim="800000"/>
                <a:headEnd/>
                <a:tailEnd/>
              </a:ln>
            </p:spPr>
            <p:txBody>
              <a:bodyPr>
                <a:spAutoFit/>
              </a:bodyPr>
              <a:lstStyle/>
              <a:p>
                <a:pPr algn="ctr"/>
                <a:r>
                  <a:rPr lang="pl-PL"/>
                  <a:t>2</a:t>
                </a:r>
              </a:p>
            </p:txBody>
          </p:sp>
          <p:pic>
            <p:nvPicPr>
              <p:cNvPr id="10279" name="Picture 3" descr="C:\Users\AG\Documents\Untitled-1.jpg"/>
              <p:cNvPicPr>
                <a:picLocks noChangeAspect="1" noChangeArrowheads="1"/>
              </p:cNvPicPr>
              <p:nvPr/>
            </p:nvPicPr>
            <p:blipFill>
              <a:blip r:embed="rId3" cstate="print"/>
              <a:srcRect l="16313" t="83205" r="71246" b="12941"/>
              <a:stretch>
                <a:fillRect/>
              </a:stretch>
            </p:blipFill>
            <p:spPr bwMode="auto">
              <a:xfrm>
                <a:off x="7572916" y="5000289"/>
                <a:ext cx="428635" cy="285721"/>
              </a:xfrm>
              <a:prstGeom prst="rect">
                <a:avLst/>
              </a:prstGeom>
              <a:noFill/>
              <a:ln w="9525">
                <a:noFill/>
                <a:miter lim="800000"/>
                <a:headEnd/>
                <a:tailEnd/>
              </a:ln>
            </p:spPr>
          </p:pic>
          <p:sp>
            <p:nvSpPr>
              <p:cNvPr id="10280" name="pole tekstowe 24"/>
              <p:cNvSpPr txBox="1">
                <a:spLocks noChangeArrowheads="1"/>
              </p:cNvSpPr>
              <p:nvPr/>
            </p:nvSpPr>
            <p:spPr bwMode="auto">
              <a:xfrm>
                <a:off x="7767617" y="4783894"/>
                <a:ext cx="1162068" cy="623418"/>
              </a:xfrm>
              <a:prstGeom prst="rect">
                <a:avLst/>
              </a:prstGeom>
              <a:noFill/>
              <a:ln w="9525">
                <a:noFill/>
                <a:miter lim="800000"/>
                <a:headEnd/>
                <a:tailEnd/>
              </a:ln>
            </p:spPr>
            <p:txBody>
              <a:bodyPr>
                <a:spAutoFit/>
              </a:bodyPr>
              <a:lstStyle/>
              <a:p>
                <a:pPr algn="ctr">
                  <a:spcBef>
                    <a:spcPct val="0"/>
                  </a:spcBef>
                </a:pPr>
                <a:r>
                  <a:rPr lang="pl-PL" sz="900">
                    <a:cs typeface="Tahoma" pitchFamily="34" charset="0"/>
                  </a:rPr>
                  <a:t>Level of </a:t>
                </a:r>
              </a:p>
              <a:p>
                <a:pPr algn="ctr">
                  <a:spcBef>
                    <a:spcPct val="0"/>
                  </a:spcBef>
                </a:pPr>
                <a:r>
                  <a:rPr lang="pl-PL" sz="900">
                    <a:cs typeface="Tahoma" pitchFamily="34" charset="0"/>
                  </a:rPr>
                  <a:t>Hydraulic</a:t>
                </a:r>
              </a:p>
              <a:p>
                <a:pPr algn="ctr">
                  <a:spcBef>
                    <a:spcPct val="0"/>
                  </a:spcBef>
                </a:pPr>
                <a:r>
                  <a:rPr lang="pl-PL" sz="900">
                    <a:cs typeface="Tahoma" pitchFamily="34" charset="0"/>
                  </a:rPr>
                  <a:t>Fracturing</a:t>
                </a:r>
              </a:p>
            </p:txBody>
          </p:sp>
          <p:sp>
            <p:nvSpPr>
              <p:cNvPr id="17" name="pole tekstowe 16"/>
              <p:cNvSpPr txBox="1"/>
              <p:nvPr/>
            </p:nvSpPr>
            <p:spPr>
              <a:xfrm rot="16200000">
                <a:off x="7115045" y="3844681"/>
                <a:ext cx="1883000" cy="428913"/>
              </a:xfrm>
              <a:prstGeom prst="rect">
                <a:avLst/>
              </a:prstGeom>
              <a:noFill/>
              <a:scene3d>
                <a:camera prst="orthographicFront">
                  <a:rot lat="0" lon="0" rev="0"/>
                </a:camera>
                <a:lightRig rig="threePt" dir="t"/>
              </a:scene3d>
            </p:spPr>
            <p:txBody>
              <a:bodyPr>
                <a:spAutoFit/>
              </a:bodyPr>
              <a:lstStyle/>
              <a:p>
                <a:pPr algn="ctr">
                  <a:defRPr/>
                </a:pPr>
                <a:r>
                  <a:rPr lang="pl-PL" sz="900" dirty="0" err="1">
                    <a:ea typeface="Tahoma" pitchFamily="34" charset="0"/>
                    <a:cs typeface="Tahoma" pitchFamily="34" charset="0"/>
                  </a:rPr>
                  <a:t>Silurian</a:t>
                </a:r>
                <a:r>
                  <a:rPr lang="pl-PL" sz="900" dirty="0">
                    <a:ea typeface="Tahoma" pitchFamily="34" charset="0"/>
                    <a:cs typeface="Tahoma" pitchFamily="34" charset="0"/>
                  </a:rPr>
                  <a:t> </a:t>
                </a:r>
                <a:r>
                  <a:rPr lang="pl-PL" sz="900" dirty="0" err="1">
                    <a:ea typeface="Tahoma" pitchFamily="34" charset="0"/>
                    <a:cs typeface="Tahoma" pitchFamily="34" charset="0"/>
                  </a:rPr>
                  <a:t>Sealing</a:t>
                </a:r>
                <a:r>
                  <a:rPr lang="pl-PL" sz="900" dirty="0">
                    <a:ea typeface="Tahoma" pitchFamily="34" charset="0"/>
                    <a:cs typeface="Tahoma" pitchFamily="34" charset="0"/>
                  </a:rPr>
                  <a:t> </a:t>
                </a:r>
                <a:r>
                  <a:rPr lang="pl-PL" sz="900" dirty="0" err="1">
                    <a:ea typeface="Tahoma" pitchFamily="34" charset="0"/>
                    <a:cs typeface="Tahoma" pitchFamily="34" charset="0"/>
                  </a:rPr>
                  <a:t>Complex</a:t>
                </a:r>
                <a:endParaRPr lang="pl-PL" sz="900" dirty="0">
                  <a:ea typeface="Tahoma" pitchFamily="34" charset="0"/>
                  <a:cs typeface="Tahoma" pitchFamily="34" charset="0"/>
                </a:endParaRPr>
              </a:p>
            </p:txBody>
          </p:sp>
          <p:sp>
            <p:nvSpPr>
              <p:cNvPr id="18" name="pole tekstowe 17"/>
              <p:cNvSpPr txBox="1"/>
              <p:nvPr/>
            </p:nvSpPr>
            <p:spPr>
              <a:xfrm>
                <a:off x="7820513" y="2614438"/>
                <a:ext cx="1337001" cy="453395"/>
              </a:xfrm>
              <a:prstGeom prst="rect">
                <a:avLst/>
              </a:prstGeom>
              <a:noFill/>
              <a:scene3d>
                <a:camera prst="orthographicFront">
                  <a:rot lat="0" lon="0" rev="0"/>
                </a:camera>
                <a:lightRig rig="threePt" dir="t"/>
              </a:scene3d>
            </p:spPr>
            <p:txBody>
              <a:bodyPr wrap="none">
                <a:spAutoFit/>
              </a:bodyPr>
              <a:lstStyle/>
              <a:p>
                <a:pPr algn="ctr">
                  <a:spcBef>
                    <a:spcPts val="0"/>
                  </a:spcBef>
                  <a:defRPr/>
                </a:pPr>
                <a:r>
                  <a:rPr lang="pl-PL" sz="900" dirty="0" err="1">
                    <a:ea typeface="Tahoma" pitchFamily="34" charset="0"/>
                    <a:cs typeface="Tahoma" pitchFamily="34" charset="0"/>
                  </a:rPr>
                  <a:t>Zechstein</a:t>
                </a:r>
                <a:endParaRPr lang="pl-PL" sz="900" dirty="0">
                  <a:ea typeface="Tahoma" pitchFamily="34" charset="0"/>
                  <a:cs typeface="Tahoma" pitchFamily="34" charset="0"/>
                </a:endParaRPr>
              </a:p>
              <a:p>
                <a:pPr algn="ctr">
                  <a:spcBef>
                    <a:spcPts val="0"/>
                  </a:spcBef>
                  <a:defRPr/>
                </a:pPr>
                <a:r>
                  <a:rPr lang="pl-PL" sz="900" dirty="0" err="1">
                    <a:ea typeface="Tahoma" pitchFamily="34" charset="0"/>
                    <a:cs typeface="Tahoma" pitchFamily="34" charset="0"/>
                  </a:rPr>
                  <a:t>Sealing</a:t>
                </a:r>
                <a:r>
                  <a:rPr lang="pl-PL" sz="900" dirty="0">
                    <a:ea typeface="Tahoma" pitchFamily="34" charset="0"/>
                    <a:cs typeface="Tahoma" pitchFamily="34" charset="0"/>
                  </a:rPr>
                  <a:t> </a:t>
                </a:r>
                <a:r>
                  <a:rPr lang="pl-PL" sz="900" dirty="0" err="1">
                    <a:ea typeface="Tahoma" pitchFamily="34" charset="0"/>
                    <a:cs typeface="Tahoma" pitchFamily="34" charset="0"/>
                  </a:rPr>
                  <a:t>Complex</a:t>
                </a:r>
                <a:endParaRPr lang="pl-PL" sz="900" dirty="0">
                  <a:ea typeface="Tahoma" pitchFamily="34" charset="0"/>
                  <a:cs typeface="Tahoma" pitchFamily="34" charset="0"/>
                </a:endParaRPr>
              </a:p>
            </p:txBody>
          </p:sp>
        </p:grpSp>
        <p:sp>
          <p:nvSpPr>
            <p:cNvPr id="10270" name="pole tekstowe 23"/>
            <p:cNvSpPr txBox="1">
              <a:spLocks noChangeArrowheads="1"/>
            </p:cNvSpPr>
            <p:nvPr/>
          </p:nvSpPr>
          <p:spPr bwMode="auto">
            <a:xfrm>
              <a:off x="-5514" y="1825457"/>
              <a:ext cx="504865" cy="283371"/>
            </a:xfrm>
            <a:prstGeom prst="rect">
              <a:avLst/>
            </a:prstGeom>
            <a:noFill/>
            <a:ln w="9525">
              <a:noFill/>
              <a:miter lim="800000"/>
              <a:headEnd/>
              <a:tailEnd/>
            </a:ln>
          </p:spPr>
          <p:txBody>
            <a:bodyPr wrap="none">
              <a:spAutoFit/>
            </a:bodyPr>
            <a:lstStyle/>
            <a:p>
              <a:r>
                <a:rPr lang="pl-PL" sz="900" b="0"/>
                <a:t>1000</a:t>
              </a:r>
            </a:p>
          </p:txBody>
        </p:sp>
        <p:sp>
          <p:nvSpPr>
            <p:cNvPr id="10271" name="pole tekstowe 25"/>
            <p:cNvSpPr txBox="1">
              <a:spLocks noChangeArrowheads="1"/>
            </p:cNvSpPr>
            <p:nvPr/>
          </p:nvSpPr>
          <p:spPr bwMode="auto">
            <a:xfrm>
              <a:off x="-5514" y="2968465"/>
              <a:ext cx="504865" cy="283371"/>
            </a:xfrm>
            <a:prstGeom prst="rect">
              <a:avLst/>
            </a:prstGeom>
            <a:noFill/>
            <a:ln w="9525">
              <a:noFill/>
              <a:miter lim="800000"/>
              <a:headEnd/>
              <a:tailEnd/>
            </a:ln>
          </p:spPr>
          <p:txBody>
            <a:bodyPr wrap="none">
              <a:spAutoFit/>
            </a:bodyPr>
            <a:lstStyle/>
            <a:p>
              <a:r>
                <a:rPr lang="pl-PL" sz="900" b="0"/>
                <a:t>2000</a:t>
              </a:r>
            </a:p>
          </p:txBody>
        </p:sp>
        <p:sp>
          <p:nvSpPr>
            <p:cNvPr id="10272" name="pole tekstowe 26"/>
            <p:cNvSpPr txBox="1">
              <a:spLocks noChangeArrowheads="1"/>
            </p:cNvSpPr>
            <p:nvPr/>
          </p:nvSpPr>
          <p:spPr bwMode="auto">
            <a:xfrm>
              <a:off x="-5514" y="4071943"/>
              <a:ext cx="504865" cy="283371"/>
            </a:xfrm>
            <a:prstGeom prst="rect">
              <a:avLst/>
            </a:prstGeom>
            <a:noFill/>
            <a:ln w="9525">
              <a:noFill/>
              <a:miter lim="800000"/>
              <a:headEnd/>
              <a:tailEnd/>
            </a:ln>
          </p:spPr>
          <p:txBody>
            <a:bodyPr wrap="none">
              <a:spAutoFit/>
            </a:bodyPr>
            <a:lstStyle/>
            <a:p>
              <a:r>
                <a:rPr lang="pl-PL" sz="900" b="0"/>
                <a:t>3000</a:t>
              </a:r>
            </a:p>
          </p:txBody>
        </p:sp>
      </p:grpSp>
      <p:sp>
        <p:nvSpPr>
          <p:cNvPr id="10244" name="pole tekstowe 22"/>
          <p:cNvSpPr txBox="1">
            <a:spLocks noChangeArrowheads="1"/>
          </p:cNvSpPr>
          <p:nvPr/>
        </p:nvSpPr>
        <p:spPr bwMode="auto">
          <a:xfrm>
            <a:off x="257175" y="866775"/>
            <a:ext cx="608013" cy="276225"/>
          </a:xfrm>
          <a:prstGeom prst="rect">
            <a:avLst/>
          </a:prstGeom>
          <a:solidFill>
            <a:schemeClr val="bg1"/>
          </a:solidFill>
          <a:ln w="9525">
            <a:noFill/>
            <a:miter lim="800000"/>
            <a:headEnd/>
            <a:tailEnd/>
          </a:ln>
        </p:spPr>
        <p:txBody>
          <a:bodyPr>
            <a:spAutoFit/>
          </a:bodyPr>
          <a:lstStyle/>
          <a:p>
            <a:pPr>
              <a:spcBef>
                <a:spcPct val="0"/>
              </a:spcBef>
            </a:pPr>
            <a:r>
              <a:rPr lang="pl-PL" b="0"/>
              <a:t>m </a:t>
            </a:r>
            <a:r>
              <a:rPr lang="pl-PL" b="0" baseline="-25000"/>
              <a:t>bgl</a:t>
            </a:r>
          </a:p>
        </p:txBody>
      </p:sp>
      <p:sp>
        <p:nvSpPr>
          <p:cNvPr id="10245" name="pole tekstowe 32"/>
          <p:cNvSpPr txBox="1">
            <a:spLocks noChangeArrowheads="1"/>
          </p:cNvSpPr>
          <p:nvPr/>
        </p:nvSpPr>
        <p:spPr bwMode="auto">
          <a:xfrm>
            <a:off x="7358063" y="2000250"/>
            <a:ext cx="1597025" cy="276225"/>
          </a:xfrm>
          <a:prstGeom prst="rect">
            <a:avLst/>
          </a:prstGeom>
          <a:noFill/>
          <a:ln w="9525">
            <a:noFill/>
            <a:miter lim="800000"/>
            <a:headEnd/>
            <a:tailEnd/>
          </a:ln>
        </p:spPr>
        <p:txBody>
          <a:bodyPr wrap="none">
            <a:spAutoFit/>
          </a:bodyPr>
          <a:lstStyle/>
          <a:p>
            <a:r>
              <a:rPr lang="pl-PL"/>
              <a:t>Pomerania Region</a:t>
            </a:r>
          </a:p>
        </p:txBody>
      </p:sp>
      <p:sp>
        <p:nvSpPr>
          <p:cNvPr id="10246" name="pole tekstowe 33"/>
          <p:cNvSpPr txBox="1">
            <a:spLocks noChangeArrowheads="1"/>
          </p:cNvSpPr>
          <p:nvPr/>
        </p:nvSpPr>
        <p:spPr bwMode="auto">
          <a:xfrm>
            <a:off x="7010400" y="4857750"/>
            <a:ext cx="1243013" cy="276225"/>
          </a:xfrm>
          <a:prstGeom prst="rect">
            <a:avLst/>
          </a:prstGeom>
          <a:noFill/>
          <a:ln w="9525">
            <a:noFill/>
            <a:miter lim="800000"/>
            <a:headEnd/>
            <a:tailEnd/>
          </a:ln>
        </p:spPr>
        <p:txBody>
          <a:bodyPr wrap="none">
            <a:spAutoFit/>
          </a:bodyPr>
          <a:lstStyle/>
          <a:p>
            <a:r>
              <a:rPr lang="pl-PL"/>
              <a:t>Lublin Region</a:t>
            </a:r>
          </a:p>
        </p:txBody>
      </p:sp>
      <p:grpSp>
        <p:nvGrpSpPr>
          <p:cNvPr id="10247" name="Grupa 63"/>
          <p:cNvGrpSpPr>
            <a:grpSpLocks/>
          </p:cNvGrpSpPr>
          <p:nvPr/>
        </p:nvGrpSpPr>
        <p:grpSpPr bwMode="auto">
          <a:xfrm>
            <a:off x="209550" y="4000500"/>
            <a:ext cx="5434013" cy="2176463"/>
            <a:chOff x="209520" y="4000504"/>
            <a:chExt cx="5434050" cy="2176177"/>
          </a:xfrm>
        </p:grpSpPr>
        <p:grpSp>
          <p:nvGrpSpPr>
            <p:cNvPr id="10248" name="Grupa 50"/>
            <p:cNvGrpSpPr>
              <a:grpSpLocks/>
            </p:cNvGrpSpPr>
            <p:nvPr/>
          </p:nvGrpSpPr>
          <p:grpSpPr bwMode="auto">
            <a:xfrm>
              <a:off x="4286248" y="4000504"/>
              <a:ext cx="1357322" cy="2176177"/>
              <a:chOff x="4786314" y="4000504"/>
              <a:chExt cx="1357322" cy="2176177"/>
            </a:xfrm>
          </p:grpSpPr>
          <p:sp>
            <p:nvSpPr>
              <p:cNvPr id="30" name="pole tekstowe 29"/>
              <p:cNvSpPr txBox="1"/>
              <p:nvPr/>
            </p:nvSpPr>
            <p:spPr>
              <a:xfrm>
                <a:off x="5572132" y="5143354"/>
                <a:ext cx="471490" cy="180951"/>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1387 m</a:t>
                </a:r>
              </a:p>
            </p:txBody>
          </p:sp>
          <p:pic>
            <p:nvPicPr>
              <p:cNvPr id="10267" name="Picture 3" descr="C:\Users\AG\Documents\Untitled-1.jpg"/>
              <p:cNvPicPr>
                <a:picLocks noChangeAspect="1" noChangeArrowheads="1"/>
              </p:cNvPicPr>
              <p:nvPr/>
            </p:nvPicPr>
            <p:blipFill>
              <a:blip r:embed="rId3" cstate="print"/>
              <a:srcRect l="58691"/>
              <a:stretch>
                <a:fillRect/>
              </a:stretch>
            </p:blipFill>
            <p:spPr bwMode="auto">
              <a:xfrm>
                <a:off x="4786314" y="4000504"/>
                <a:ext cx="703903" cy="2092262"/>
              </a:xfrm>
              <a:prstGeom prst="rect">
                <a:avLst/>
              </a:prstGeom>
              <a:noFill/>
              <a:ln w="9525">
                <a:noFill/>
                <a:miter lim="800000"/>
                <a:headEnd/>
                <a:tailEnd/>
              </a:ln>
            </p:spPr>
          </p:pic>
          <p:sp>
            <p:nvSpPr>
              <p:cNvPr id="10268" name="pole tekstowe 45"/>
              <p:cNvSpPr txBox="1">
                <a:spLocks noChangeArrowheads="1"/>
              </p:cNvSpPr>
              <p:nvPr/>
            </p:nvSpPr>
            <p:spPr bwMode="auto">
              <a:xfrm>
                <a:off x="5429256" y="5715016"/>
                <a:ext cx="714380" cy="461665"/>
              </a:xfrm>
              <a:prstGeom prst="rect">
                <a:avLst/>
              </a:prstGeom>
              <a:noFill/>
              <a:ln w="9525">
                <a:noFill/>
                <a:miter lim="800000"/>
                <a:headEnd/>
                <a:tailEnd/>
              </a:ln>
            </p:spPr>
            <p:txBody>
              <a:bodyPr>
                <a:spAutoFit/>
              </a:bodyPr>
              <a:lstStyle/>
              <a:p>
                <a:pPr algn="ctr">
                  <a:spcBef>
                    <a:spcPct val="0"/>
                  </a:spcBef>
                </a:pPr>
                <a:r>
                  <a:rPr lang="pl-PL" sz="800">
                    <a:cs typeface="Tahoma" pitchFamily="34" charset="0"/>
                  </a:rPr>
                  <a:t>Level of </a:t>
                </a:r>
              </a:p>
              <a:p>
                <a:pPr algn="ctr">
                  <a:spcBef>
                    <a:spcPct val="0"/>
                  </a:spcBef>
                </a:pPr>
                <a:r>
                  <a:rPr lang="pl-PL" sz="800">
                    <a:cs typeface="Tahoma" pitchFamily="34" charset="0"/>
                  </a:rPr>
                  <a:t>Hydraulic</a:t>
                </a:r>
              </a:p>
              <a:p>
                <a:pPr algn="ctr">
                  <a:spcBef>
                    <a:spcPct val="0"/>
                  </a:spcBef>
                </a:pPr>
                <a:r>
                  <a:rPr lang="pl-PL" sz="800">
                    <a:cs typeface="Tahoma" pitchFamily="34" charset="0"/>
                  </a:rPr>
                  <a:t>Fracturing</a:t>
                </a:r>
              </a:p>
            </p:txBody>
          </p:sp>
        </p:grpSp>
        <p:grpSp>
          <p:nvGrpSpPr>
            <p:cNvPr id="10249" name="Grupa 47"/>
            <p:cNvGrpSpPr>
              <a:grpSpLocks/>
            </p:cNvGrpSpPr>
            <p:nvPr/>
          </p:nvGrpSpPr>
          <p:grpSpPr bwMode="auto">
            <a:xfrm>
              <a:off x="500034" y="4000504"/>
              <a:ext cx="1214446" cy="2092262"/>
              <a:chOff x="500034" y="4000504"/>
              <a:chExt cx="1214446" cy="2092262"/>
            </a:xfrm>
          </p:grpSpPr>
          <p:pic>
            <p:nvPicPr>
              <p:cNvPr id="10262" name="Picture 3" descr="C:\Users\AG\Documents\Untitled-1.jpg"/>
              <p:cNvPicPr>
                <a:picLocks noChangeAspect="1" noChangeArrowheads="1"/>
              </p:cNvPicPr>
              <p:nvPr/>
            </p:nvPicPr>
            <p:blipFill>
              <a:blip r:embed="rId3" cstate="print"/>
              <a:srcRect r="28731"/>
              <a:stretch>
                <a:fillRect/>
              </a:stretch>
            </p:blipFill>
            <p:spPr bwMode="auto">
              <a:xfrm>
                <a:off x="500034" y="4000504"/>
                <a:ext cx="1214446" cy="2092262"/>
              </a:xfrm>
              <a:prstGeom prst="rect">
                <a:avLst/>
              </a:prstGeom>
              <a:noFill/>
              <a:ln w="9525">
                <a:noFill/>
                <a:miter lim="800000"/>
                <a:headEnd/>
                <a:tailEnd/>
              </a:ln>
            </p:spPr>
          </p:pic>
          <p:sp>
            <p:nvSpPr>
              <p:cNvPr id="23" name="pole tekstowe 22"/>
              <p:cNvSpPr txBox="1"/>
              <p:nvPr/>
            </p:nvSpPr>
            <p:spPr>
              <a:xfrm>
                <a:off x="995338" y="5290972"/>
                <a:ext cx="409578" cy="179363"/>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857 m</a:t>
                </a:r>
              </a:p>
            </p:txBody>
          </p:sp>
          <p:sp>
            <p:nvSpPr>
              <p:cNvPr id="24" name="pole tekstowe 23"/>
              <p:cNvSpPr txBox="1"/>
              <p:nvPr/>
            </p:nvSpPr>
            <p:spPr>
              <a:xfrm>
                <a:off x="995338" y="4767166"/>
                <a:ext cx="409578" cy="180951"/>
              </a:xfrm>
              <a:prstGeom prst="rect">
                <a:avLst/>
              </a:prstGeom>
              <a:noFill/>
            </p:spPr>
            <p:txBody>
              <a:bodyPr wrap="none">
                <a:spAutoFit/>
              </a:bodyPr>
              <a:lstStyle/>
              <a:p>
                <a:pPr>
                  <a:defRPr/>
                </a:pPr>
                <a:r>
                  <a:rPr lang="pl-PL" dirty="0">
                    <a:solidFill>
                      <a:schemeClr val="tx1">
                        <a:lumMod val="75000"/>
                        <a:lumOff val="25000"/>
                      </a:schemeClr>
                    </a:solidFill>
                    <a:ea typeface="Tahoma" pitchFamily="34" charset="0"/>
                    <a:cs typeface="Tahoma" pitchFamily="34" charset="0"/>
                  </a:rPr>
                  <a:t>840 m</a:t>
                </a:r>
              </a:p>
            </p:txBody>
          </p:sp>
          <p:sp>
            <p:nvSpPr>
              <p:cNvPr id="10265" name="pole tekstowe 46"/>
              <p:cNvSpPr txBox="1">
                <a:spLocks noChangeArrowheads="1"/>
              </p:cNvSpPr>
              <p:nvPr/>
            </p:nvSpPr>
            <p:spPr bwMode="auto">
              <a:xfrm>
                <a:off x="928662" y="5610541"/>
                <a:ext cx="714380" cy="461665"/>
              </a:xfrm>
              <a:prstGeom prst="rect">
                <a:avLst/>
              </a:prstGeom>
              <a:noFill/>
              <a:ln w="9525">
                <a:noFill/>
                <a:miter lim="800000"/>
                <a:headEnd/>
                <a:tailEnd/>
              </a:ln>
            </p:spPr>
            <p:txBody>
              <a:bodyPr>
                <a:spAutoFit/>
              </a:bodyPr>
              <a:lstStyle/>
              <a:p>
                <a:pPr algn="ctr">
                  <a:spcBef>
                    <a:spcPct val="0"/>
                  </a:spcBef>
                </a:pPr>
                <a:r>
                  <a:rPr lang="pl-PL" sz="800">
                    <a:cs typeface="Tahoma" pitchFamily="34" charset="0"/>
                  </a:rPr>
                  <a:t>Level of </a:t>
                </a:r>
              </a:p>
              <a:p>
                <a:pPr algn="ctr">
                  <a:spcBef>
                    <a:spcPct val="0"/>
                  </a:spcBef>
                </a:pPr>
                <a:r>
                  <a:rPr lang="pl-PL" sz="800">
                    <a:cs typeface="Tahoma" pitchFamily="34" charset="0"/>
                  </a:rPr>
                  <a:t>Hydraulic</a:t>
                </a:r>
              </a:p>
              <a:p>
                <a:pPr algn="ctr">
                  <a:spcBef>
                    <a:spcPct val="0"/>
                  </a:spcBef>
                </a:pPr>
                <a:r>
                  <a:rPr lang="pl-PL" sz="800">
                    <a:cs typeface="Tahoma" pitchFamily="34" charset="0"/>
                  </a:rPr>
                  <a:t>Fracturing</a:t>
                </a:r>
              </a:p>
            </p:txBody>
          </p:sp>
        </p:grpSp>
        <p:grpSp>
          <p:nvGrpSpPr>
            <p:cNvPr id="10250" name="Grupa 62"/>
            <p:cNvGrpSpPr>
              <a:grpSpLocks/>
            </p:cNvGrpSpPr>
            <p:nvPr/>
          </p:nvGrpSpPr>
          <p:grpSpPr bwMode="auto">
            <a:xfrm>
              <a:off x="1000100" y="4207986"/>
              <a:ext cx="3429024" cy="1578468"/>
              <a:chOff x="1000100" y="4207986"/>
              <a:chExt cx="3429024" cy="1578468"/>
            </a:xfrm>
          </p:grpSpPr>
          <p:pic>
            <p:nvPicPr>
              <p:cNvPr id="10259" name="Picture 2"/>
              <p:cNvPicPr>
                <a:picLocks noChangeAspect="1" noChangeArrowheads="1"/>
              </p:cNvPicPr>
              <p:nvPr/>
            </p:nvPicPr>
            <p:blipFill>
              <a:blip r:embed="rId5" cstate="print"/>
              <a:srcRect l="2280" t="3860" r="34279" b="4108"/>
              <a:stretch>
                <a:fillRect/>
              </a:stretch>
            </p:blipFill>
            <p:spPr bwMode="auto">
              <a:xfrm>
                <a:off x="1785918" y="4207986"/>
                <a:ext cx="2178303" cy="1578468"/>
              </a:xfrm>
              <a:prstGeom prst="rect">
                <a:avLst/>
              </a:prstGeom>
              <a:noFill/>
              <a:ln w="9525">
                <a:noFill/>
                <a:miter lim="800000"/>
                <a:headEnd/>
                <a:tailEnd/>
              </a:ln>
            </p:spPr>
          </p:pic>
          <p:cxnSp>
            <p:nvCxnSpPr>
              <p:cNvPr id="31" name="Łącznik prosty ze strzałką 30"/>
              <p:cNvCxnSpPr/>
              <p:nvPr/>
            </p:nvCxnSpPr>
            <p:spPr>
              <a:xfrm rot="10800000" flipV="1">
                <a:off x="2714611" y="4357645"/>
                <a:ext cx="1714511" cy="785709"/>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Łącznik prosty ze strzałką 31"/>
              <p:cNvCxnSpPr/>
              <p:nvPr/>
            </p:nvCxnSpPr>
            <p:spPr>
              <a:xfrm>
                <a:off x="1000100" y="4286217"/>
                <a:ext cx="1857387" cy="357141"/>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0251" name="pole tekstowe 23"/>
            <p:cNvSpPr txBox="1">
              <a:spLocks noChangeArrowheads="1"/>
            </p:cNvSpPr>
            <p:nvPr/>
          </p:nvSpPr>
          <p:spPr bwMode="auto">
            <a:xfrm>
              <a:off x="209520" y="4500570"/>
              <a:ext cx="409086" cy="251864"/>
            </a:xfrm>
            <a:prstGeom prst="rect">
              <a:avLst/>
            </a:prstGeom>
            <a:solidFill>
              <a:schemeClr val="bg1"/>
            </a:solidFill>
            <a:ln w="9525">
              <a:noFill/>
              <a:miter lim="800000"/>
              <a:headEnd/>
              <a:tailEnd/>
            </a:ln>
          </p:spPr>
          <p:txBody>
            <a:bodyPr>
              <a:spAutoFit/>
            </a:bodyPr>
            <a:lstStyle/>
            <a:p>
              <a:pPr>
                <a:lnSpc>
                  <a:spcPct val="150000"/>
                </a:lnSpc>
                <a:spcBef>
                  <a:spcPts val="600"/>
                </a:spcBef>
              </a:pPr>
              <a:r>
                <a:rPr lang="pl-PL" sz="800" b="0"/>
                <a:t>1000</a:t>
              </a:r>
            </a:p>
          </p:txBody>
        </p:sp>
        <p:sp>
          <p:nvSpPr>
            <p:cNvPr id="10252" name="pole tekstowe 25"/>
            <p:cNvSpPr txBox="1">
              <a:spLocks noChangeArrowheads="1"/>
            </p:cNvSpPr>
            <p:nvPr/>
          </p:nvSpPr>
          <p:spPr bwMode="auto">
            <a:xfrm>
              <a:off x="209520" y="5198432"/>
              <a:ext cx="409086" cy="215444"/>
            </a:xfrm>
            <a:prstGeom prst="rect">
              <a:avLst/>
            </a:prstGeom>
            <a:solidFill>
              <a:schemeClr val="bg1"/>
            </a:solidFill>
            <a:ln w="9525">
              <a:noFill/>
              <a:miter lim="800000"/>
              <a:headEnd/>
              <a:tailEnd/>
            </a:ln>
          </p:spPr>
          <p:txBody>
            <a:bodyPr wrap="none">
              <a:spAutoFit/>
            </a:bodyPr>
            <a:lstStyle/>
            <a:p>
              <a:r>
                <a:rPr lang="pl-PL" sz="800" b="0"/>
                <a:t>2000</a:t>
              </a:r>
            </a:p>
          </p:txBody>
        </p:sp>
        <p:cxnSp>
          <p:nvCxnSpPr>
            <p:cNvPr id="10253" name="Łącznik prosty 55"/>
            <p:cNvCxnSpPr>
              <a:cxnSpLocks noChangeShapeType="1"/>
            </p:cNvCxnSpPr>
            <p:nvPr/>
          </p:nvCxnSpPr>
          <p:spPr bwMode="auto">
            <a:xfrm>
              <a:off x="571472" y="4650589"/>
              <a:ext cx="71438" cy="0"/>
            </a:xfrm>
            <a:prstGeom prst="line">
              <a:avLst/>
            </a:prstGeom>
            <a:noFill/>
            <a:ln w="9525">
              <a:solidFill>
                <a:schemeClr val="tx1"/>
              </a:solidFill>
              <a:round/>
              <a:headEnd/>
              <a:tailEnd/>
            </a:ln>
          </p:spPr>
        </p:cxnSp>
        <p:cxnSp>
          <p:nvCxnSpPr>
            <p:cNvPr id="10254" name="Łącznik prosty 57"/>
            <p:cNvCxnSpPr>
              <a:cxnSpLocks noChangeShapeType="1"/>
            </p:cNvCxnSpPr>
            <p:nvPr/>
          </p:nvCxnSpPr>
          <p:spPr bwMode="auto">
            <a:xfrm>
              <a:off x="571472" y="5306154"/>
              <a:ext cx="71438" cy="0"/>
            </a:xfrm>
            <a:prstGeom prst="line">
              <a:avLst/>
            </a:prstGeom>
            <a:noFill/>
            <a:ln w="9525">
              <a:solidFill>
                <a:schemeClr val="tx1"/>
              </a:solidFill>
              <a:round/>
              <a:headEnd/>
              <a:tailEnd/>
            </a:ln>
          </p:spPr>
        </p:cxnSp>
        <p:sp>
          <p:nvSpPr>
            <p:cNvPr id="10255" name="pole tekstowe 23"/>
            <p:cNvSpPr txBox="1">
              <a:spLocks noChangeArrowheads="1"/>
            </p:cNvSpPr>
            <p:nvPr/>
          </p:nvSpPr>
          <p:spPr bwMode="auto">
            <a:xfrm>
              <a:off x="4277001" y="4502951"/>
              <a:ext cx="409086" cy="251864"/>
            </a:xfrm>
            <a:prstGeom prst="rect">
              <a:avLst/>
            </a:prstGeom>
            <a:solidFill>
              <a:schemeClr val="bg1"/>
            </a:solidFill>
            <a:ln w="9525">
              <a:noFill/>
              <a:miter lim="800000"/>
              <a:headEnd/>
              <a:tailEnd/>
            </a:ln>
          </p:spPr>
          <p:txBody>
            <a:bodyPr>
              <a:spAutoFit/>
            </a:bodyPr>
            <a:lstStyle/>
            <a:p>
              <a:pPr>
                <a:lnSpc>
                  <a:spcPct val="150000"/>
                </a:lnSpc>
                <a:spcBef>
                  <a:spcPts val="600"/>
                </a:spcBef>
              </a:pPr>
              <a:r>
                <a:rPr lang="pl-PL" sz="800" b="0"/>
                <a:t>1000</a:t>
              </a:r>
            </a:p>
          </p:txBody>
        </p:sp>
        <p:sp>
          <p:nvSpPr>
            <p:cNvPr id="10256" name="pole tekstowe 25"/>
            <p:cNvSpPr txBox="1">
              <a:spLocks noChangeArrowheads="1"/>
            </p:cNvSpPr>
            <p:nvPr/>
          </p:nvSpPr>
          <p:spPr bwMode="auto">
            <a:xfrm>
              <a:off x="4274619" y="5207957"/>
              <a:ext cx="409086" cy="215444"/>
            </a:xfrm>
            <a:prstGeom prst="rect">
              <a:avLst/>
            </a:prstGeom>
            <a:solidFill>
              <a:schemeClr val="bg1"/>
            </a:solidFill>
            <a:ln w="9525">
              <a:noFill/>
              <a:miter lim="800000"/>
              <a:headEnd/>
              <a:tailEnd/>
            </a:ln>
          </p:spPr>
          <p:txBody>
            <a:bodyPr wrap="none">
              <a:spAutoFit/>
            </a:bodyPr>
            <a:lstStyle/>
            <a:p>
              <a:r>
                <a:rPr lang="pl-PL" sz="800" b="0"/>
                <a:t>2000</a:t>
              </a:r>
            </a:p>
          </p:txBody>
        </p:sp>
        <p:cxnSp>
          <p:nvCxnSpPr>
            <p:cNvPr id="10257" name="Łącznik prosty 60"/>
            <p:cNvCxnSpPr>
              <a:cxnSpLocks noChangeShapeType="1"/>
            </p:cNvCxnSpPr>
            <p:nvPr/>
          </p:nvCxnSpPr>
          <p:spPr bwMode="auto">
            <a:xfrm>
              <a:off x="4638953" y="4652970"/>
              <a:ext cx="71438" cy="0"/>
            </a:xfrm>
            <a:prstGeom prst="line">
              <a:avLst/>
            </a:prstGeom>
            <a:noFill/>
            <a:ln w="9525">
              <a:solidFill>
                <a:schemeClr val="tx1"/>
              </a:solidFill>
              <a:round/>
              <a:headEnd/>
              <a:tailEnd/>
            </a:ln>
          </p:spPr>
        </p:cxnSp>
        <p:cxnSp>
          <p:nvCxnSpPr>
            <p:cNvPr id="10258" name="Łącznik prosty 61"/>
            <p:cNvCxnSpPr>
              <a:cxnSpLocks noChangeShapeType="1"/>
            </p:cNvCxnSpPr>
            <p:nvPr/>
          </p:nvCxnSpPr>
          <p:spPr bwMode="auto">
            <a:xfrm>
              <a:off x="4636571" y="5315679"/>
              <a:ext cx="71438" cy="0"/>
            </a:xfrm>
            <a:prstGeom prst="line">
              <a:avLst/>
            </a:prstGeom>
            <a:noFill/>
            <a:ln w="9525">
              <a:solidFill>
                <a:schemeClr val="tx1"/>
              </a:solidFill>
              <a:round/>
              <a:headEnd/>
              <a:tailEnd/>
            </a:ln>
          </p:spPr>
        </p:cxnSp>
      </p:grpSp>
      <p:sp>
        <p:nvSpPr>
          <p:cNvPr id="44" name="Prostokąt 43"/>
          <p:cNvSpPr/>
          <p:nvPr/>
        </p:nvSpPr>
        <p:spPr>
          <a:xfrm>
            <a:off x="8845520" y="0"/>
            <a:ext cx="255198" cy="246221"/>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2BAC9E2-4132-4C59-9E44-909E5205EE01}" type="slidenum">
              <a:rPr lang="pl-PL" sz="1000" b="0" kern="0">
                <a:solidFill>
                  <a:srgbClr val="000000"/>
                </a:solidFill>
                <a:cs typeface="Tahoma"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9</a:t>
            </a:fld>
            <a:endParaRPr lang="pl-PL" sz="1000" b="0" dirty="0"/>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2|7.3"/>
</p:tagLst>
</file>

<file path=ppt/theme/theme1.xml><?xml version="1.0" encoding="utf-8"?>
<a:theme xmlns:a="http://schemas.openxmlformats.org/drawingml/2006/main" name="SZABLON_PODSTAWA">
  <a:themeElements>
    <a:clrScheme name="SZABLON_PODSTAW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ZABLON_PODSTAWA">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pl-PL" sz="1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pl-PL" sz="1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SZABLON_PODSTAW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ZABLON_PODSTAW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ZABLON_PODSTAW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ZABLON_PODSTAW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ZABLON_PODSTAW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ZABLON_PODSTAW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ZABLON_PODSTAW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ZABLON_PODSTAW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ZABLON_PODSTAW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ZABLON_PODSTAW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ZABLON_PODSTAW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ZABLON_PODSTAW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SZABLON_PODSTAWA</Template>
  <TotalTime>8505</TotalTime>
  <Words>3354</Words>
  <Application>Microsoft Office PowerPoint</Application>
  <PresentationFormat>Pokaz na ekranie (4:3)</PresentationFormat>
  <Paragraphs>764</Paragraphs>
  <Slides>27</Slides>
  <Notes>22</Notes>
  <HiddenSlides>0</HiddenSlides>
  <MMClips>0</MMClips>
  <ScaleCrop>false</ScaleCrop>
  <HeadingPairs>
    <vt:vector size="4" baseType="variant">
      <vt:variant>
        <vt:lpstr>Motyw</vt:lpstr>
      </vt:variant>
      <vt:variant>
        <vt:i4>1</vt:i4>
      </vt:variant>
      <vt:variant>
        <vt:lpstr>Tytuły slajdów</vt:lpstr>
      </vt:variant>
      <vt:variant>
        <vt:i4>27</vt:i4>
      </vt:variant>
    </vt:vector>
  </HeadingPairs>
  <TitlesOfParts>
    <vt:vector size="28" baseType="lpstr">
      <vt:lpstr>SZABLON_PODSTAWA</vt:lpstr>
      <vt:lpstr>Slajd 1</vt:lpstr>
      <vt:lpstr>Research reports  </vt:lpstr>
      <vt:lpstr>Slajd 3</vt:lpstr>
      <vt:lpstr>Slajd 4</vt:lpstr>
      <vt:lpstr>The full cycle of research</vt:lpstr>
      <vt:lpstr>The aim of the research</vt:lpstr>
      <vt:lpstr>Slajd 7</vt:lpstr>
      <vt:lpstr>Slajd 8</vt:lpstr>
      <vt:lpstr>Slajd 9</vt:lpstr>
      <vt:lpstr>Slajd 10</vt:lpstr>
      <vt:lpstr>Slajd 11</vt:lpstr>
      <vt:lpstr>Slajd 12</vt:lpstr>
      <vt:lpstr>Landscape</vt:lpstr>
      <vt:lpstr>Air emissions</vt:lpstr>
      <vt:lpstr>Air emissions</vt:lpstr>
      <vt:lpstr>Noise</vt:lpstr>
      <vt:lpstr>Slajd 17</vt:lpstr>
      <vt:lpstr>Slajd 18</vt:lpstr>
      <vt:lpstr>Slajd 19</vt:lpstr>
      <vt:lpstr>Groundwater reserves versus water consumption for fracturing purposes</vt:lpstr>
      <vt:lpstr>Slajd 21</vt:lpstr>
      <vt:lpstr>Slajd 22</vt:lpstr>
      <vt:lpstr>Slajd 23</vt:lpstr>
      <vt:lpstr>Slajd 24</vt:lpstr>
      <vt:lpstr>Conclusions</vt:lpstr>
      <vt:lpstr>Conclusions (cont)</vt:lpstr>
      <vt:lpstr>Slajd 27</vt:lpstr>
    </vt:vector>
  </TitlesOfParts>
  <Company>pgi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Monika Cyrklewicz</dc:creator>
  <cp:lastModifiedBy>Monika Konieczynska</cp:lastModifiedBy>
  <cp:revision>939</cp:revision>
  <dcterms:created xsi:type="dcterms:W3CDTF">2008-08-19T11:49:50Z</dcterms:created>
  <dcterms:modified xsi:type="dcterms:W3CDTF">2015-09-15T13:22:57Z</dcterms:modified>
</cp:coreProperties>
</file>