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6"/>
  </p:notesMasterIdLst>
  <p:sldIdLst>
    <p:sldId id="332" r:id="rId2"/>
    <p:sldId id="270" r:id="rId3"/>
    <p:sldId id="321" r:id="rId4"/>
    <p:sldId id="324" r:id="rId5"/>
    <p:sldId id="315" r:id="rId6"/>
    <p:sldId id="257" r:id="rId7"/>
    <p:sldId id="260" r:id="rId8"/>
    <p:sldId id="286" r:id="rId9"/>
    <p:sldId id="329" r:id="rId10"/>
    <p:sldId id="267" r:id="rId11"/>
    <p:sldId id="273" r:id="rId12"/>
    <p:sldId id="304" r:id="rId13"/>
    <p:sldId id="326" r:id="rId14"/>
    <p:sldId id="310" r:id="rId15"/>
    <p:sldId id="266" r:id="rId16"/>
    <p:sldId id="330" r:id="rId17"/>
    <p:sldId id="312" r:id="rId18"/>
    <p:sldId id="331" r:id="rId19"/>
    <p:sldId id="320" r:id="rId20"/>
    <p:sldId id="262" r:id="rId21"/>
    <p:sldId id="328" r:id="rId22"/>
    <p:sldId id="311" r:id="rId23"/>
    <p:sldId id="327" r:id="rId24"/>
    <p:sldId id="319" r:id="rId25"/>
    <p:sldId id="313" r:id="rId26"/>
    <p:sldId id="268" r:id="rId27"/>
    <p:sldId id="323" r:id="rId28"/>
    <p:sldId id="279" r:id="rId29"/>
    <p:sldId id="271" r:id="rId30"/>
    <p:sldId id="272" r:id="rId31"/>
    <p:sldId id="325" r:id="rId32"/>
    <p:sldId id="307" r:id="rId33"/>
    <p:sldId id="306" r:id="rId34"/>
    <p:sldId id="303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84" y="5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521CA1E-AC31-4F61-8060-4E76111E1CDA}" type="datetimeFigureOut">
              <a:rPr lang="en-GB"/>
              <a:pPr>
                <a:defRPr/>
              </a:pPr>
              <a:t>9/16/15</a:t>
            </a:fld>
            <a:endParaRPr lang="en-GB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en-GB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CA8C72E-6ED6-4384-BFD0-E05257770E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00285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A8C72E-6ED6-4384-BFD0-E05257770E16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164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r>
              <a:rPr lang="pl-PL" smtClean="0"/>
              <a:t>Zaprojektowane badania pozwoliły ocenić rzeczywisty wpływ działalności związanej z poszukiwaniem i rozpoznawaniem gazu z łupków na środowisko naturalne.</a:t>
            </a:r>
          </a:p>
          <a:p>
            <a:r>
              <a:rPr lang="pl-PL" smtClean="0"/>
              <a:t>Nie stwierdzono zanieczyszczeń wód podziemnych o charakterze przestrzennym wynikających z działalności zakładów wykonujących roboty geologiczne polegające na poszukiwaniu i rozpoznawaniu niekonwencjonalnych złóż węglowodorów metodą otworową.</a:t>
            </a:r>
          </a:p>
          <a:p>
            <a:endParaRPr lang="pl-PL" smtClean="0"/>
          </a:p>
        </p:txBody>
      </p:sp>
      <p:sp>
        <p:nvSpPr>
          <p:cNvPr id="64516" name="Symbol zastępczy numeru slajdu 3"/>
          <p:cNvSpPr txBox="1">
            <a:spLocks noGrp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49ED126E-4E7F-43E1-BA86-014D10399E23}" type="slidenum">
              <a:rPr lang="pl-PL" sz="1200"/>
              <a:pPr algn="r"/>
              <a:t>34</a:t>
            </a:fld>
            <a:endParaRPr lang="pl-PL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2E5F3-EC4D-4CE0-B053-53AF4E78504A}" type="datetimeFigureOut">
              <a:rPr lang="en-GB"/>
              <a:pPr>
                <a:defRPr/>
              </a:pPr>
              <a:t>9/16/15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BAFB5-7F4A-4247-939C-32171E8166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FA1DE-40DC-44C4-AA05-11113E699D1A}" type="datetimeFigureOut">
              <a:rPr lang="en-GB"/>
              <a:pPr>
                <a:defRPr/>
              </a:pPr>
              <a:t>9/16/15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CE1F9-AC40-4560-A0A1-2F3147A3DD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F68D0-D133-413A-AD05-A030373E64C6}" type="datetimeFigureOut">
              <a:rPr lang="en-GB"/>
              <a:pPr>
                <a:defRPr/>
              </a:pPr>
              <a:t>9/16/15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0C7BA-72F6-4124-8098-BD18E15835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EB36D-02DC-4BFE-B666-84651409AC8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B61C4-C4FC-4519-BFF7-2C6F106BFE06}" type="datetimeFigureOut">
              <a:rPr lang="en-GB"/>
              <a:pPr>
                <a:defRPr/>
              </a:pPr>
              <a:t>9/16/15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49FE4-FF77-4F1E-9CE0-B3C8342EF2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299BA-CC81-41E5-9251-10FE0D2315A9}" type="datetimeFigureOut">
              <a:rPr lang="en-GB"/>
              <a:pPr>
                <a:defRPr/>
              </a:pPr>
              <a:t>9/16/15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8F819-9C62-4ABD-BEB0-88CB3AA8BE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F64E8-1C2E-4A1A-A795-C0E19CBDCC1C}" type="datetimeFigureOut">
              <a:rPr lang="en-GB"/>
              <a:pPr>
                <a:defRPr/>
              </a:pPr>
              <a:t>9/16/15</a:t>
            </a:fld>
            <a:endParaRPr lang="en-GB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EFA3F-142E-4571-9E9D-DD11AD8916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FF67C-3904-4681-8D87-2B35BB0847F7}" type="datetimeFigureOut">
              <a:rPr lang="en-GB"/>
              <a:pPr>
                <a:defRPr/>
              </a:pPr>
              <a:t>9/16/15</a:t>
            </a:fld>
            <a:endParaRPr lang="en-GB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3A19C-1939-45BC-8B13-EAB092ABD1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16EA0-49DD-4387-A67B-16A304E2B57D}" type="datetimeFigureOut">
              <a:rPr lang="en-GB"/>
              <a:pPr>
                <a:defRPr/>
              </a:pPr>
              <a:t>9/16/15</a:t>
            </a:fld>
            <a:endParaRPr lang="en-GB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1DB79-3F09-43A0-99AC-A4F4279174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88744-D6DA-4A86-8950-3C518FC1D59A}" type="datetimeFigureOut">
              <a:rPr lang="en-GB"/>
              <a:pPr>
                <a:defRPr/>
              </a:pPr>
              <a:t>9/16/15</a:t>
            </a:fld>
            <a:endParaRPr lang="en-GB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17A37-3216-462C-8CA9-F8530B1DF6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C2C52-BF13-4211-A5FF-59D84330D879}" type="datetimeFigureOut">
              <a:rPr lang="en-GB"/>
              <a:pPr>
                <a:defRPr/>
              </a:pPr>
              <a:t>9/16/15</a:t>
            </a:fld>
            <a:endParaRPr lang="en-GB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A9C8B-A952-41CC-B4A9-BB2E54FD01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B5D78-0427-4640-8A87-AA8084B9F143}" type="datetimeFigureOut">
              <a:rPr lang="en-GB"/>
              <a:pPr>
                <a:defRPr/>
              </a:pPr>
              <a:t>9/16/15</a:t>
            </a:fld>
            <a:endParaRPr lang="en-GB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15C59-E070-4EA4-A852-F5F2AE172F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3"/>
          <p:cNvSpPr>
            <a:spLocks noChangeArrowheads="1"/>
          </p:cNvSpPr>
          <p:nvPr userDrawn="1"/>
        </p:nvSpPr>
        <p:spPr bwMode="auto">
          <a:xfrm>
            <a:off x="857250" y="6514479"/>
            <a:ext cx="1390650" cy="44291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xtLst/>
        </p:spPr>
        <p:txBody>
          <a:bodyPr>
            <a:spAutoFit/>
          </a:bodyPr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pl-PL" altLang="pl-PL" sz="800" b="0" dirty="0" smtClean="0">
                <a:solidFill>
                  <a:schemeClr val="bg1"/>
                </a:solidFill>
                <a:latin typeface="Verdana" pitchFamily="34" charset="0"/>
              </a:rPr>
              <a:t>www.pgi.gov.pl</a:t>
            </a:r>
          </a:p>
          <a:p>
            <a:pPr eaLnBrk="1" hangingPunct="1">
              <a:defRPr/>
            </a:pPr>
            <a:endParaRPr lang="pl-PL" altLang="pl-PL" sz="800" b="0" dirty="0" smtClean="0">
              <a:latin typeface="Verdana" pitchFamily="34" charset="0"/>
            </a:endParaRPr>
          </a:p>
        </p:txBody>
      </p:sp>
      <p:sp>
        <p:nvSpPr>
          <p:cNvPr id="8" name="Text Box 44"/>
          <p:cNvSpPr txBox="1">
            <a:spLocks noChangeArrowheads="1"/>
          </p:cNvSpPr>
          <p:nvPr userDrawn="1"/>
        </p:nvSpPr>
        <p:spPr bwMode="auto">
          <a:xfrm>
            <a:off x="790575" y="6198567"/>
            <a:ext cx="208915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1000"/>
              </a:spcBef>
              <a:defRPr/>
            </a:pPr>
            <a:r>
              <a:rPr lang="pl-PL" altLang="pl-PL" sz="700" smtClean="0">
                <a:latin typeface="Verdana" pitchFamily="34" charset="0"/>
              </a:rPr>
              <a:t>Polish Geological Institute </a:t>
            </a:r>
          </a:p>
          <a:p>
            <a:pPr eaLnBrk="1" hangingPunct="1">
              <a:spcBef>
                <a:spcPct val="1000"/>
              </a:spcBef>
              <a:defRPr/>
            </a:pPr>
            <a:r>
              <a:rPr lang="pl-PL" altLang="pl-PL" sz="700" smtClean="0">
                <a:latin typeface="Verdana" pitchFamily="34" charset="0"/>
              </a:rPr>
              <a:t>National Research Institute</a:t>
            </a:r>
          </a:p>
        </p:txBody>
      </p:sp>
      <p:pic>
        <p:nvPicPr>
          <p:cNvPr id="9" name="Picture 46" descr="Kopia_zapasowa_LOGA_PIG_PIB_corelDRAW_9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725" y="6227142"/>
            <a:ext cx="4429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BRUKSELA_FOLDER_SHALE_POL_EN\PP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4125" y="6227142"/>
            <a:ext cx="2495301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w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cyr\Pulpit\_D3S14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5915" r="47253"/>
          <a:stretch/>
        </p:blipFill>
        <p:spPr bwMode="auto">
          <a:xfrm>
            <a:off x="3779912" y="2"/>
            <a:ext cx="5364088" cy="580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-36512" y="1"/>
            <a:ext cx="5854849" cy="580644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79065" y="1124744"/>
            <a:ext cx="8713787" cy="21602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pl-PL" sz="4000" b="1" dirty="0" err="1" smtClean="0">
                <a:solidFill>
                  <a:schemeClr val="bg1"/>
                </a:solidFill>
              </a:rPr>
              <a:t>Unconventional</a:t>
            </a:r>
            <a:r>
              <a:rPr lang="pl-PL" sz="4000" b="1" dirty="0" smtClean="0">
                <a:solidFill>
                  <a:schemeClr val="bg1"/>
                </a:solidFill>
              </a:rPr>
              <a:t> </a:t>
            </a:r>
            <a:br>
              <a:rPr lang="pl-PL" sz="4000" b="1" dirty="0" smtClean="0">
                <a:solidFill>
                  <a:schemeClr val="bg1"/>
                </a:solidFill>
              </a:rPr>
            </a:br>
            <a:r>
              <a:rPr lang="pl-PL" sz="4000" b="1" dirty="0" err="1" smtClean="0">
                <a:solidFill>
                  <a:schemeClr val="bg1"/>
                </a:solidFill>
              </a:rPr>
              <a:t>hydrocarbons</a:t>
            </a:r>
            <a:r>
              <a:rPr lang="pl-PL" sz="4000" b="1" dirty="0" smtClean="0">
                <a:solidFill>
                  <a:schemeClr val="bg1"/>
                </a:solidFill>
              </a:rPr>
              <a:t> in Poland – </a:t>
            </a:r>
            <a:r>
              <a:rPr lang="pl-PL" sz="4000" b="1" dirty="0" err="1" smtClean="0">
                <a:solidFill>
                  <a:schemeClr val="bg1"/>
                </a:solidFill>
              </a:rPr>
              <a:t>dissapointment</a:t>
            </a:r>
            <a:r>
              <a:rPr lang="pl-PL" sz="4000" b="1" dirty="0" smtClean="0">
                <a:solidFill>
                  <a:schemeClr val="bg1"/>
                </a:solidFill>
              </a:rPr>
              <a:t> </a:t>
            </a:r>
            <a:r>
              <a:rPr lang="pl-PL" sz="4000" b="1" dirty="0" err="1" smtClean="0">
                <a:solidFill>
                  <a:schemeClr val="bg1"/>
                </a:solidFill>
              </a:rPr>
              <a:t>or</a:t>
            </a:r>
            <a:r>
              <a:rPr lang="pl-PL" sz="4000" b="1" dirty="0" smtClean="0">
                <a:solidFill>
                  <a:schemeClr val="bg1"/>
                </a:solidFill>
              </a:rPr>
              <a:t> </a:t>
            </a:r>
            <a:br>
              <a:rPr lang="pl-PL" sz="4000" b="1" dirty="0" smtClean="0">
                <a:solidFill>
                  <a:schemeClr val="bg1"/>
                </a:solidFill>
              </a:rPr>
            </a:br>
            <a:r>
              <a:rPr lang="pl-PL" sz="4000" b="1" dirty="0" smtClean="0">
                <a:solidFill>
                  <a:schemeClr val="bg1"/>
                </a:solidFill>
              </a:rPr>
              <a:t>a </a:t>
            </a:r>
            <a:r>
              <a:rPr lang="pl-PL" sz="4000" b="1" dirty="0" err="1" smtClean="0">
                <a:solidFill>
                  <a:schemeClr val="bg1"/>
                </a:solidFill>
              </a:rPr>
              <a:t>lesson</a:t>
            </a:r>
            <a:r>
              <a:rPr lang="pl-PL" sz="4000" b="1" dirty="0" smtClean="0">
                <a:solidFill>
                  <a:schemeClr val="bg1"/>
                </a:solidFill>
              </a:rPr>
              <a:t> for </a:t>
            </a:r>
            <a:r>
              <a:rPr lang="pl-PL" sz="4000" b="1" dirty="0" err="1" smtClean="0">
                <a:solidFill>
                  <a:schemeClr val="bg1"/>
                </a:solidFill>
              </a:rPr>
              <a:t>future</a:t>
            </a:r>
            <a:r>
              <a:rPr lang="pl-PL" sz="4000" b="1" dirty="0" smtClean="0">
                <a:solidFill>
                  <a:schemeClr val="bg1"/>
                </a:solidFill>
              </a:rPr>
              <a:t>?</a:t>
            </a:r>
            <a:endParaRPr lang="en-GB" sz="4000" dirty="0" smtClean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79065" y="3990560"/>
            <a:ext cx="50405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  <a:latin typeface="+mn-lt"/>
              </a:rPr>
              <a:t>GRZEGORZ PIEŃKOWSKI </a:t>
            </a:r>
            <a:br>
              <a:rPr lang="pl-PL" sz="28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2800" b="1" dirty="0" err="1" smtClean="0">
                <a:solidFill>
                  <a:schemeClr val="bg1"/>
                </a:solidFill>
                <a:latin typeface="+mn-lt"/>
              </a:rPr>
              <a:t>Polish</a:t>
            </a:r>
            <a:r>
              <a:rPr lang="pl-PL" sz="2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2800" b="1" dirty="0" err="1">
                <a:solidFill>
                  <a:schemeClr val="bg1"/>
                </a:solidFill>
                <a:latin typeface="+mn-lt"/>
              </a:rPr>
              <a:t>Geological</a:t>
            </a:r>
            <a:r>
              <a:rPr lang="pl-PL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2800" b="1" dirty="0" err="1">
                <a:solidFill>
                  <a:schemeClr val="bg1"/>
                </a:solidFill>
                <a:latin typeface="+mn-lt"/>
              </a:rPr>
              <a:t>Institute</a:t>
            </a:r>
            <a:r>
              <a:rPr lang="pl-PL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28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28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2800" b="1" dirty="0" err="1" smtClean="0">
                <a:solidFill>
                  <a:schemeClr val="bg1"/>
                </a:solidFill>
                <a:latin typeface="+mn-lt"/>
              </a:rPr>
              <a:t>National</a:t>
            </a:r>
            <a:r>
              <a:rPr lang="pl-PL" sz="2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2800" b="1" dirty="0" err="1">
                <a:solidFill>
                  <a:schemeClr val="bg1"/>
                </a:solidFill>
                <a:latin typeface="+mn-lt"/>
              </a:rPr>
              <a:t>Research</a:t>
            </a:r>
            <a:r>
              <a:rPr lang="pl-PL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2800" b="1" dirty="0" err="1">
                <a:solidFill>
                  <a:schemeClr val="bg1"/>
                </a:solidFill>
                <a:latin typeface="+mn-lt"/>
              </a:rPr>
              <a:t>Institute</a:t>
            </a:r>
            <a:r>
              <a:rPr lang="pl-PL" sz="2800" b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endParaRPr lang="pl-PL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704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ytuł 1"/>
          <p:cNvSpPr>
            <a:spLocks noGrp="1"/>
          </p:cNvSpPr>
          <p:nvPr>
            <p:ph type="title"/>
          </p:nvPr>
        </p:nvSpPr>
        <p:spPr>
          <a:xfrm>
            <a:off x="0" y="197768"/>
            <a:ext cx="5796136" cy="1143000"/>
          </a:xfrm>
        </p:spPr>
        <p:txBody>
          <a:bodyPr/>
          <a:lstStyle/>
          <a:p>
            <a:pPr eaLnBrk="1" hangingPunct="1"/>
            <a:r>
              <a:rPr lang="pl-PL" sz="3600" b="1" dirty="0" smtClean="0"/>
              <a:t>Big </a:t>
            </a:r>
            <a:r>
              <a:rPr lang="pl-PL" sz="3600" b="1" dirty="0" err="1" smtClean="0"/>
              <a:t>hopes</a:t>
            </a:r>
            <a:r>
              <a:rPr lang="pl-PL" sz="3600" b="1" dirty="0" smtClean="0"/>
              <a:t>, </a:t>
            </a:r>
            <a:r>
              <a:rPr lang="pl-PL" sz="3600" b="1" dirty="0" err="1" smtClean="0"/>
              <a:t>then</a:t>
            </a:r>
            <a:r>
              <a:rPr lang="pl-PL" sz="3600" b="1" dirty="0" smtClean="0"/>
              <a:t> </a:t>
            </a:r>
            <a:r>
              <a:rPr lang="pl-PL" sz="3600" b="1" dirty="0" err="1" smtClean="0"/>
              <a:t>great</a:t>
            </a:r>
            <a:r>
              <a:rPr lang="pl-PL" sz="3600" b="1" dirty="0" smtClean="0"/>
              <a:t> </a:t>
            </a:r>
            <a:r>
              <a:rPr lang="pl-PL" sz="3600" b="1" dirty="0" err="1" smtClean="0"/>
              <a:t>disparities</a:t>
            </a:r>
            <a:r>
              <a:rPr lang="pl-PL" sz="3600" b="1" dirty="0" smtClean="0"/>
              <a:t> in </a:t>
            </a:r>
            <a:r>
              <a:rPr lang="pl-PL" sz="3600" b="1" dirty="0" err="1" smtClean="0"/>
              <a:t>estimations</a:t>
            </a:r>
            <a:endParaRPr lang="en-GB" sz="3600" b="1" dirty="0" smtClean="0"/>
          </a:p>
        </p:txBody>
      </p:sp>
      <p:pic>
        <p:nvPicPr>
          <p:cNvPr id="27650" name="Picture 2" descr="Wielkość zasobów v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675"/>
            <a:ext cx="889317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pole tekstowe 4"/>
          <p:cNvSpPr txBox="1">
            <a:spLocks noChangeArrowheads="1"/>
          </p:cNvSpPr>
          <p:nvPr/>
        </p:nvSpPr>
        <p:spPr bwMode="auto">
          <a:xfrm>
            <a:off x="180901" y="4437112"/>
            <a:ext cx="87137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 dirty="0" err="1" smtClean="0">
                <a:latin typeface="Calibri" pitchFamily="34" charset="0"/>
              </a:rPr>
              <a:t>Polish</a:t>
            </a:r>
            <a:r>
              <a:rPr lang="pl-PL" b="1" dirty="0" smtClean="0">
                <a:latin typeface="Calibri" pitchFamily="34" charset="0"/>
              </a:rPr>
              <a:t> </a:t>
            </a:r>
            <a:r>
              <a:rPr lang="pl-PL" b="1" dirty="0" err="1">
                <a:latin typeface="Calibri" pitchFamily="34" charset="0"/>
              </a:rPr>
              <a:t>shale</a:t>
            </a:r>
            <a:r>
              <a:rPr lang="pl-PL" b="1" dirty="0">
                <a:latin typeface="Calibri" pitchFamily="34" charset="0"/>
              </a:rPr>
              <a:t> </a:t>
            </a:r>
            <a:r>
              <a:rPr lang="pl-PL" b="1" dirty="0" err="1">
                <a:latin typeface="Calibri" pitchFamily="34" charset="0"/>
              </a:rPr>
              <a:t>belt</a:t>
            </a:r>
            <a:r>
              <a:rPr lang="pl-PL" b="1" dirty="0">
                <a:latin typeface="Calibri" pitchFamily="34" charset="0"/>
              </a:rPr>
              <a:t> </a:t>
            </a:r>
            <a:r>
              <a:rPr lang="pl-PL" b="1" dirty="0" smtClean="0">
                <a:latin typeface="Calibri" pitchFamily="34" charset="0"/>
              </a:rPr>
              <a:t>(</a:t>
            </a:r>
            <a:r>
              <a:rPr lang="pl-PL" b="1" dirty="0" err="1" smtClean="0">
                <a:latin typeface="Calibri" pitchFamily="34" charset="0"/>
              </a:rPr>
              <a:t>although</a:t>
            </a:r>
            <a:r>
              <a:rPr lang="pl-PL" b="1" dirty="0" smtClean="0">
                <a:latin typeface="Calibri" pitchFamily="34" charset="0"/>
              </a:rPr>
              <a:t> </a:t>
            </a:r>
            <a:r>
              <a:rPr lang="pl-PL" b="1" dirty="0" err="1" smtClean="0">
                <a:latin typeface="Calibri" pitchFamily="34" charset="0"/>
              </a:rPr>
              <a:t>generally</a:t>
            </a:r>
            <a:r>
              <a:rPr lang="pl-PL" b="1" dirty="0" smtClean="0">
                <a:latin typeface="Calibri" pitchFamily="34" charset="0"/>
              </a:rPr>
              <a:t> </a:t>
            </a:r>
            <a:r>
              <a:rPr lang="pl-PL" b="1" dirty="0" err="1" smtClean="0">
                <a:latin typeface="Calibri" pitchFamily="34" charset="0"/>
              </a:rPr>
              <a:t>thick</a:t>
            </a:r>
            <a:r>
              <a:rPr lang="pl-PL" b="1" dirty="0" smtClean="0">
                <a:latin typeface="Calibri" pitchFamily="34" charset="0"/>
              </a:rPr>
              <a:t>) </a:t>
            </a:r>
            <a:r>
              <a:rPr lang="pl-PL" b="1" dirty="0" err="1" smtClean="0">
                <a:latin typeface="Calibri" pitchFamily="34" charset="0"/>
              </a:rPr>
              <a:t>is</a:t>
            </a:r>
            <a:r>
              <a:rPr lang="pl-PL" b="1" dirty="0" smtClean="0">
                <a:latin typeface="Calibri" pitchFamily="34" charset="0"/>
              </a:rPr>
              <a:t> </a:t>
            </a:r>
            <a:r>
              <a:rPr lang="pl-PL" b="1" dirty="0">
                <a:latin typeface="Calibri" pitchFamily="34" charset="0"/>
              </a:rPr>
              <a:t>far from </a:t>
            </a:r>
            <a:r>
              <a:rPr lang="pl-PL" b="1" dirty="0" err="1">
                <a:latin typeface="Calibri" pitchFamily="34" charset="0"/>
              </a:rPr>
              <a:t>being</a:t>
            </a:r>
            <a:r>
              <a:rPr lang="pl-PL" b="1" dirty="0">
                <a:latin typeface="Calibri" pitchFamily="34" charset="0"/>
              </a:rPr>
              <a:t> uniform in </a:t>
            </a:r>
            <a:r>
              <a:rPr lang="pl-PL" b="1" dirty="0" err="1">
                <a:latin typeface="Calibri" pitchFamily="34" charset="0"/>
              </a:rPr>
              <a:t>terms</a:t>
            </a:r>
            <a:r>
              <a:rPr lang="pl-PL" b="1" dirty="0">
                <a:latin typeface="Calibri" pitchFamily="34" charset="0"/>
              </a:rPr>
              <a:t> of </a:t>
            </a:r>
            <a:r>
              <a:rPr lang="pl-PL" b="1" dirty="0" err="1">
                <a:latin typeface="Calibri" pitchFamily="34" charset="0"/>
              </a:rPr>
              <a:t>shale</a:t>
            </a:r>
            <a:r>
              <a:rPr lang="pl-PL" b="1" dirty="0">
                <a:latin typeface="Calibri" pitchFamily="34" charset="0"/>
              </a:rPr>
              <a:t> </a:t>
            </a:r>
            <a:r>
              <a:rPr lang="pl-PL" b="1" dirty="0" err="1">
                <a:latin typeface="Calibri" pitchFamily="34" charset="0"/>
              </a:rPr>
              <a:t>gas</a:t>
            </a:r>
            <a:r>
              <a:rPr lang="pl-PL" b="1" dirty="0">
                <a:latin typeface="Calibri" pitchFamily="34" charset="0"/>
              </a:rPr>
              <a:t> </a:t>
            </a:r>
            <a:r>
              <a:rPr lang="pl-PL" b="1" dirty="0" err="1">
                <a:latin typeface="Calibri" pitchFamily="34" charset="0"/>
              </a:rPr>
              <a:t>properties</a:t>
            </a:r>
            <a:r>
              <a:rPr lang="pl-PL" b="1" dirty="0">
                <a:latin typeface="Calibri" pitchFamily="34" charset="0"/>
              </a:rPr>
              <a:t> – </a:t>
            </a:r>
            <a:r>
              <a:rPr lang="pl-PL" b="1" dirty="0" err="1">
                <a:latin typeface="Calibri" pitchFamily="34" charset="0"/>
              </a:rPr>
              <a:t>this</a:t>
            </a:r>
            <a:r>
              <a:rPr lang="pl-PL" b="1" dirty="0">
                <a:latin typeface="Calibri" pitchFamily="34" charset="0"/>
              </a:rPr>
              <a:t> </a:t>
            </a:r>
            <a:r>
              <a:rPr lang="pl-PL" b="1" dirty="0" err="1" smtClean="0">
                <a:latin typeface="Calibri" pitchFamily="34" charset="0"/>
              </a:rPr>
              <a:t>resulted</a:t>
            </a:r>
            <a:r>
              <a:rPr lang="pl-PL" b="1" dirty="0" smtClean="0">
                <a:latin typeface="Calibri" pitchFamily="34" charset="0"/>
              </a:rPr>
              <a:t> </a:t>
            </a:r>
            <a:r>
              <a:rPr lang="pl-PL" b="1" dirty="0">
                <a:latin typeface="Calibri" pitchFamily="34" charset="0"/>
              </a:rPr>
              <a:t>in </a:t>
            </a:r>
            <a:r>
              <a:rPr lang="pl-PL" b="1" dirty="0" err="1" smtClean="0">
                <a:latin typeface="Calibri" pitchFamily="34" charset="0"/>
              </a:rPr>
              <a:t>these</a:t>
            </a:r>
            <a:r>
              <a:rPr lang="pl-PL" b="1" dirty="0" smtClean="0">
                <a:latin typeface="Calibri" pitchFamily="34" charset="0"/>
              </a:rPr>
              <a:t> </a:t>
            </a:r>
            <a:r>
              <a:rPr lang="pl-PL" b="1" dirty="0" err="1" smtClean="0">
                <a:latin typeface="Calibri" pitchFamily="34" charset="0"/>
              </a:rPr>
              <a:t>dramatically</a:t>
            </a:r>
            <a:r>
              <a:rPr lang="pl-PL" b="1" dirty="0" smtClean="0">
                <a:latin typeface="Calibri" pitchFamily="34" charset="0"/>
              </a:rPr>
              <a:t> </a:t>
            </a:r>
            <a:r>
              <a:rPr lang="pl-PL" b="1" dirty="0" err="1">
                <a:latin typeface="Calibri" pitchFamily="34" charset="0"/>
              </a:rPr>
              <a:t>different</a:t>
            </a:r>
            <a:r>
              <a:rPr lang="pl-PL" b="1" dirty="0">
                <a:latin typeface="Calibri" pitchFamily="34" charset="0"/>
              </a:rPr>
              <a:t> </a:t>
            </a:r>
            <a:r>
              <a:rPr lang="pl-PL" b="1" dirty="0" smtClean="0">
                <a:latin typeface="Calibri" pitchFamily="34" charset="0"/>
              </a:rPr>
              <a:t> </a:t>
            </a:r>
            <a:r>
              <a:rPr lang="pl-PL" b="1" dirty="0" err="1" smtClean="0">
                <a:latin typeface="Calibri" pitchFamily="34" charset="0"/>
              </a:rPr>
              <a:t>estimations</a:t>
            </a:r>
            <a:r>
              <a:rPr lang="pl-PL" b="1" dirty="0" smtClean="0">
                <a:latin typeface="Calibri" pitchFamily="34" charset="0"/>
              </a:rPr>
              <a:t>, (</a:t>
            </a:r>
            <a:r>
              <a:rPr lang="pl-PL" b="1" dirty="0" err="1" smtClean="0">
                <a:latin typeface="Calibri" pitchFamily="34" charset="0"/>
              </a:rPr>
              <a:t>still</a:t>
            </a:r>
            <a:r>
              <a:rPr lang="pl-PL" b="1" dirty="0" smtClean="0">
                <a:latin typeface="Calibri" pitchFamily="34" charset="0"/>
              </a:rPr>
              <a:t> </a:t>
            </a:r>
            <a:r>
              <a:rPr lang="pl-PL" b="1" dirty="0" err="1" smtClean="0">
                <a:latin typeface="Calibri" pitchFamily="34" charset="0"/>
              </a:rPr>
              <a:t>based</a:t>
            </a:r>
            <a:r>
              <a:rPr lang="pl-PL" b="1" dirty="0" smtClean="0">
                <a:latin typeface="Calibri" pitchFamily="34" charset="0"/>
              </a:rPr>
              <a:t> on </a:t>
            </a:r>
            <a:r>
              <a:rPr lang="pl-PL" b="1" dirty="0" err="1" smtClean="0">
                <a:latin typeface="Calibri" pitchFamily="34" charset="0"/>
              </a:rPr>
              <a:t>archival</a:t>
            </a:r>
            <a:r>
              <a:rPr lang="pl-PL" b="1" dirty="0" smtClean="0">
                <a:latin typeface="Calibri" pitchFamily="34" charset="0"/>
              </a:rPr>
              <a:t> materials!) 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79388" y="5360442"/>
            <a:ext cx="8713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Although still limited, </a:t>
            </a:r>
            <a:r>
              <a:rPr lang="en-US" b="1" dirty="0" smtClean="0">
                <a:latin typeface="+mj-lt"/>
              </a:rPr>
              <a:t>(70 </a:t>
            </a:r>
            <a:r>
              <a:rPr lang="en-US" b="1" dirty="0">
                <a:latin typeface="+mj-lt"/>
              </a:rPr>
              <a:t>wells, of which just 12 </a:t>
            </a:r>
            <a:r>
              <a:rPr lang="en-US" b="1" dirty="0" smtClean="0">
                <a:latin typeface="+mj-lt"/>
              </a:rPr>
              <a:t>hydraulically </a:t>
            </a:r>
            <a:r>
              <a:rPr lang="en-US" b="1" dirty="0">
                <a:latin typeface="+mj-lt"/>
              </a:rPr>
              <a:t>fractured), the  new data allowed better understanding of </a:t>
            </a:r>
            <a:r>
              <a:rPr lang="pl-PL" b="1" dirty="0" smtClean="0">
                <a:latin typeface="+mj-lt"/>
              </a:rPr>
              <a:t>the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>
                <a:latin typeface="+mj-lt"/>
              </a:rPr>
              <a:t>shale play in Poland – and </a:t>
            </a:r>
            <a:r>
              <a:rPr lang="pl-PL" b="1" dirty="0" err="1" smtClean="0">
                <a:latin typeface="+mj-lt"/>
              </a:rPr>
              <a:t>actually</a:t>
            </a:r>
            <a:r>
              <a:rPr lang="pl-PL" b="1" dirty="0" smtClean="0">
                <a:latin typeface="+mj-lt"/>
              </a:rPr>
              <a:t> </a:t>
            </a:r>
            <a:r>
              <a:rPr lang="pl-PL" b="1" dirty="0" err="1" smtClean="0">
                <a:latin typeface="+mj-lt"/>
              </a:rPr>
              <a:t>may</a:t>
            </a:r>
            <a:r>
              <a:rPr lang="pl-PL" b="1" dirty="0" smtClean="0">
                <a:latin typeface="+mj-lt"/>
              </a:rPr>
              <a:t> </a:t>
            </a:r>
            <a:r>
              <a:rPr lang="pl-PL" b="1" dirty="0" err="1" smtClean="0">
                <a:latin typeface="+mj-lt"/>
              </a:rPr>
              <a:t>tell</a:t>
            </a:r>
            <a:r>
              <a:rPr lang="pl-PL" b="1" dirty="0" smtClean="0">
                <a:latin typeface="+mj-lt"/>
              </a:rPr>
              <a:t> </a:t>
            </a:r>
            <a:r>
              <a:rPr lang="pl-PL" b="1" dirty="0" err="1" smtClean="0">
                <a:latin typeface="+mj-lt"/>
              </a:rPr>
              <a:t>us</a:t>
            </a:r>
            <a:r>
              <a:rPr lang="pl-PL" b="1" dirty="0" smtClean="0">
                <a:latin typeface="+mj-lt"/>
              </a:rPr>
              <a:t> </a:t>
            </a:r>
            <a:r>
              <a:rPr lang="pl-PL" b="1" dirty="0" err="1" smtClean="0">
                <a:latin typeface="+mj-lt"/>
              </a:rPr>
              <a:t>what</a:t>
            </a:r>
            <a:r>
              <a:rPr lang="pl-PL" b="1" dirty="0" smtClean="0">
                <a:latin typeface="+mj-lt"/>
              </a:rPr>
              <a:t> we </a:t>
            </a:r>
            <a:r>
              <a:rPr lang="pl-PL" b="1" dirty="0" err="1" smtClean="0">
                <a:latin typeface="+mj-lt"/>
              </a:rPr>
              <a:t>can</a:t>
            </a:r>
            <a:r>
              <a:rPr lang="pl-PL" b="1" dirty="0" smtClean="0">
                <a:latin typeface="+mj-lt"/>
              </a:rPr>
              <a:t> </a:t>
            </a:r>
            <a:r>
              <a:rPr lang="pl-PL" b="1" dirty="0" err="1" smtClean="0">
                <a:latin typeface="+mj-lt"/>
              </a:rPr>
              <a:t>expect</a:t>
            </a:r>
            <a:r>
              <a:rPr lang="pl-PL" b="1" dirty="0" smtClean="0">
                <a:latin typeface="+mj-lt"/>
              </a:rPr>
              <a:t> </a:t>
            </a:r>
            <a:r>
              <a:rPr lang="pl-PL" b="1" dirty="0" err="1" smtClean="0">
                <a:latin typeface="+mj-lt"/>
              </a:rPr>
              <a:t>elsewhere</a:t>
            </a:r>
            <a:r>
              <a:rPr lang="pl-PL" b="1" dirty="0" smtClean="0">
                <a:latin typeface="+mj-lt"/>
              </a:rPr>
              <a:t> in Europe</a:t>
            </a:r>
            <a:endParaRPr lang="en-US" b="1" dirty="0">
              <a:latin typeface="+mj-lt"/>
            </a:endParaRPr>
          </a:p>
        </p:txBody>
      </p:sp>
      <p:grpSp>
        <p:nvGrpSpPr>
          <p:cNvPr id="5" name="Grupa 4"/>
          <p:cNvGrpSpPr/>
          <p:nvPr/>
        </p:nvGrpSpPr>
        <p:grpSpPr>
          <a:xfrm>
            <a:off x="180901" y="107539"/>
            <a:ext cx="8694316" cy="2912451"/>
            <a:chOff x="180901" y="107539"/>
            <a:chExt cx="8694316" cy="2912451"/>
          </a:xfrm>
        </p:grpSpPr>
        <p:cxnSp>
          <p:nvCxnSpPr>
            <p:cNvPr id="3" name="Łącznik prosty ze strzałką 2"/>
            <p:cNvCxnSpPr/>
            <p:nvPr/>
          </p:nvCxnSpPr>
          <p:spPr>
            <a:xfrm flipV="1">
              <a:off x="3563888" y="1412776"/>
              <a:ext cx="2088232" cy="108012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pole tekstowe 3"/>
            <p:cNvSpPr txBox="1"/>
            <p:nvPr/>
          </p:nvSpPr>
          <p:spPr>
            <a:xfrm>
              <a:off x="5796136" y="107539"/>
              <a:ext cx="307908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/>
                <a:t>150 </a:t>
              </a:r>
              <a:r>
                <a:rPr lang="pl-PL" b="1" dirty="0" err="1" smtClean="0"/>
                <a:t>Bcm</a:t>
              </a:r>
              <a:r>
                <a:rPr lang="pl-PL" b="1" dirty="0" smtClean="0"/>
                <a:t> a </a:t>
              </a:r>
              <a:r>
                <a:rPr lang="pl-PL" b="1" dirty="0" err="1" smtClean="0"/>
                <a:t>year</a:t>
              </a:r>
              <a:r>
                <a:rPr lang="pl-PL" b="1" dirty="0" smtClean="0"/>
                <a:t>! Same </a:t>
              </a:r>
              <a:r>
                <a:rPr lang="pl-PL" b="1" dirty="0" err="1" smtClean="0"/>
                <a:t>amount</a:t>
              </a:r>
              <a:r>
                <a:rPr lang="pl-PL" b="1" dirty="0" smtClean="0"/>
                <a:t> as Europe </a:t>
              </a:r>
              <a:r>
                <a:rPr lang="pl-PL" b="1" dirty="0" err="1" smtClean="0"/>
                <a:t>imports</a:t>
              </a:r>
              <a:r>
                <a:rPr lang="pl-PL" b="1" dirty="0" smtClean="0"/>
                <a:t> from </a:t>
              </a:r>
              <a:r>
                <a:rPr lang="pl-PL" b="1" dirty="0" err="1" smtClean="0"/>
                <a:t>Gasprom</a:t>
              </a:r>
              <a:r>
                <a:rPr lang="pl-PL" b="1" dirty="0" smtClean="0"/>
                <a:t>! </a:t>
              </a:r>
              <a:r>
                <a:rPr lang="pl-PL" b="1" dirty="0" err="1" smtClean="0"/>
                <a:t>That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stirred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imagination</a:t>
              </a:r>
              <a:r>
                <a:rPr lang="pl-PL" b="1" dirty="0" smtClean="0"/>
                <a:t> and </a:t>
              </a:r>
              <a:r>
                <a:rPr lang="pl-PL" b="1" dirty="0" err="1" smtClean="0"/>
                <a:t>entry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into</a:t>
              </a:r>
              <a:r>
                <a:rPr lang="pl-PL" b="1" dirty="0" smtClean="0"/>
                <a:t> Poland of </a:t>
              </a:r>
              <a:r>
                <a:rPr lang="pl-PL" b="1" dirty="0" err="1" smtClean="0"/>
                <a:t>Exxon</a:t>
              </a:r>
              <a:r>
                <a:rPr lang="pl-PL" b="1" dirty="0" smtClean="0"/>
                <a:t> Mobil and </a:t>
              </a:r>
              <a:r>
                <a:rPr lang="pl-PL" b="1" dirty="0" err="1" smtClean="0"/>
                <a:t>other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giants</a:t>
              </a:r>
              <a:r>
                <a:rPr lang="pl-PL" b="1" dirty="0" smtClean="0"/>
                <a:t>.</a:t>
              </a:r>
              <a:endParaRPr lang="pl-PL" b="1" dirty="0"/>
            </a:p>
          </p:txBody>
        </p:sp>
        <p:sp>
          <p:nvSpPr>
            <p:cNvPr id="2" name="pole tekstowe 1"/>
            <p:cNvSpPr txBox="1"/>
            <p:nvPr/>
          </p:nvSpPr>
          <p:spPr>
            <a:xfrm>
              <a:off x="180901" y="2373659"/>
              <a:ext cx="54712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R</a:t>
              </a:r>
              <a:r>
                <a:rPr lang="en-US" b="1" dirty="0" err="1" smtClean="0">
                  <a:solidFill>
                    <a:schemeClr val="bg1"/>
                  </a:solidFill>
                </a:rPr>
                <a:t>ecovery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factors based on multiple analogous North American shale </a:t>
              </a:r>
              <a:r>
                <a:rPr lang="en-US" b="1" dirty="0" smtClean="0">
                  <a:solidFill>
                    <a:schemeClr val="bg1"/>
                  </a:solidFill>
                </a:rPr>
                <a:t>plays</a:t>
              </a:r>
              <a:r>
                <a:rPr lang="pl-PL" b="1" dirty="0" smtClean="0">
                  <a:solidFill>
                    <a:schemeClr val="bg1"/>
                  </a:solidFill>
                </a:rPr>
                <a:t> !!!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96" name="Group 1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5658173"/>
              </p:ext>
            </p:extLst>
          </p:nvPr>
        </p:nvGraphicFramePr>
        <p:xfrm>
          <a:off x="323850" y="1052513"/>
          <a:ext cx="8569325" cy="4217144"/>
        </p:xfrm>
        <a:graphic>
          <a:graphicData uri="http://schemas.openxmlformats.org/drawingml/2006/table">
            <a:tbl>
              <a:tblPr/>
              <a:tblGrid>
                <a:gridCol w="2251075"/>
                <a:gridCol w="2106613"/>
                <a:gridCol w="2105025"/>
                <a:gridCol w="2106612"/>
              </a:tblGrid>
              <a:tr h="109537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Bold" charset="-18"/>
                        </a:rPr>
                        <a:t>Shale</a:t>
                      </a: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Bold" charset="-18"/>
                        </a:rPr>
                        <a:t> gas </a:t>
                      </a:r>
                      <a:r>
                        <a:rPr kumimoji="0" lang="pl-PL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Bold" charset="-18"/>
                        </a:rPr>
                        <a:t>prospecting</a:t>
                      </a: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Bold" charset="-18"/>
                        </a:rPr>
                        <a:t> in Poland - list of </a:t>
                      </a:r>
                      <a:r>
                        <a:rPr kumimoji="0" lang="pl-PL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Bold" charset="-18"/>
                        </a:rPr>
                        <a:t>completed</a:t>
                      </a: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Bold" charset="-18"/>
                        </a:rPr>
                        <a:t>  </a:t>
                      </a:r>
                      <a:r>
                        <a:rPr kumimoji="0" lang="pl-PL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Bold" charset="-18"/>
                        </a:rPr>
                        <a:t>boreholes</a:t>
                      </a: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Bold" charset="-18"/>
                        </a:rPr>
                        <a:t> with </a:t>
                      </a:r>
                      <a:r>
                        <a:rPr kumimoji="0" lang="pl-PL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Bold" charset="-18"/>
                        </a:rPr>
                        <a:t>well</a:t>
                      </a: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Bold" charset="-18"/>
                        </a:rPr>
                        <a:t> </a:t>
                      </a:r>
                      <a:r>
                        <a:rPr kumimoji="0" lang="pl-PL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Bold" charset="-18"/>
                        </a:rPr>
                        <a:t>stimulation</a:t>
                      </a: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Bold" charset="-18"/>
                        </a:rPr>
                        <a:t> </a:t>
                      </a:r>
                      <a:r>
                        <a:rPr kumimoji="0" lang="pl-PL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Bold" charset="-18"/>
                        </a:rPr>
                        <a:t>indicated</a:t>
                      </a: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Bold" charset="-18"/>
                        </a:rPr>
                        <a:t/>
                      </a:r>
                      <a:b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Bold" charset="-18"/>
                        </a:rPr>
                      </a:b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Bold" charset="-18"/>
                        </a:rPr>
                        <a:t>(for 01.01.2015 r.)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46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Bold" charset="-18"/>
                        </a:rPr>
                        <a:t>Kind of well stimulation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Bold" charset="-18"/>
                        </a:rPr>
                        <a:t>Number of vertical boreholes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Bold" charset="-18"/>
                        </a:rPr>
                        <a:t>Number of boreholes with horizontal sections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Bold" charset="-18"/>
                        </a:rPr>
                        <a:t>Total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3696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Light" charset="-18"/>
                        </a:rPr>
                        <a:t>Hydraulic</a:t>
                      </a: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Light" charset="-18"/>
                        </a:rPr>
                        <a:t> </a:t>
                      </a:r>
                      <a:r>
                        <a:rPr kumimoji="0" lang="pl-PL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Light" charset="-18"/>
                        </a:rPr>
                        <a:t>fracturing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exa Light" charset="-18"/>
                        </a:rPr>
                        <a:t>13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exa Light" charset="-18"/>
                        </a:rPr>
                        <a:t>12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exa Light" charset="-18"/>
                        </a:rPr>
                        <a:t>25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Light" charset="-18"/>
                        </a:rPr>
                        <a:t>Only</a:t>
                      </a: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Light" charset="-18"/>
                        </a:rPr>
                        <a:t> </a:t>
                      </a:r>
                      <a:r>
                        <a:rPr kumimoji="0" lang="pl-PL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Light" charset="-18"/>
                        </a:rPr>
                        <a:t>microfracturing</a:t>
                      </a: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Light" charset="-18"/>
                        </a:rPr>
                        <a:t> / DFIT*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exa Light" charset="-18"/>
                        </a:rPr>
                        <a:t>4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exa Light" charset="-18"/>
                        </a:rPr>
                        <a:t>0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exa Light" charset="-18"/>
                        </a:rPr>
                        <a:t>4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exa Light"/>
                        </a:rPr>
                        <a:t>No </a:t>
                      </a:r>
                      <a:r>
                        <a:rPr kumimoji="0" lang="pl-PL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exa Light"/>
                        </a:rPr>
                        <a:t>hydraulic</a:t>
                      </a: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exa Light"/>
                        </a:rPr>
                        <a:t> </a:t>
                      </a:r>
                      <a:r>
                        <a:rPr kumimoji="0" lang="pl-PL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exa Light"/>
                        </a:rPr>
                        <a:t>fracturing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exa Light"/>
                        </a:rPr>
                        <a:t>37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exa Light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exa Light"/>
                        </a:rPr>
                        <a:t>41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Bold" charset="-18"/>
                        </a:rPr>
                        <a:t>Total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exa Bold" charset="-18"/>
                        </a:rPr>
                        <a:t>16</a:t>
                      </a:r>
                      <a:endParaRPr kumimoji="0" lang="pl-PL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xa Bold" charset="-18"/>
                        </a:rPr>
                        <a:t>70</a:t>
                      </a:r>
                      <a:endParaRPr kumimoji="0" 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</a:tbl>
          </a:graphicData>
        </a:graphic>
      </p:graphicFrame>
      <p:sp>
        <p:nvSpPr>
          <p:cNvPr id="29730" name="Text Box 149"/>
          <p:cNvSpPr txBox="1">
            <a:spLocks noChangeArrowheads="1"/>
          </p:cNvSpPr>
          <p:nvPr/>
        </p:nvSpPr>
        <p:spPr bwMode="auto">
          <a:xfrm>
            <a:off x="323850" y="5373688"/>
            <a:ext cx="7489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i="1">
                <a:latin typeface="Calibri" pitchFamily="34" charset="0"/>
              </a:rPr>
              <a:t>DFIT – Diagnostic Fracture Injection Test</a:t>
            </a:r>
          </a:p>
        </p:txBody>
      </p:sp>
      <p:sp>
        <p:nvSpPr>
          <p:cNvPr id="29731" name="Text Box 38"/>
          <p:cNvSpPr txBox="1">
            <a:spLocks noChangeArrowheads="1"/>
          </p:cNvSpPr>
          <p:nvPr/>
        </p:nvSpPr>
        <p:spPr bwMode="auto">
          <a:xfrm>
            <a:off x="395288" y="5710238"/>
            <a:ext cx="7848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b="1" dirty="0" err="1">
                <a:latin typeface="Calibri" pitchFamily="34" charset="0"/>
              </a:rPr>
              <a:t>This</a:t>
            </a:r>
            <a:r>
              <a:rPr lang="pl-PL" b="1" dirty="0">
                <a:latin typeface="Calibri" pitchFamily="34" charset="0"/>
              </a:rPr>
              <a:t> </a:t>
            </a:r>
            <a:r>
              <a:rPr lang="pl-PL" b="1" dirty="0" err="1">
                <a:latin typeface="Calibri" pitchFamily="34" charset="0"/>
              </a:rPr>
              <a:t>nubmber</a:t>
            </a:r>
            <a:r>
              <a:rPr lang="pl-PL" b="1" dirty="0">
                <a:latin typeface="Calibri" pitchFamily="34" charset="0"/>
              </a:rPr>
              <a:t> </a:t>
            </a:r>
            <a:r>
              <a:rPr lang="pl-PL" b="1" dirty="0" err="1">
                <a:latin typeface="Calibri" pitchFamily="34" charset="0"/>
              </a:rPr>
              <a:t>is</a:t>
            </a:r>
            <a:r>
              <a:rPr lang="pl-PL" b="1" dirty="0">
                <a:latin typeface="Calibri" pitchFamily="34" charset="0"/>
              </a:rPr>
              <a:t> </a:t>
            </a:r>
            <a:r>
              <a:rPr lang="pl-PL" b="1" dirty="0" err="1">
                <a:latin typeface="Calibri" pitchFamily="34" charset="0"/>
              </a:rPr>
              <a:t>highest</a:t>
            </a:r>
            <a:r>
              <a:rPr lang="pl-PL" b="1" dirty="0">
                <a:latin typeface="Calibri" pitchFamily="34" charset="0"/>
              </a:rPr>
              <a:t> in Europe, but </a:t>
            </a:r>
            <a:r>
              <a:rPr lang="pl-PL" b="1" dirty="0" err="1">
                <a:latin typeface="Calibri" pitchFamily="34" charset="0"/>
              </a:rPr>
              <a:t>very</a:t>
            </a:r>
            <a:r>
              <a:rPr lang="pl-PL" b="1" dirty="0">
                <a:latin typeface="Calibri" pitchFamily="34" charset="0"/>
              </a:rPr>
              <a:t> </a:t>
            </a:r>
            <a:r>
              <a:rPr lang="pl-PL" b="1" dirty="0" err="1">
                <a:latin typeface="Calibri" pitchFamily="34" charset="0"/>
              </a:rPr>
              <a:t>low</a:t>
            </a:r>
            <a:r>
              <a:rPr lang="pl-PL" b="1" dirty="0">
                <a:latin typeface="Calibri" pitchFamily="34" charset="0"/>
              </a:rPr>
              <a:t> </a:t>
            </a:r>
            <a:r>
              <a:rPr lang="pl-PL" b="1" dirty="0" err="1">
                <a:latin typeface="Calibri" pitchFamily="34" charset="0"/>
              </a:rPr>
              <a:t>when</a:t>
            </a:r>
            <a:r>
              <a:rPr lang="pl-PL" b="1" dirty="0">
                <a:latin typeface="Calibri" pitchFamily="34" charset="0"/>
              </a:rPr>
              <a:t> </a:t>
            </a:r>
            <a:r>
              <a:rPr lang="pl-PL" b="1" dirty="0" err="1">
                <a:latin typeface="Calibri" pitchFamily="34" charset="0"/>
              </a:rPr>
              <a:t>compared</a:t>
            </a:r>
            <a:r>
              <a:rPr lang="pl-PL" b="1" dirty="0">
                <a:latin typeface="Calibri" pitchFamily="34" charset="0"/>
              </a:rPr>
              <a:t> </a:t>
            </a:r>
            <a:r>
              <a:rPr lang="pl-PL" b="1" dirty="0" smtClean="0">
                <a:latin typeface="Calibri" pitchFamily="34" charset="0"/>
              </a:rPr>
              <a:t/>
            </a:r>
            <a:br>
              <a:rPr lang="pl-PL" b="1" dirty="0" smtClean="0">
                <a:latin typeface="Calibri" pitchFamily="34" charset="0"/>
              </a:rPr>
            </a:br>
            <a:r>
              <a:rPr lang="pl-PL" b="1" dirty="0" smtClean="0">
                <a:latin typeface="Calibri" pitchFamily="34" charset="0"/>
              </a:rPr>
              <a:t>to </a:t>
            </a:r>
            <a:r>
              <a:rPr lang="pl-PL" b="1" dirty="0">
                <a:latin typeface="Calibri" pitchFamily="34" charset="0"/>
              </a:rPr>
              <a:t>American </a:t>
            </a:r>
            <a:r>
              <a:rPr lang="pl-PL" b="1" dirty="0" err="1">
                <a:latin typeface="Calibri" pitchFamily="34" charset="0"/>
              </a:rPr>
              <a:t>figures</a:t>
            </a:r>
            <a:endParaRPr lang="pl-PL" b="1" dirty="0">
              <a:latin typeface="Calibri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 bwMode="auto">
          <a:xfrm>
            <a:off x="457200" y="188640"/>
            <a:ext cx="8229600" cy="64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pl-PL" sz="4000" dirty="0" err="1">
                <a:latin typeface="+mj-lt"/>
                <a:ea typeface="+mj-ea"/>
                <a:cs typeface="+mj-cs"/>
              </a:rPr>
              <a:t>Still</a:t>
            </a:r>
            <a:r>
              <a:rPr lang="pl-PL" sz="4000" dirty="0">
                <a:latin typeface="+mj-lt"/>
                <a:ea typeface="+mj-ea"/>
                <a:cs typeface="+mj-cs"/>
              </a:rPr>
              <a:t> on </a:t>
            </a:r>
            <a:r>
              <a:rPr lang="pl-PL" sz="4000" dirty="0" smtClean="0">
                <a:latin typeface="+mj-lt"/>
                <a:ea typeface="+mj-ea"/>
                <a:cs typeface="+mj-cs"/>
              </a:rPr>
              <a:t>the </a:t>
            </a:r>
            <a:r>
              <a:rPr lang="pl-PL" sz="4000" dirty="0" err="1">
                <a:latin typeface="+mj-lt"/>
                <a:ea typeface="+mj-ea"/>
                <a:cs typeface="+mj-cs"/>
              </a:rPr>
              <a:t>way</a:t>
            </a:r>
            <a:r>
              <a:rPr lang="pl-PL" sz="4000" dirty="0">
                <a:latin typeface="+mj-lt"/>
                <a:ea typeface="+mj-ea"/>
                <a:cs typeface="+mj-cs"/>
              </a:rPr>
              <a:t> </a:t>
            </a:r>
            <a:r>
              <a:rPr lang="pl-PL" sz="4000" dirty="0" err="1">
                <a:latin typeface="+mj-lt"/>
                <a:ea typeface="+mj-ea"/>
                <a:cs typeface="+mj-cs"/>
              </a:rPr>
              <a:t>towards</a:t>
            </a:r>
            <a:r>
              <a:rPr lang="pl-PL" sz="4000" dirty="0">
                <a:latin typeface="+mj-lt"/>
                <a:ea typeface="+mj-ea"/>
                <a:cs typeface="+mj-cs"/>
              </a:rPr>
              <a:t> first </a:t>
            </a:r>
            <a:r>
              <a:rPr lang="pl-PL" sz="4000" dirty="0" err="1">
                <a:latin typeface="+mj-lt"/>
                <a:ea typeface="+mj-ea"/>
                <a:cs typeface="+mj-cs"/>
              </a:rPr>
              <a:t>success</a:t>
            </a:r>
            <a:r>
              <a:rPr lang="pl-PL" sz="4000" dirty="0">
                <a:latin typeface="+mj-lt"/>
                <a:ea typeface="+mj-ea"/>
                <a:cs typeface="+mj-cs"/>
              </a:rPr>
              <a:t>…</a:t>
            </a:r>
            <a:endParaRPr lang="en-GB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178743" y="2132856"/>
            <a:ext cx="87136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2</a:t>
            </a:r>
            <a:r>
              <a:rPr lang="en-GB" b="1" dirty="0" smtClean="0">
                <a:solidFill>
                  <a:srgbClr val="FF0000"/>
                </a:solidFill>
              </a:rPr>
              <a:t>4500 </a:t>
            </a:r>
            <a:r>
              <a:rPr lang="en-GB" b="1" dirty="0">
                <a:solidFill>
                  <a:srgbClr val="FF0000"/>
                </a:solidFill>
              </a:rPr>
              <a:t>m</a:t>
            </a:r>
            <a:r>
              <a:rPr lang="en-GB" b="1" baseline="30000" dirty="0">
                <a:solidFill>
                  <a:srgbClr val="FF0000"/>
                </a:solidFill>
              </a:rPr>
              <a:t>3</a:t>
            </a:r>
            <a:r>
              <a:rPr lang="en-GB" b="1" dirty="0">
                <a:solidFill>
                  <a:srgbClr val="FF0000"/>
                </a:solidFill>
              </a:rPr>
              <a:t>/</a:t>
            </a:r>
            <a:r>
              <a:rPr lang="pl-PL" b="1" dirty="0" err="1">
                <a:solidFill>
                  <a:srgbClr val="FF0000"/>
                </a:solidFill>
              </a:rPr>
              <a:t>day</a:t>
            </a:r>
            <a:r>
              <a:rPr lang="pl-PL" b="1" dirty="0">
                <a:solidFill>
                  <a:srgbClr val="FF0000"/>
                </a:solidFill>
              </a:rPr>
              <a:t> (</a:t>
            </a:r>
            <a:r>
              <a:rPr lang="pl-PL" b="1" dirty="0" err="1">
                <a:solidFill>
                  <a:srgbClr val="FF0000"/>
                </a:solidFill>
              </a:rPr>
              <a:t>achieved</a:t>
            </a:r>
            <a:r>
              <a:rPr lang="pl-PL" b="1" dirty="0">
                <a:solidFill>
                  <a:srgbClr val="FF0000"/>
                </a:solidFill>
              </a:rPr>
              <a:t> in one </a:t>
            </a:r>
            <a:r>
              <a:rPr lang="pl-PL" b="1" dirty="0" err="1" smtClean="0">
                <a:solidFill>
                  <a:srgbClr val="FF0000"/>
                </a:solidFill>
              </a:rPr>
              <a:t>borehole</a:t>
            </a:r>
            <a:r>
              <a:rPr lang="pl-PL" b="1" dirty="0" smtClean="0">
                <a:solidFill>
                  <a:srgbClr val="FF0000"/>
                </a:solidFill>
              </a:rPr>
              <a:t>), and 11.000 to 15.000 in </a:t>
            </a:r>
            <a:r>
              <a:rPr lang="pl-PL" b="1" dirty="0" err="1" smtClean="0">
                <a:solidFill>
                  <a:srgbClr val="FF0000"/>
                </a:solidFill>
              </a:rPr>
              <a:t>few</a:t>
            </a:r>
            <a:r>
              <a:rPr lang="pl-PL" b="1" dirty="0" smtClean="0">
                <a:solidFill>
                  <a:srgbClr val="FF0000"/>
                </a:solidFill>
              </a:rPr>
              <a:t> </a:t>
            </a:r>
            <a:r>
              <a:rPr lang="pl-PL" b="1" dirty="0" err="1" smtClean="0">
                <a:solidFill>
                  <a:srgbClr val="FF0000"/>
                </a:solidFill>
              </a:rPr>
              <a:t>others</a:t>
            </a:r>
            <a:r>
              <a:rPr lang="pl-PL" b="1" dirty="0" smtClean="0">
                <a:solidFill>
                  <a:srgbClr val="FF0000"/>
                </a:solidFill>
              </a:rPr>
              <a:t> - </a:t>
            </a:r>
            <a:r>
              <a:rPr lang="pl-PL" b="1" dirty="0" err="1" smtClean="0">
                <a:solidFill>
                  <a:srgbClr val="FF0000"/>
                </a:solidFill>
              </a:rPr>
              <a:t>it</a:t>
            </a:r>
            <a:r>
              <a:rPr lang="pl-PL" b="1" dirty="0" smtClean="0">
                <a:solidFill>
                  <a:srgbClr val="FF0000"/>
                </a:solidFill>
              </a:rPr>
              <a:t> </a:t>
            </a:r>
            <a:r>
              <a:rPr lang="pl-PL" b="1" dirty="0" err="1">
                <a:solidFill>
                  <a:srgbClr val="FF0000"/>
                </a:solidFill>
              </a:rPr>
              <a:t>is</a:t>
            </a:r>
            <a:r>
              <a:rPr lang="pl-PL" b="1" dirty="0">
                <a:solidFill>
                  <a:srgbClr val="FF0000"/>
                </a:solidFill>
              </a:rPr>
              <a:t> not </a:t>
            </a:r>
            <a:r>
              <a:rPr lang="pl-PL" b="1" dirty="0" err="1" smtClean="0">
                <a:solidFill>
                  <a:srgbClr val="FF0000"/>
                </a:solidFill>
              </a:rPr>
              <a:t>enough</a:t>
            </a:r>
            <a:r>
              <a:rPr lang="pl-PL" b="1" dirty="0" smtClean="0">
                <a:solidFill>
                  <a:srgbClr val="FF0000"/>
                </a:solidFill>
              </a:rPr>
              <a:t> to </a:t>
            </a:r>
            <a:r>
              <a:rPr lang="pl-PL" b="1" dirty="0" err="1" smtClean="0">
                <a:solidFill>
                  <a:srgbClr val="FF0000"/>
                </a:solidFill>
              </a:rPr>
              <a:t>keep</a:t>
            </a:r>
            <a:r>
              <a:rPr lang="pl-PL" b="1" dirty="0" smtClean="0">
                <a:solidFill>
                  <a:srgbClr val="FF0000"/>
                </a:solidFill>
              </a:rPr>
              <a:t> a big </a:t>
            </a:r>
            <a:r>
              <a:rPr lang="pl-PL" b="1" dirty="0" err="1" smtClean="0">
                <a:solidFill>
                  <a:srgbClr val="FF0000"/>
                </a:solidFill>
              </a:rPr>
              <a:t>company</a:t>
            </a:r>
            <a:r>
              <a:rPr lang="pl-PL" b="1" dirty="0" smtClean="0">
                <a:solidFill>
                  <a:srgbClr val="FF0000"/>
                </a:solidFill>
              </a:rPr>
              <a:t> in Poland – to </a:t>
            </a:r>
            <a:r>
              <a:rPr lang="pl-PL" b="1" dirty="0" err="1" smtClean="0">
                <a:solidFill>
                  <a:srgbClr val="FF0000"/>
                </a:solidFill>
              </a:rPr>
              <a:t>meet</a:t>
            </a:r>
            <a:r>
              <a:rPr lang="pl-PL" b="1" dirty="0" smtClean="0">
                <a:solidFill>
                  <a:srgbClr val="FF0000"/>
                </a:solidFill>
              </a:rPr>
              <a:t> the global </a:t>
            </a:r>
            <a:r>
              <a:rPr lang="pl-PL" b="1" dirty="0" err="1" smtClean="0">
                <a:solidFill>
                  <a:srgbClr val="FF0000"/>
                </a:solidFill>
              </a:rPr>
              <a:t>standards</a:t>
            </a:r>
            <a:r>
              <a:rPr lang="pl-PL" b="1" dirty="0" smtClean="0">
                <a:solidFill>
                  <a:srgbClr val="FF0000"/>
                </a:solidFill>
              </a:rPr>
              <a:t>, </a:t>
            </a:r>
            <a:r>
              <a:rPr lang="pl-PL" b="1" dirty="0" err="1" smtClean="0">
                <a:solidFill>
                  <a:srgbClr val="FF0000"/>
                </a:solidFill>
              </a:rPr>
              <a:t>they</a:t>
            </a:r>
            <a:r>
              <a:rPr lang="pl-PL" b="1" dirty="0" smtClean="0">
                <a:solidFill>
                  <a:srgbClr val="FF0000"/>
                </a:solidFill>
              </a:rPr>
              <a:t> </a:t>
            </a:r>
            <a:r>
              <a:rPr lang="pl-PL" b="1" dirty="0" err="1" smtClean="0">
                <a:solidFill>
                  <a:srgbClr val="FF0000"/>
                </a:solidFill>
              </a:rPr>
              <a:t>would</a:t>
            </a:r>
            <a:r>
              <a:rPr lang="pl-PL" b="1" dirty="0" smtClean="0">
                <a:solidFill>
                  <a:srgbClr val="FF0000"/>
                </a:solidFill>
              </a:rPr>
              <a:t> </a:t>
            </a:r>
            <a:r>
              <a:rPr lang="pl-PL" b="1" dirty="0" err="1" smtClean="0">
                <a:solidFill>
                  <a:srgbClr val="FF0000"/>
                </a:solidFill>
              </a:rPr>
              <a:t>expect</a:t>
            </a:r>
            <a:r>
              <a:rPr lang="pl-PL" b="1" dirty="0" smtClean="0">
                <a:solidFill>
                  <a:srgbClr val="FF0000"/>
                </a:solidFill>
              </a:rPr>
              <a:t> </a:t>
            </a:r>
            <a:r>
              <a:rPr lang="pl-PL" b="1" dirty="0" err="1" smtClean="0">
                <a:solidFill>
                  <a:srgbClr val="FF0000"/>
                </a:solidFill>
              </a:rPr>
              <a:t>at</a:t>
            </a:r>
            <a:r>
              <a:rPr lang="pl-PL" b="1" dirty="0" smtClean="0">
                <a:solidFill>
                  <a:srgbClr val="FF0000"/>
                </a:solidFill>
              </a:rPr>
              <a:t> </a:t>
            </a:r>
            <a:r>
              <a:rPr lang="pl-PL" b="1" dirty="0" err="1" smtClean="0">
                <a:solidFill>
                  <a:srgbClr val="FF0000"/>
                </a:solidFill>
              </a:rPr>
              <a:t>least</a:t>
            </a:r>
            <a:r>
              <a:rPr lang="pl-PL" b="1" dirty="0" smtClean="0">
                <a:solidFill>
                  <a:srgbClr val="FF0000"/>
                </a:solidFill>
              </a:rPr>
              <a:t> </a:t>
            </a:r>
            <a:r>
              <a:rPr lang="pl-PL" b="1" dirty="0" err="1" smtClean="0">
                <a:solidFill>
                  <a:srgbClr val="FF0000"/>
                </a:solidFill>
              </a:rPr>
              <a:t>three</a:t>
            </a:r>
            <a:r>
              <a:rPr lang="pl-PL" b="1" dirty="0" smtClean="0">
                <a:solidFill>
                  <a:srgbClr val="FF0000"/>
                </a:solidFill>
              </a:rPr>
              <a:t> </a:t>
            </a:r>
            <a:r>
              <a:rPr lang="pl-PL" b="1" dirty="0" err="1" smtClean="0">
                <a:solidFill>
                  <a:srgbClr val="FF0000"/>
                </a:solidFill>
              </a:rPr>
              <a:t>times</a:t>
            </a:r>
            <a:r>
              <a:rPr lang="pl-PL" b="1" dirty="0" smtClean="0">
                <a:solidFill>
                  <a:srgbClr val="FF0000"/>
                </a:solidFill>
              </a:rPr>
              <a:t> </a:t>
            </a:r>
            <a:r>
              <a:rPr lang="pl-PL" b="1" dirty="0" err="1" smtClean="0">
                <a:solidFill>
                  <a:srgbClr val="FF0000"/>
                </a:solidFill>
              </a:rPr>
              <a:t>more</a:t>
            </a:r>
            <a:r>
              <a:rPr lang="pl-PL" b="1" dirty="0" smtClean="0">
                <a:solidFill>
                  <a:srgbClr val="FF0000"/>
                </a:solidFill>
              </a:rPr>
              <a:t>… </a:t>
            </a:r>
            <a:endParaRPr lang="en-GB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Symbol zastępczy numeru slajdu 3"/>
          <p:cNvSpPr txBox="1">
            <a:spLocks noGrp="1"/>
          </p:cNvSpPr>
          <p:nvPr/>
        </p:nvSpPr>
        <p:spPr bwMode="auto">
          <a:xfrm>
            <a:off x="304800" y="6561138"/>
            <a:ext cx="685800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fld id="{4A843D1D-F7A0-44B4-A42C-615A17B28DC2}" type="slidenum">
              <a:rPr lang="en-US">
                <a:solidFill>
                  <a:schemeClr val="bg1"/>
                </a:solidFill>
              </a:rPr>
              <a:pPr algn="l"/>
              <a:t>12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2294" name="Picture 18" descr="zasieg shale gas P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174" y="1358900"/>
            <a:ext cx="4902775" cy="4822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Obraz 2" descr="przekroj_T00643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39" y="287339"/>
            <a:ext cx="7035279" cy="589406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5" name="Grupa 4"/>
          <p:cNvGrpSpPr/>
          <p:nvPr/>
        </p:nvGrpSpPr>
        <p:grpSpPr>
          <a:xfrm>
            <a:off x="2165792" y="3660749"/>
            <a:ext cx="3507359" cy="883480"/>
            <a:chOff x="1344739" y="3838575"/>
            <a:chExt cx="4091357" cy="1030585"/>
          </a:xfrm>
        </p:grpSpPr>
        <p:sp>
          <p:nvSpPr>
            <p:cNvPr id="3" name="Nawias klamrowy otwierający 2"/>
            <p:cNvSpPr/>
            <p:nvPr/>
          </p:nvSpPr>
          <p:spPr>
            <a:xfrm>
              <a:off x="5004048" y="3838575"/>
              <a:ext cx="432048" cy="1030585"/>
            </a:xfrm>
            <a:prstGeom prst="lef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" name="pole tekstowe 3"/>
            <p:cNvSpPr txBox="1"/>
            <p:nvPr/>
          </p:nvSpPr>
          <p:spPr>
            <a:xfrm>
              <a:off x="1344739" y="4169201"/>
              <a:ext cx="3875333" cy="430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err="1" smtClean="0"/>
                <a:t>Shale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gas</a:t>
              </a:r>
              <a:r>
                <a:rPr lang="pl-PL" b="1" dirty="0" smtClean="0"/>
                <a:t>/</a:t>
              </a:r>
              <a:r>
                <a:rPr lang="pl-PL" b="1" dirty="0" err="1" smtClean="0"/>
                <a:t>oil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prone</a:t>
              </a:r>
              <a:r>
                <a:rPr lang="pl-PL" b="1" dirty="0" smtClean="0"/>
                <a:t> – 700 m</a:t>
              </a:r>
              <a:endParaRPr lang="pl-PL" b="1" dirty="0"/>
            </a:p>
          </p:txBody>
        </p:sp>
      </p:grpSp>
      <p:pic>
        <p:nvPicPr>
          <p:cNvPr id="1026" name="Picture 2" descr="C:\Program Files\Microsoft Office\MEDIA\CAGCAT10\j0157763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3158"/>
            <a:ext cx="504056" cy="5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588224" y="50283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Eifel</a:t>
            </a:r>
            <a:r>
              <a:rPr lang="pl-PL" dirty="0" smtClean="0"/>
              <a:t> Tower</a:t>
            </a:r>
            <a:endParaRPr lang="pl-PL" dirty="0"/>
          </a:p>
        </p:txBody>
      </p:sp>
      <p:cxnSp>
        <p:nvCxnSpPr>
          <p:cNvPr id="7" name="Łącznik prosty ze strzałką 6"/>
          <p:cNvCxnSpPr/>
          <p:nvPr/>
        </p:nvCxnSpPr>
        <p:spPr>
          <a:xfrm flipH="1">
            <a:off x="6131768" y="687498"/>
            <a:ext cx="43204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6467942" y="422108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Ordovician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6176900" y="364502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Lower </a:t>
            </a:r>
            <a:r>
              <a:rPr lang="pl-PL" dirty="0" err="1" smtClean="0"/>
              <a:t>Silurian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5531838" y="4380018"/>
            <a:ext cx="936104" cy="45719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1166317" y="418893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err="1" smtClean="0"/>
              <a:t>Hydraulic</a:t>
            </a:r>
            <a:r>
              <a:rPr lang="pl-PL" i="1" dirty="0" smtClean="0"/>
              <a:t> </a:t>
            </a:r>
            <a:r>
              <a:rPr lang="pl-PL" i="1" dirty="0" err="1" smtClean="0"/>
              <a:t>fracturing</a:t>
            </a:r>
            <a:r>
              <a:rPr lang="pl-PL" i="1" dirty="0" smtClean="0"/>
              <a:t> – 2894 – 2907 m</a:t>
            </a:r>
            <a:endParaRPr lang="pl-PL" i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38246" y="71350"/>
            <a:ext cx="432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PGNiG Lubocino 1 </a:t>
            </a:r>
            <a:r>
              <a:rPr lang="pl-PL" sz="2400" b="1" dirty="0" err="1" smtClean="0"/>
              <a:t>well</a:t>
            </a:r>
            <a:endParaRPr lang="pl-PL" sz="2400" b="1" dirty="0" smtClean="0"/>
          </a:p>
          <a:p>
            <a:r>
              <a:rPr lang="pl-PL" sz="2400" b="1" dirty="0" smtClean="0"/>
              <a:t>and </a:t>
            </a:r>
            <a:r>
              <a:rPr lang="pl-PL" sz="2400" b="1" dirty="0" err="1" smtClean="0"/>
              <a:t>main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geological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targets</a:t>
            </a:r>
            <a:endParaRPr lang="pl-PL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5791" y="1196753"/>
            <a:ext cx="3270305" cy="224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560" y="1484784"/>
            <a:ext cx="77768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/>
              <a:t>THERE IS NO THICK</a:t>
            </a:r>
            <a:r>
              <a:rPr lang="pl-PL" sz="3200" b="1" dirty="0" smtClean="0"/>
              <a:t>, UNIFORM</a:t>
            </a:r>
            <a:r>
              <a:rPr lang="pl-PL" sz="3200" b="1" dirty="0"/>
              <a:t>, </a:t>
            </a:r>
            <a:r>
              <a:rPr lang="pl-PL" sz="3200" b="1" dirty="0" smtClean="0"/>
              <a:t>HYDROCARBON </a:t>
            </a:r>
            <a:r>
              <a:rPr lang="pl-PL" sz="3200" b="1" dirty="0"/>
              <a:t>– </a:t>
            </a:r>
            <a:r>
              <a:rPr lang="pl-PL" sz="3200" b="1" dirty="0" smtClean="0"/>
              <a:t>RICH, SHALE BELT ACROSS POLAND - ALTHOUGH AT A FIRST GLANCE IT SEEMED TO BE THE CASE… </a:t>
            </a:r>
          </a:p>
          <a:p>
            <a:pPr algn="ctr"/>
            <a:r>
              <a:rPr lang="pl-PL" sz="4800" b="1" dirty="0" smtClean="0"/>
              <a:t>IN QUEST FOR SWEET SPOTS</a:t>
            </a:r>
            <a:endParaRPr lang="pl-PL" sz="48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310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276837" y="764704"/>
            <a:ext cx="6230286" cy="535804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156176" y="572396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After</a:t>
            </a:r>
            <a:r>
              <a:rPr lang="pl-PL" dirty="0" smtClean="0"/>
              <a:t>: </a:t>
            </a:r>
            <a:r>
              <a:rPr lang="pl-PL" dirty="0" err="1" smtClean="0"/>
              <a:t>Ottmann</a:t>
            </a:r>
            <a:r>
              <a:rPr lang="pl-PL" dirty="0" smtClean="0"/>
              <a:t> &amp; </a:t>
            </a:r>
            <a:r>
              <a:rPr lang="pl-PL" dirty="0" err="1" smtClean="0"/>
              <a:t>Bohacs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50339" y="173831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WHAT IS SWEET SPOT?</a:t>
            </a:r>
            <a:endParaRPr lang="pl-PL" sz="2400" b="1" dirty="0"/>
          </a:p>
        </p:txBody>
      </p:sp>
      <p:sp>
        <p:nvSpPr>
          <p:cNvPr id="7" name="Elipsa 6"/>
          <p:cNvSpPr/>
          <p:nvPr/>
        </p:nvSpPr>
        <p:spPr>
          <a:xfrm>
            <a:off x="3887924" y="2452142"/>
            <a:ext cx="1080120" cy="108012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pole tekstowe 1"/>
          <p:cNvSpPr txBox="1"/>
          <p:nvPr/>
        </p:nvSpPr>
        <p:spPr>
          <a:xfrm>
            <a:off x="3419872" y="5170884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= </a:t>
            </a:r>
            <a:r>
              <a:rPr lang="pl-PL" sz="2400" i="1" dirty="0" err="1" smtClean="0"/>
              <a:t>Pressure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744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244" y="0"/>
            <a:ext cx="8784976" cy="108012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 err="1" smtClean="0"/>
              <a:t>Going</a:t>
            </a:r>
            <a:r>
              <a:rPr lang="pl-PL" sz="2400" dirty="0" smtClean="0"/>
              <a:t> West for </a:t>
            </a:r>
            <a:r>
              <a:rPr lang="pl-PL" sz="2400" dirty="0" err="1" smtClean="0"/>
              <a:t>dry</a:t>
            </a:r>
            <a:r>
              <a:rPr lang="pl-PL" sz="2400" dirty="0" smtClean="0"/>
              <a:t> </a:t>
            </a:r>
            <a:r>
              <a:rPr lang="pl-PL" sz="2400" dirty="0" err="1" smtClean="0"/>
              <a:t>gas</a:t>
            </a:r>
            <a:r>
              <a:rPr lang="pl-PL" sz="2400" dirty="0" smtClean="0"/>
              <a:t> - with </a:t>
            </a:r>
            <a:r>
              <a:rPr lang="pl-PL" sz="2400" dirty="0" err="1" smtClean="0"/>
              <a:t>deeper</a:t>
            </a:r>
            <a:r>
              <a:rPr lang="pl-PL" sz="2400" dirty="0" smtClean="0"/>
              <a:t> </a:t>
            </a:r>
            <a:r>
              <a:rPr lang="pl-PL" sz="2400" dirty="0" err="1" smtClean="0"/>
              <a:t>burial</a:t>
            </a:r>
            <a:r>
              <a:rPr lang="pl-PL" sz="2400" dirty="0" smtClean="0"/>
              <a:t>, </a:t>
            </a:r>
            <a:r>
              <a:rPr lang="pl-PL" sz="2400" dirty="0" err="1" smtClean="0"/>
              <a:t>higher</a:t>
            </a:r>
            <a:r>
              <a:rPr lang="pl-PL" sz="2400" dirty="0" smtClean="0"/>
              <a:t> </a:t>
            </a:r>
            <a:r>
              <a:rPr lang="pl-PL" sz="2400" dirty="0" err="1" smtClean="0"/>
              <a:t>temperatures</a:t>
            </a:r>
            <a:r>
              <a:rPr lang="pl-PL" sz="2400" dirty="0" smtClean="0"/>
              <a:t> and </a:t>
            </a:r>
            <a:r>
              <a:rPr lang="pl-PL" sz="2400" dirty="0" err="1" smtClean="0"/>
              <a:t>pressures</a:t>
            </a:r>
            <a:r>
              <a:rPr lang="pl-PL" sz="2400" dirty="0" smtClean="0"/>
              <a:t> – </a:t>
            </a:r>
            <a:r>
              <a:rPr lang="pl-PL" sz="2400" dirty="0" err="1" smtClean="0"/>
              <a:t>however</a:t>
            </a:r>
            <a:r>
              <a:rPr lang="pl-PL" sz="2400" dirty="0" smtClean="0"/>
              <a:t>, the </a:t>
            </a:r>
            <a:r>
              <a:rPr lang="pl-PL" sz="2400" dirty="0" err="1" smtClean="0"/>
              <a:t>depth</a:t>
            </a:r>
            <a:r>
              <a:rPr lang="pl-PL" sz="2400" dirty="0" smtClean="0"/>
              <a:t> of target </a:t>
            </a:r>
            <a:r>
              <a:rPr lang="pl-PL" sz="2400" dirty="0" err="1" smtClean="0"/>
              <a:t>intervals</a:t>
            </a:r>
            <a:r>
              <a:rPr lang="pl-PL" sz="2400" dirty="0" smtClean="0"/>
              <a:t> </a:t>
            </a:r>
            <a:r>
              <a:rPr lang="pl-PL" sz="2400" dirty="0" err="1" smtClean="0"/>
              <a:t>is</a:t>
            </a:r>
            <a:r>
              <a:rPr lang="pl-PL" sz="2400" dirty="0" smtClean="0"/>
              <a:t> </a:t>
            </a:r>
            <a:r>
              <a:rPr lang="pl-PL" sz="2400" dirty="0" err="1" smtClean="0"/>
              <a:t>also</a:t>
            </a:r>
            <a:r>
              <a:rPr lang="pl-PL" sz="2400" dirty="0" smtClean="0"/>
              <a:t> </a:t>
            </a:r>
            <a:r>
              <a:rPr lang="pl-PL" sz="2400" dirty="0" err="1" smtClean="0"/>
              <a:t>increasing</a:t>
            </a:r>
            <a:r>
              <a:rPr lang="pl-PL" sz="2400" dirty="0" smtClean="0"/>
              <a:t>… </a:t>
            </a:r>
            <a:endParaRPr lang="en-GB" sz="2400" dirty="0"/>
          </a:p>
        </p:txBody>
      </p:sp>
      <p:pic>
        <p:nvPicPr>
          <p:cNvPr id="21506" name="Picture 9" descr="TOC-net thickness_03_2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1052389"/>
            <a:ext cx="4676775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pole tekstowe 4"/>
          <p:cNvSpPr txBox="1">
            <a:spLocks noChangeArrowheads="1"/>
          </p:cNvSpPr>
          <p:nvPr/>
        </p:nvSpPr>
        <p:spPr bwMode="auto">
          <a:xfrm>
            <a:off x="2195513" y="2133476"/>
            <a:ext cx="20161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>
                <a:latin typeface="Calibri" pitchFamily="34" charset="0"/>
              </a:rPr>
              <a:t>Oil prone</a:t>
            </a:r>
            <a:endParaRPr lang="en-GB" sz="2400">
              <a:latin typeface="Calibri" pitchFamily="34" charset="0"/>
            </a:endParaRPr>
          </a:p>
        </p:txBody>
      </p:sp>
      <p:sp>
        <p:nvSpPr>
          <p:cNvPr id="21508" name="pole tekstowe 5"/>
          <p:cNvSpPr txBox="1">
            <a:spLocks noChangeArrowheads="1"/>
          </p:cNvSpPr>
          <p:nvPr/>
        </p:nvSpPr>
        <p:spPr bwMode="auto">
          <a:xfrm>
            <a:off x="395536" y="2420888"/>
            <a:ext cx="15841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dirty="0">
                <a:latin typeface="Calibri" pitchFamily="34" charset="0"/>
              </a:rPr>
              <a:t>Gas </a:t>
            </a:r>
            <a:r>
              <a:rPr lang="pl-PL" sz="2400" dirty="0" err="1">
                <a:latin typeface="Calibri" pitchFamily="34" charset="0"/>
              </a:rPr>
              <a:t>prone</a:t>
            </a:r>
            <a:endParaRPr lang="en-GB" sz="2400" dirty="0">
              <a:latin typeface="Calibri" pitchFamily="34" charset="0"/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0213" y="1012702"/>
            <a:ext cx="3368836" cy="512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53663"/>
            <a:ext cx="2304256" cy="194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4932040" y="836712"/>
            <a:ext cx="1944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/>
              <a:t>Lublin </a:t>
            </a:r>
            <a:r>
              <a:rPr lang="pl-PL" i="1" dirty="0" err="1" smtClean="0"/>
              <a:t>Basin</a:t>
            </a:r>
            <a:endParaRPr lang="en-GB" i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7020272" y="836712"/>
            <a:ext cx="17281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i="1" dirty="0" err="1" smtClean="0"/>
              <a:t>Batlic</a:t>
            </a:r>
            <a:r>
              <a:rPr lang="pl-PL" i="1" dirty="0" smtClean="0"/>
              <a:t>  </a:t>
            </a:r>
            <a:r>
              <a:rPr lang="pl-PL" i="1" dirty="0" err="1" smtClean="0"/>
              <a:t>basin</a:t>
            </a:r>
            <a:endParaRPr lang="en-GB" i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419872" y="386104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Lublin </a:t>
            </a:r>
            <a:r>
              <a:rPr lang="pl-PL" i="1" dirty="0" err="1" smtClean="0"/>
              <a:t>Basin</a:t>
            </a:r>
            <a:endParaRPr lang="en-GB" i="1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395536" y="148478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err="1" smtClean="0"/>
              <a:t>Batlic</a:t>
            </a:r>
            <a:r>
              <a:rPr lang="pl-PL" i="1" dirty="0" smtClean="0"/>
              <a:t>  </a:t>
            </a:r>
            <a:r>
              <a:rPr lang="pl-PL" i="1" dirty="0" err="1" smtClean="0"/>
              <a:t>basin</a:t>
            </a:r>
            <a:endParaRPr lang="en-GB" i="1" dirty="0"/>
          </a:p>
        </p:txBody>
      </p:sp>
      <p:sp>
        <p:nvSpPr>
          <p:cNvPr id="12" name="Nawias klamrowy zamykający 11"/>
          <p:cNvSpPr/>
          <p:nvPr/>
        </p:nvSpPr>
        <p:spPr>
          <a:xfrm>
            <a:off x="8309049" y="4062038"/>
            <a:ext cx="323528" cy="72008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Nawias klamrowy zamykający 12"/>
          <p:cNvSpPr/>
          <p:nvPr/>
        </p:nvSpPr>
        <p:spPr>
          <a:xfrm>
            <a:off x="6462867" y="3834336"/>
            <a:ext cx="323528" cy="792088"/>
          </a:xfrm>
          <a:prstGeom prst="rightBrace">
            <a:avLst>
              <a:gd name="adj1" fmla="val 0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Łącznik prosty ze strzałką 14"/>
          <p:cNvCxnSpPr/>
          <p:nvPr/>
        </p:nvCxnSpPr>
        <p:spPr>
          <a:xfrm flipH="1">
            <a:off x="1331640" y="1916832"/>
            <a:ext cx="360040" cy="21602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/>
          <p:nvPr/>
        </p:nvCxnSpPr>
        <p:spPr>
          <a:xfrm flipH="1">
            <a:off x="3059832" y="3933056"/>
            <a:ext cx="360040" cy="21602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/>
          <p:cNvSpPr txBox="1"/>
          <p:nvPr/>
        </p:nvSpPr>
        <p:spPr>
          <a:xfrm>
            <a:off x="251520" y="368433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err="1" smtClean="0"/>
              <a:t>Maturity</a:t>
            </a:r>
            <a:r>
              <a:rPr lang="pl-PL" i="1" dirty="0" smtClean="0"/>
              <a:t> map</a:t>
            </a:r>
            <a:endParaRPr lang="pl-PL" i="1" dirty="0"/>
          </a:p>
        </p:txBody>
      </p:sp>
      <p:cxnSp>
        <p:nvCxnSpPr>
          <p:cNvPr id="17" name="Łącznik prosty ze strzałką 16"/>
          <p:cNvCxnSpPr/>
          <p:nvPr/>
        </p:nvCxnSpPr>
        <p:spPr>
          <a:xfrm flipH="1">
            <a:off x="683568" y="4122368"/>
            <a:ext cx="360040" cy="21602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11560" y="779318"/>
            <a:ext cx="7879999" cy="540714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5" y="116632"/>
            <a:ext cx="8857764" cy="662686"/>
          </a:xfrm>
        </p:spPr>
        <p:txBody>
          <a:bodyPr/>
          <a:lstStyle/>
          <a:p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SCREENING </a:t>
            </a: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OF AN ORDOVICIAN TARGET BASED </a:t>
            </a: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ON EXISTING </a:t>
            </a: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WELLS WITH A 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HIGH</a:t>
            </a: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ER AVERAGE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ORGANIC MATTER </a:t>
            </a: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(TOC) – HIGHER TOC ALONE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IS NOT </a:t>
            </a: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ENOUGH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pl-PL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805028" y="1093093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i="1" dirty="0" err="1" smtClean="0"/>
              <a:t>Compiled</a:t>
            </a:r>
            <a:r>
              <a:rPr lang="pl-PL" sz="1200" i="1" dirty="0" smtClean="0"/>
              <a:t> by Adam Wójcicki</a:t>
            </a:r>
            <a:endParaRPr lang="pl-PL" sz="1200" i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432225" y="1608253"/>
            <a:ext cx="120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? </a:t>
            </a:r>
            <a:r>
              <a:rPr lang="pl-PL" i="1" dirty="0" err="1" smtClean="0"/>
              <a:t>offshore</a:t>
            </a:r>
            <a:endParaRPr lang="pl-PL" i="1" dirty="0"/>
          </a:p>
        </p:txBody>
      </p:sp>
      <p:grpSp>
        <p:nvGrpSpPr>
          <p:cNvPr id="12" name="Grupa 11"/>
          <p:cNvGrpSpPr/>
          <p:nvPr/>
        </p:nvGrpSpPr>
        <p:grpSpPr>
          <a:xfrm>
            <a:off x="2231740" y="1942575"/>
            <a:ext cx="4932548" cy="911908"/>
            <a:chOff x="2231740" y="2564904"/>
            <a:chExt cx="4932548" cy="911908"/>
          </a:xfrm>
        </p:grpSpPr>
        <p:sp>
          <p:nvSpPr>
            <p:cNvPr id="8" name="Elipsa 7"/>
            <p:cNvSpPr/>
            <p:nvPr/>
          </p:nvSpPr>
          <p:spPr>
            <a:xfrm>
              <a:off x="6372200" y="3044764"/>
              <a:ext cx="432048" cy="432048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Elipsa 8"/>
            <p:cNvSpPr/>
            <p:nvPr/>
          </p:nvSpPr>
          <p:spPr>
            <a:xfrm>
              <a:off x="2483768" y="3044764"/>
              <a:ext cx="432048" cy="432048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6228184" y="2564904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/>
                <a:t>Good</a:t>
              </a:r>
              <a:endParaRPr lang="pl-PL" dirty="0"/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2231740" y="2589808"/>
              <a:ext cx="11161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err="1" smtClean="0"/>
                <a:t>Average</a:t>
              </a:r>
              <a:endParaRPr lang="pl-PL" dirty="0"/>
            </a:p>
          </p:txBody>
        </p:sp>
      </p:grpSp>
      <p:sp>
        <p:nvSpPr>
          <p:cNvPr id="13" name="pole tekstowe 12"/>
          <p:cNvSpPr txBox="1"/>
          <p:nvPr/>
        </p:nvSpPr>
        <p:spPr>
          <a:xfrm>
            <a:off x="2740490" y="4837509"/>
            <a:ext cx="527805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sng" dirty="0"/>
              <a:t>IN EACH TARGET INTERVAL:</a:t>
            </a:r>
          </a:p>
          <a:p>
            <a:endParaRPr lang="en-US" sz="1100" i="1" dirty="0"/>
          </a:p>
          <a:p>
            <a:r>
              <a:rPr lang="en-US" sz="1100" i="1" dirty="0"/>
              <a:t>Thickness -  potential volume of gas-in-place</a:t>
            </a:r>
          </a:p>
          <a:p>
            <a:r>
              <a:rPr lang="en-US" sz="1100" i="1" dirty="0"/>
              <a:t>+  Composition of bulk rock (carbonate, quartz, total clay) –   </a:t>
            </a:r>
          </a:p>
          <a:p>
            <a:r>
              <a:rPr lang="en-US" sz="1100" i="1" dirty="0"/>
              <a:t>     brittleness, susceptibility to hydraulic fracturing</a:t>
            </a:r>
          </a:p>
          <a:p>
            <a:r>
              <a:rPr lang="en-US" sz="1100" i="1" dirty="0"/>
              <a:t>+ Total organic carbon (TOC) – generation of hydrocarbons</a:t>
            </a:r>
          </a:p>
          <a:p>
            <a:r>
              <a:rPr lang="en-US" sz="1100" i="1" dirty="0"/>
              <a:t>____________________________________________________</a:t>
            </a:r>
          </a:p>
          <a:p>
            <a:r>
              <a:rPr lang="en-US" sz="1100" i="1" dirty="0"/>
              <a:t>=  POTENTIAL SWEET SPOT (however, you have to be lucky to have all these delights occurring together in one place) </a:t>
            </a:r>
          </a:p>
        </p:txBody>
      </p:sp>
      <p:cxnSp>
        <p:nvCxnSpPr>
          <p:cNvPr id="15" name="Łącznik prosty ze strzałką 14"/>
          <p:cNvCxnSpPr/>
          <p:nvPr/>
        </p:nvCxnSpPr>
        <p:spPr>
          <a:xfrm flipV="1">
            <a:off x="1115616" y="4722964"/>
            <a:ext cx="432048" cy="33056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/>
          <p:cNvSpPr txBox="1"/>
          <p:nvPr/>
        </p:nvSpPr>
        <p:spPr>
          <a:xfrm>
            <a:off x="174600" y="5140598"/>
            <a:ext cx="26152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 smtClean="0"/>
              <a:t>After</a:t>
            </a:r>
            <a:r>
              <a:rPr lang="pl-PL" sz="1600" dirty="0" smtClean="0"/>
              <a:t> </a:t>
            </a:r>
            <a:r>
              <a:rPr lang="pl-PL" sz="1600" dirty="0" err="1" smtClean="0"/>
              <a:t>all</a:t>
            </a:r>
            <a:r>
              <a:rPr lang="pl-PL" sz="1600" dirty="0" smtClean="0"/>
              <a:t>, the </a:t>
            </a:r>
            <a:r>
              <a:rPr lang="pl-PL" sz="1600" dirty="0" err="1" smtClean="0"/>
              <a:t>depth</a:t>
            </a:r>
            <a:r>
              <a:rPr lang="pl-PL" sz="1600" dirty="0" smtClean="0"/>
              <a:t> of </a:t>
            </a:r>
            <a:r>
              <a:rPr lang="pl-PL" sz="1600" dirty="0" err="1" smtClean="0"/>
              <a:t>potential</a:t>
            </a:r>
            <a:r>
              <a:rPr lang="pl-PL" sz="1600" dirty="0" smtClean="0"/>
              <a:t> </a:t>
            </a:r>
            <a:r>
              <a:rPr lang="pl-PL" sz="1600" dirty="0" err="1" smtClean="0"/>
              <a:t>sweet</a:t>
            </a:r>
            <a:r>
              <a:rPr lang="pl-PL" sz="1600" dirty="0" smtClean="0"/>
              <a:t> spot </a:t>
            </a:r>
            <a:r>
              <a:rPr lang="pl-PL" sz="1600" dirty="0" err="1" smtClean="0"/>
              <a:t>is</a:t>
            </a:r>
            <a:r>
              <a:rPr lang="pl-PL" sz="1600" dirty="0" smtClean="0"/>
              <a:t> </a:t>
            </a:r>
            <a:r>
              <a:rPr lang="pl-PL" sz="1600" dirty="0" err="1" smtClean="0"/>
              <a:t>also</a:t>
            </a:r>
            <a:r>
              <a:rPr lang="pl-PL" sz="1600" dirty="0" smtClean="0"/>
              <a:t> </a:t>
            </a:r>
            <a:r>
              <a:rPr lang="pl-PL" sz="1600" dirty="0" err="1" smtClean="0"/>
              <a:t>important</a:t>
            </a:r>
            <a:r>
              <a:rPr lang="pl-PL" sz="1600" dirty="0" smtClean="0"/>
              <a:t> – the </a:t>
            </a:r>
            <a:r>
              <a:rPr lang="pl-PL" sz="1600" dirty="0" err="1" smtClean="0"/>
              <a:t>deeper</a:t>
            </a:r>
            <a:r>
              <a:rPr lang="pl-PL" sz="1600" dirty="0" smtClean="0"/>
              <a:t>, </a:t>
            </a:r>
            <a:br>
              <a:rPr lang="pl-PL" sz="1600" dirty="0" smtClean="0"/>
            </a:br>
            <a:r>
              <a:rPr lang="pl-PL" sz="1600" dirty="0" smtClean="0"/>
              <a:t>the </a:t>
            </a:r>
            <a:r>
              <a:rPr lang="pl-PL" sz="1600" dirty="0" err="1" smtClean="0"/>
              <a:t>higher</a:t>
            </a:r>
            <a:r>
              <a:rPr lang="pl-PL" sz="1600" dirty="0" smtClean="0"/>
              <a:t> the </a:t>
            </a:r>
            <a:r>
              <a:rPr lang="pl-PL" sz="1600" dirty="0" err="1" smtClean="0"/>
              <a:t>cost</a:t>
            </a:r>
            <a:endParaRPr lang="pl-PL" sz="16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102085" y="708372"/>
            <a:ext cx="2880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1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817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 problem: high </a:t>
            </a:r>
            <a:r>
              <a:rPr lang="pl-PL" dirty="0" err="1" smtClean="0"/>
              <a:t>clay</a:t>
            </a:r>
            <a:r>
              <a:rPr lang="pl-PL" dirty="0" smtClean="0"/>
              <a:t> </a:t>
            </a:r>
            <a:r>
              <a:rPr lang="pl-PL" dirty="0" err="1" smtClean="0"/>
              <a:t>content</a:t>
            </a:r>
            <a:endParaRPr lang="pl-PL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5" y="1628800"/>
            <a:ext cx="909637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upa 6"/>
          <p:cNvGrpSpPr/>
          <p:nvPr/>
        </p:nvGrpSpPr>
        <p:grpSpPr>
          <a:xfrm>
            <a:off x="1115616" y="1412776"/>
            <a:ext cx="7416824" cy="4318739"/>
            <a:chOff x="1115616" y="1916832"/>
            <a:chExt cx="7416824" cy="4318739"/>
          </a:xfrm>
        </p:grpSpPr>
        <p:sp>
          <p:nvSpPr>
            <p:cNvPr id="3" name="Elipsa 2"/>
            <p:cNvSpPr/>
            <p:nvPr/>
          </p:nvSpPr>
          <p:spPr>
            <a:xfrm>
              <a:off x="6444208" y="1916832"/>
              <a:ext cx="1872208" cy="1872208"/>
            </a:xfrm>
            <a:prstGeom prst="ellipse">
              <a:avLst/>
            </a:prstGeom>
            <a:noFill/>
            <a:ln w="762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5" name="Łącznik prosty ze strzałką 4"/>
            <p:cNvCxnSpPr/>
            <p:nvPr/>
          </p:nvCxnSpPr>
          <p:spPr>
            <a:xfrm flipH="1">
              <a:off x="4595812" y="3694956"/>
              <a:ext cx="1992412" cy="1750268"/>
            </a:xfrm>
            <a:prstGeom prst="straightConnector1">
              <a:avLst/>
            </a:prstGeom>
            <a:ln w="76200">
              <a:solidFill>
                <a:srgbClr val="FF33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ole tekstowe 5"/>
            <p:cNvSpPr txBox="1"/>
            <p:nvPr/>
          </p:nvSpPr>
          <p:spPr>
            <a:xfrm>
              <a:off x="1115616" y="5589240"/>
              <a:ext cx="74168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err="1" smtClean="0">
                  <a:solidFill>
                    <a:srgbClr val="FF0000"/>
                  </a:solidFill>
                </a:rPr>
                <a:t>Smectite</a:t>
              </a:r>
              <a:r>
                <a:rPr lang="pl-PL" b="1" dirty="0" smtClean="0">
                  <a:solidFill>
                    <a:srgbClr val="FF0000"/>
                  </a:solidFill>
                </a:rPr>
                <a:t> group of </a:t>
              </a:r>
              <a:r>
                <a:rPr lang="pl-PL" b="1" dirty="0" err="1" smtClean="0">
                  <a:solidFill>
                    <a:srgbClr val="FF0000"/>
                  </a:solidFill>
                </a:rPr>
                <a:t>clay</a:t>
              </a:r>
              <a:r>
                <a:rPr lang="pl-PL" b="1" dirty="0" smtClean="0">
                  <a:solidFill>
                    <a:srgbClr val="FF0000"/>
                  </a:solidFill>
                </a:rPr>
                <a:t> </a:t>
              </a:r>
              <a:r>
                <a:rPr lang="pl-PL" b="1" dirty="0" err="1" smtClean="0">
                  <a:solidFill>
                    <a:srgbClr val="FF0000"/>
                  </a:solidFill>
                </a:rPr>
                <a:t>minerals</a:t>
              </a:r>
              <a:r>
                <a:rPr lang="pl-PL" b="1" dirty="0" smtClean="0">
                  <a:solidFill>
                    <a:srgbClr val="FF0000"/>
                  </a:solidFill>
                </a:rPr>
                <a:t> </a:t>
              </a:r>
              <a:r>
                <a:rPr lang="pl-PL" b="1" dirty="0" err="1" smtClean="0">
                  <a:solidFill>
                    <a:srgbClr val="FF0000"/>
                  </a:solidFill>
                </a:rPr>
                <a:t>is</a:t>
              </a:r>
              <a:r>
                <a:rPr lang="pl-PL" b="1" dirty="0" smtClean="0">
                  <a:solidFill>
                    <a:srgbClr val="FF0000"/>
                  </a:solidFill>
                </a:rPr>
                <a:t> </a:t>
              </a:r>
              <a:r>
                <a:rPr lang="pl-PL" b="1" dirty="0" err="1" smtClean="0">
                  <a:solidFill>
                    <a:srgbClr val="FF0000"/>
                  </a:solidFill>
                </a:rPr>
                <a:t>particularly</a:t>
              </a:r>
              <a:r>
                <a:rPr lang="pl-PL" b="1" dirty="0" smtClean="0">
                  <a:solidFill>
                    <a:srgbClr val="FF0000"/>
                  </a:solidFill>
                </a:rPr>
                <a:t> </a:t>
              </a:r>
              <a:r>
                <a:rPr lang="pl-PL" b="1" dirty="0" err="1" smtClean="0">
                  <a:solidFill>
                    <a:srgbClr val="FF0000"/>
                  </a:solidFill>
                </a:rPr>
                <a:t>unwanted</a:t>
              </a:r>
              <a:r>
                <a:rPr lang="pl-PL" b="1" dirty="0" smtClean="0">
                  <a:solidFill>
                    <a:srgbClr val="FF0000"/>
                  </a:solidFill>
                </a:rPr>
                <a:t>, as </a:t>
              </a:r>
              <a:r>
                <a:rPr lang="pl-PL" b="1" dirty="0" err="1" smtClean="0">
                  <a:solidFill>
                    <a:srgbClr val="FF0000"/>
                  </a:solidFill>
                </a:rPr>
                <a:t>these</a:t>
              </a:r>
              <a:r>
                <a:rPr lang="pl-PL" b="1" dirty="0" smtClean="0">
                  <a:solidFill>
                    <a:srgbClr val="FF0000"/>
                  </a:solidFill>
                </a:rPr>
                <a:t> </a:t>
              </a:r>
              <a:r>
                <a:rPr lang="pl-PL" b="1" dirty="0" err="1" smtClean="0">
                  <a:solidFill>
                    <a:srgbClr val="FF0000"/>
                  </a:solidFill>
                </a:rPr>
                <a:t>minerals</a:t>
              </a:r>
              <a:r>
                <a:rPr lang="pl-PL" b="1" dirty="0" smtClean="0">
                  <a:solidFill>
                    <a:srgbClr val="FF0000"/>
                  </a:solidFill>
                </a:rPr>
                <a:t> </a:t>
              </a:r>
              <a:r>
                <a:rPr lang="pl-PL" b="1" dirty="0" err="1" smtClean="0">
                  <a:solidFill>
                    <a:srgbClr val="FF0000"/>
                  </a:solidFill>
                </a:rPr>
                <a:t>swell</a:t>
              </a:r>
              <a:r>
                <a:rPr lang="pl-PL" b="1" dirty="0" smtClean="0">
                  <a:solidFill>
                    <a:srgbClr val="FF0000"/>
                  </a:solidFill>
                </a:rPr>
                <a:t> in </a:t>
              </a:r>
              <a:r>
                <a:rPr lang="pl-PL" b="1" dirty="0" err="1" smtClean="0">
                  <a:solidFill>
                    <a:srgbClr val="FF0000"/>
                  </a:solidFill>
                </a:rPr>
                <a:t>contact</a:t>
              </a:r>
              <a:r>
                <a:rPr lang="pl-PL" b="1" dirty="0" smtClean="0">
                  <a:solidFill>
                    <a:srgbClr val="FF0000"/>
                  </a:solidFill>
                </a:rPr>
                <a:t> </a:t>
              </a:r>
              <a:r>
                <a:rPr lang="pl-PL" b="1" dirty="0" err="1" smtClean="0">
                  <a:solidFill>
                    <a:srgbClr val="FF0000"/>
                  </a:solidFill>
                </a:rPr>
                <a:t>with</a:t>
              </a:r>
              <a:r>
                <a:rPr lang="pl-PL" b="1" dirty="0" smtClean="0">
                  <a:solidFill>
                    <a:srgbClr val="FF0000"/>
                  </a:solidFill>
                </a:rPr>
                <a:t> </a:t>
              </a:r>
              <a:r>
                <a:rPr lang="pl-PL" b="1" dirty="0" err="1" smtClean="0">
                  <a:solidFill>
                    <a:srgbClr val="FF0000"/>
                  </a:solidFill>
                </a:rPr>
                <a:t>water</a:t>
              </a:r>
              <a:r>
                <a:rPr lang="pl-PL" b="1" dirty="0" smtClean="0">
                  <a:solidFill>
                    <a:srgbClr val="FF0000"/>
                  </a:solidFill>
                </a:rPr>
                <a:t>, </a:t>
              </a:r>
              <a:r>
                <a:rPr lang="pl-PL" b="1" dirty="0" err="1" smtClean="0">
                  <a:solidFill>
                    <a:srgbClr val="FF0000"/>
                  </a:solidFill>
                </a:rPr>
                <a:t>clogging</a:t>
              </a:r>
              <a:r>
                <a:rPr lang="pl-PL" b="1" dirty="0" smtClean="0">
                  <a:solidFill>
                    <a:srgbClr val="FF0000"/>
                  </a:solidFill>
                </a:rPr>
                <a:t> the </a:t>
              </a:r>
              <a:r>
                <a:rPr lang="pl-PL" b="1" dirty="0" err="1" smtClean="0">
                  <a:solidFill>
                    <a:srgbClr val="FF0000"/>
                  </a:solidFill>
                </a:rPr>
                <a:t>fractures</a:t>
              </a:r>
              <a:endParaRPr lang="pl-PL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333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00213" y="2780928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smtClean="0"/>
              <a:t>HOW TO BREAK POLISH SHALES?</a:t>
            </a:r>
            <a:endParaRPr lang="pl-PL" sz="48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011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052736"/>
            <a:ext cx="4860032" cy="508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79512" y="129406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/>
              <a:t>Prehaps</a:t>
            </a:r>
            <a:r>
              <a:rPr lang="pl-PL" sz="2000" b="1" dirty="0" smtClean="0"/>
              <a:t>, </a:t>
            </a:r>
            <a:r>
              <a:rPr lang="pl-PL" sz="2000" b="1" dirty="0" err="1" smtClean="0"/>
              <a:t>let’s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find</a:t>
            </a:r>
            <a:r>
              <a:rPr lang="pl-PL" sz="2000" b="1" dirty="0" smtClean="0"/>
              <a:t> the </a:t>
            </a:r>
            <a:r>
              <a:rPr lang="pl-PL" sz="2000" b="1" dirty="0" err="1" smtClean="0"/>
              <a:t>spots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where</a:t>
            </a:r>
            <a:r>
              <a:rPr lang="pl-PL" sz="2000" b="1" dirty="0" smtClean="0"/>
              <a:t> the </a:t>
            </a:r>
            <a:r>
              <a:rPr lang="pl-PL" sz="2000" b="1" dirty="0" err="1" smtClean="0"/>
              <a:t>Mother</a:t>
            </a:r>
            <a:r>
              <a:rPr lang="pl-PL" sz="2000" b="1" dirty="0" smtClean="0"/>
              <a:t> Nature </a:t>
            </a:r>
            <a:r>
              <a:rPr lang="pl-PL" sz="2000" b="1" dirty="0" err="1" smtClean="0"/>
              <a:t>did</a:t>
            </a:r>
            <a:r>
              <a:rPr lang="pl-PL" sz="2000" b="1" dirty="0" smtClean="0"/>
              <a:t> the </a:t>
            </a:r>
            <a:r>
              <a:rPr lang="pl-PL" sz="2000" b="1" dirty="0" err="1" smtClean="0"/>
              <a:t>job</a:t>
            </a:r>
            <a:r>
              <a:rPr lang="pl-PL" sz="2000" b="1" dirty="0" smtClean="0"/>
              <a:t>? In </a:t>
            </a:r>
            <a:r>
              <a:rPr lang="pl-PL" sz="2000" b="1" dirty="0" err="1" smtClean="0"/>
              <a:t>places</a:t>
            </a:r>
            <a:r>
              <a:rPr lang="pl-PL" sz="2000" b="1" dirty="0" smtClean="0"/>
              <a:t>, </a:t>
            </a:r>
            <a:r>
              <a:rPr lang="pl-PL" sz="2000" b="1" dirty="0" err="1" smtClean="0"/>
              <a:t>tectonized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zones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can</a:t>
            </a:r>
            <a:r>
              <a:rPr lang="pl-PL" sz="2000" b="1" dirty="0" smtClean="0"/>
              <a:t> be the most </a:t>
            </a:r>
            <a:r>
              <a:rPr lang="pl-PL" sz="2000" b="1" dirty="0" err="1" smtClean="0"/>
              <a:t>productive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ones</a:t>
            </a:r>
            <a:r>
              <a:rPr lang="pl-PL" sz="2000" b="1" dirty="0" smtClean="0"/>
              <a:t>! A </a:t>
            </a:r>
            <a:r>
              <a:rPr lang="pl-PL" sz="2000" b="1" dirty="0" err="1" smtClean="0"/>
              <a:t>hint</a:t>
            </a:r>
            <a:r>
              <a:rPr lang="pl-PL" sz="2000" b="1" dirty="0" smtClean="0"/>
              <a:t> from China (</a:t>
            </a:r>
            <a:r>
              <a:rPr lang="pl-PL" sz="2000" b="1" dirty="0" err="1" smtClean="0"/>
              <a:t>Fuling</a:t>
            </a:r>
            <a:r>
              <a:rPr lang="pl-PL" sz="2000" b="1" dirty="0" smtClean="0"/>
              <a:t> field)</a:t>
            </a:r>
            <a:endParaRPr lang="pl-PL" sz="2000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3426643" y="626872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/>
              <a:t>After</a:t>
            </a:r>
            <a:r>
              <a:rPr lang="pl-PL" sz="1200" dirty="0" smtClean="0"/>
              <a:t>: GUO </a:t>
            </a:r>
            <a:r>
              <a:rPr lang="pl-PL" sz="1200" dirty="0" err="1" smtClean="0"/>
              <a:t>Tonglou</a:t>
            </a:r>
            <a:r>
              <a:rPr lang="pl-PL" sz="1200" dirty="0" smtClean="0"/>
              <a:t>, </a:t>
            </a:r>
            <a:r>
              <a:rPr lang="pl-PL" sz="1200" dirty="0"/>
              <a:t>ZHANG </a:t>
            </a:r>
            <a:r>
              <a:rPr lang="pl-PL" sz="1200" dirty="0" err="1"/>
              <a:t>Hanrong</a:t>
            </a:r>
            <a:endParaRPr lang="pl-PL" sz="1200" dirty="0"/>
          </a:p>
        </p:txBody>
      </p:sp>
      <p:grpSp>
        <p:nvGrpSpPr>
          <p:cNvPr id="7" name="Grupa 6"/>
          <p:cNvGrpSpPr/>
          <p:nvPr/>
        </p:nvGrpSpPr>
        <p:grpSpPr>
          <a:xfrm>
            <a:off x="5652120" y="1988840"/>
            <a:ext cx="1512168" cy="3096344"/>
            <a:chOff x="5508104" y="2132856"/>
            <a:chExt cx="1512168" cy="3096344"/>
          </a:xfrm>
        </p:grpSpPr>
        <p:sp>
          <p:nvSpPr>
            <p:cNvPr id="4" name="Elipsa 3"/>
            <p:cNvSpPr/>
            <p:nvPr/>
          </p:nvSpPr>
          <p:spPr>
            <a:xfrm>
              <a:off x="5508104" y="2132856"/>
              <a:ext cx="792088" cy="72008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Elipsa 5"/>
            <p:cNvSpPr/>
            <p:nvPr/>
          </p:nvSpPr>
          <p:spPr>
            <a:xfrm>
              <a:off x="6228184" y="4509120"/>
              <a:ext cx="792088" cy="72008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5" name="Grupa 24"/>
          <p:cNvGrpSpPr/>
          <p:nvPr/>
        </p:nvGrpSpPr>
        <p:grpSpPr>
          <a:xfrm>
            <a:off x="0" y="1772816"/>
            <a:ext cx="3456384" cy="2004703"/>
            <a:chOff x="0" y="1772816"/>
            <a:chExt cx="3456384" cy="2004703"/>
          </a:xfrm>
        </p:grpSpPr>
        <p:pic>
          <p:nvPicPr>
            <p:cNvPr id="5" name="Picture 2" descr="C:\Users\gpie\AppData\Local\Temp\Anticlinal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772816"/>
              <a:ext cx="3456384" cy="2004703"/>
            </a:xfrm>
            <a:prstGeom prst="rect">
              <a:avLst/>
            </a:prstGeom>
            <a:noFill/>
          </p:spPr>
        </p:pic>
        <p:grpSp>
          <p:nvGrpSpPr>
            <p:cNvPr id="18" name="Grupa 17"/>
            <p:cNvGrpSpPr/>
            <p:nvPr/>
          </p:nvGrpSpPr>
          <p:grpSpPr>
            <a:xfrm>
              <a:off x="1043608" y="2708920"/>
              <a:ext cx="432048" cy="432048"/>
              <a:chOff x="1043608" y="2708920"/>
              <a:chExt cx="432048" cy="432048"/>
            </a:xfrm>
          </p:grpSpPr>
          <p:cxnSp>
            <p:nvCxnSpPr>
              <p:cNvPr id="10" name="Łącznik prosty 9"/>
              <p:cNvCxnSpPr/>
              <p:nvPr/>
            </p:nvCxnSpPr>
            <p:spPr>
              <a:xfrm>
                <a:off x="1043608" y="2780928"/>
                <a:ext cx="72008" cy="360040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Łącznik prosty 10"/>
              <p:cNvCxnSpPr/>
              <p:nvPr/>
            </p:nvCxnSpPr>
            <p:spPr>
              <a:xfrm>
                <a:off x="1259632" y="2708920"/>
                <a:ext cx="0" cy="432048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Łącznik prosty 11"/>
              <p:cNvCxnSpPr/>
              <p:nvPr/>
            </p:nvCxnSpPr>
            <p:spPr>
              <a:xfrm flipH="1">
                <a:off x="1403648" y="2780928"/>
                <a:ext cx="72008" cy="360040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upa 23"/>
          <p:cNvGrpSpPr/>
          <p:nvPr/>
        </p:nvGrpSpPr>
        <p:grpSpPr>
          <a:xfrm>
            <a:off x="0" y="2636912"/>
            <a:ext cx="2987824" cy="2547575"/>
            <a:chOff x="0" y="2636912"/>
            <a:chExt cx="2987824" cy="2547575"/>
          </a:xfrm>
        </p:grpSpPr>
        <p:sp>
          <p:nvSpPr>
            <p:cNvPr id="19" name="Elipsa 18"/>
            <p:cNvSpPr/>
            <p:nvPr/>
          </p:nvSpPr>
          <p:spPr>
            <a:xfrm>
              <a:off x="755576" y="2636912"/>
              <a:ext cx="1008112" cy="936104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pole tekstowe 20"/>
            <p:cNvSpPr txBox="1"/>
            <p:nvPr/>
          </p:nvSpPr>
          <p:spPr>
            <a:xfrm>
              <a:off x="0" y="3861048"/>
              <a:ext cx="29878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 err="1" smtClean="0"/>
                <a:t>Naturally</a:t>
              </a:r>
              <a:r>
                <a:rPr lang="pl-PL" sz="1600" b="1" dirty="0" smtClean="0"/>
                <a:t> </a:t>
              </a:r>
              <a:r>
                <a:rPr lang="pl-PL" sz="1600" b="1" dirty="0" err="1" smtClean="0"/>
                <a:t>formed</a:t>
              </a:r>
              <a:r>
                <a:rPr lang="pl-PL" sz="1600" b="1" dirty="0" smtClean="0"/>
                <a:t> </a:t>
              </a:r>
              <a:r>
                <a:rPr lang="pl-PL" sz="1600" b="1" dirty="0" err="1" smtClean="0"/>
                <a:t>fractures</a:t>
              </a:r>
              <a:endParaRPr lang="pl-PL" sz="1600" b="1" dirty="0" smtClean="0"/>
            </a:p>
            <a:p>
              <a:r>
                <a:rPr lang="pl-PL" sz="1600" b="1" dirty="0" err="1" smtClean="0"/>
                <a:t>at</a:t>
              </a:r>
              <a:r>
                <a:rPr lang="pl-PL" sz="1600" b="1" dirty="0" smtClean="0"/>
                <a:t> the </a:t>
              </a:r>
              <a:r>
                <a:rPr lang="pl-PL" sz="1600" b="1" dirty="0" err="1" smtClean="0"/>
                <a:t>crest</a:t>
              </a:r>
              <a:r>
                <a:rPr lang="pl-PL" sz="1600" b="1" dirty="0" smtClean="0"/>
                <a:t> of </a:t>
              </a:r>
              <a:r>
                <a:rPr lang="pl-PL" sz="1600" b="1" dirty="0" err="1" smtClean="0"/>
                <a:t>anticline</a:t>
              </a:r>
              <a:r>
                <a:rPr lang="pl-PL" sz="1600" dirty="0" smtClean="0"/>
                <a:t> = </a:t>
              </a:r>
              <a:r>
                <a:rPr lang="pl-PL" sz="1600" dirty="0" err="1" smtClean="0"/>
                <a:t>hydrocarbon</a:t>
              </a:r>
              <a:r>
                <a:rPr lang="pl-PL" sz="1600" dirty="0" smtClean="0"/>
                <a:t> </a:t>
              </a:r>
              <a:r>
                <a:rPr lang="pl-PL" sz="1600" dirty="0" err="1" smtClean="0"/>
                <a:t>pathway</a:t>
              </a:r>
              <a:r>
                <a:rPr lang="pl-PL" sz="1600" dirty="0" smtClean="0"/>
                <a:t> to </a:t>
              </a:r>
              <a:r>
                <a:rPr lang="pl-PL" sz="1600" dirty="0" err="1" smtClean="0"/>
                <a:t>wellbore</a:t>
              </a:r>
              <a:r>
                <a:rPr lang="pl-PL" sz="1600" dirty="0" smtClean="0"/>
                <a:t> – </a:t>
              </a:r>
              <a:r>
                <a:rPr lang="pl-PL" sz="1600" dirty="0" err="1" smtClean="0"/>
                <a:t>enhancement</a:t>
              </a:r>
              <a:r>
                <a:rPr lang="pl-PL" sz="1600" dirty="0" smtClean="0"/>
                <a:t> of gas </a:t>
              </a:r>
              <a:r>
                <a:rPr lang="pl-PL" sz="1600" dirty="0" err="1" smtClean="0"/>
                <a:t>flow</a:t>
              </a:r>
              <a:r>
                <a:rPr lang="pl-PL" sz="1600" dirty="0" smtClean="0"/>
                <a:t> </a:t>
              </a:r>
              <a:r>
                <a:rPr lang="pl-PL" sz="1600" dirty="0" err="1" smtClean="0"/>
                <a:t>into</a:t>
              </a:r>
              <a:r>
                <a:rPr lang="pl-PL" sz="1600" dirty="0" smtClean="0"/>
                <a:t> the </a:t>
              </a:r>
              <a:r>
                <a:rPr lang="pl-PL" sz="1600" dirty="0" err="1" smtClean="0"/>
                <a:t>well</a:t>
              </a:r>
              <a:endParaRPr lang="en-GB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043909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ytuł 1"/>
          <p:cNvSpPr>
            <a:spLocks noGrp="1"/>
          </p:cNvSpPr>
          <p:nvPr>
            <p:ph type="title"/>
          </p:nvPr>
        </p:nvSpPr>
        <p:spPr>
          <a:xfrm>
            <a:off x="179388" y="0"/>
            <a:ext cx="8785225" cy="764704"/>
          </a:xfrm>
        </p:spPr>
        <p:txBody>
          <a:bodyPr/>
          <a:lstStyle/>
          <a:p>
            <a:pPr eaLnBrk="1" hangingPunct="1"/>
            <a:r>
              <a:rPr lang="pl-PL" b="1" dirty="0" err="1" smtClean="0"/>
              <a:t>Unconventional</a:t>
            </a:r>
            <a:r>
              <a:rPr lang="pl-PL" b="1" dirty="0" smtClean="0"/>
              <a:t> </a:t>
            </a:r>
            <a:r>
              <a:rPr lang="pl-PL" b="1" dirty="0" err="1" smtClean="0"/>
              <a:t>hydrocarbons</a:t>
            </a:r>
            <a:endParaRPr lang="en-GB" sz="1600" b="1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74375"/>
            <a:ext cx="7619392" cy="499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Symbol zastępczy zawartości 2"/>
          <p:cNvSpPr>
            <a:spLocks noGrp="1"/>
          </p:cNvSpPr>
          <p:nvPr>
            <p:ph idx="1"/>
          </p:nvPr>
        </p:nvSpPr>
        <p:spPr>
          <a:xfrm rot="2032440">
            <a:off x="6821821" y="1623943"/>
            <a:ext cx="2314438" cy="736501"/>
          </a:xfrm>
        </p:spPr>
        <p:txBody>
          <a:bodyPr rtlCol="0">
            <a:normAutofit fontScale="3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sz="4800" dirty="0" smtClean="0"/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sz="4800" b="1" i="1" dirty="0" err="1" smtClean="0">
                <a:solidFill>
                  <a:srgbClr val="FF0000"/>
                </a:solidFill>
              </a:rPr>
              <a:t>Hydraulic</a:t>
            </a:r>
            <a:r>
              <a:rPr lang="pl-PL" sz="4800" b="1" i="1" dirty="0" smtClean="0">
                <a:solidFill>
                  <a:srgbClr val="FF0000"/>
                </a:solidFill>
              </a:rPr>
              <a:t> </a:t>
            </a:r>
            <a:r>
              <a:rPr lang="pl-PL" sz="4800" b="1" i="1" dirty="0" err="1" smtClean="0">
                <a:solidFill>
                  <a:srgbClr val="FF0000"/>
                </a:solidFill>
              </a:rPr>
              <a:t>fracturing</a:t>
            </a:r>
            <a:r>
              <a:rPr lang="pl-PL" sz="4800" b="1" i="1" dirty="0" smtClean="0">
                <a:solidFill>
                  <a:srgbClr val="FF0000"/>
                </a:solidFill>
              </a:rPr>
              <a:t> applied</a:t>
            </a:r>
            <a:endParaRPr lang="en-GB" sz="4800" b="1" i="1" dirty="0" smtClean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3391" y="980728"/>
            <a:ext cx="2170577" cy="163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Łącznik prostoliniowy 11"/>
          <p:cNvCxnSpPr/>
          <p:nvPr/>
        </p:nvCxnSpPr>
        <p:spPr>
          <a:xfrm>
            <a:off x="2699792" y="4437112"/>
            <a:ext cx="3528392" cy="792088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107984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800" b="1" dirty="0" smtClean="0"/>
              <a:t>AT FIRST, VERY CAREFUL GEOLOGICAL RESEARCH</a:t>
            </a:r>
            <a:br>
              <a:rPr lang="pl-PL" sz="2800" b="1" dirty="0" smtClean="0"/>
            </a:br>
            <a:r>
              <a:rPr lang="pl-PL" sz="1800" b="1" dirty="0" err="1" smtClean="0"/>
              <a:t>Regional</a:t>
            </a:r>
            <a:r>
              <a:rPr lang="pl-PL" sz="1800" b="1" dirty="0" smtClean="0"/>
              <a:t> </a:t>
            </a:r>
            <a:r>
              <a:rPr lang="pl-PL" sz="1800" b="1" dirty="0" err="1" smtClean="0"/>
              <a:t>seismic</a:t>
            </a:r>
            <a:r>
              <a:rPr lang="pl-PL" sz="1800" b="1" dirty="0" smtClean="0"/>
              <a:t> </a:t>
            </a:r>
            <a:r>
              <a:rPr lang="pl-PL" sz="1800" b="1" dirty="0" err="1" smtClean="0"/>
              <a:t>section</a:t>
            </a:r>
            <a:r>
              <a:rPr lang="pl-PL" sz="1800" b="1" dirty="0" smtClean="0"/>
              <a:t>, </a:t>
            </a:r>
            <a:r>
              <a:rPr lang="pl-PL" sz="1800" b="1" dirty="0" err="1" smtClean="0"/>
              <a:t>Baltic</a:t>
            </a:r>
            <a:r>
              <a:rPr lang="pl-PL" sz="1800" b="1" dirty="0" smtClean="0"/>
              <a:t> </a:t>
            </a:r>
            <a:r>
              <a:rPr lang="pl-PL" sz="1800" b="1" dirty="0" err="1" smtClean="0"/>
              <a:t>Basin</a:t>
            </a:r>
            <a:r>
              <a:rPr lang="pl-PL" sz="1800" b="1" dirty="0" smtClean="0"/>
              <a:t>, </a:t>
            </a:r>
            <a:r>
              <a:rPr lang="pl-PL" sz="1800" b="1" dirty="0" err="1" smtClean="0"/>
              <a:t>Silurian</a:t>
            </a:r>
            <a:r>
              <a:rPr lang="pl-PL" sz="1800" b="1" dirty="0" smtClean="0"/>
              <a:t> </a:t>
            </a:r>
            <a:r>
              <a:rPr lang="pl-PL" sz="1800" b="1" dirty="0" err="1" smtClean="0"/>
              <a:t>sequence</a:t>
            </a:r>
            <a:r>
              <a:rPr lang="pl-PL" sz="1800" b="1" dirty="0" smtClean="0"/>
              <a:t> and </a:t>
            </a:r>
            <a:r>
              <a:rPr lang="pl-PL" sz="1800" b="1" dirty="0" err="1" smtClean="0"/>
              <a:t>teconics</a:t>
            </a:r>
            <a:r>
              <a:rPr lang="pl-PL" sz="1800" b="1" dirty="0" smtClean="0"/>
              <a:t> (Krzywiec et al., 2013)</a:t>
            </a:r>
            <a:endParaRPr lang="en-GB" sz="1800" b="1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1052513"/>
            <a:ext cx="7632849" cy="25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ipsa 2"/>
          <p:cNvSpPr/>
          <p:nvPr/>
        </p:nvSpPr>
        <p:spPr>
          <a:xfrm>
            <a:off x="5312718" y="1445568"/>
            <a:ext cx="720080" cy="5040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468313" y="3666510"/>
            <a:ext cx="8387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i="1" dirty="0" smtClean="0"/>
              <a:t>Lublin </a:t>
            </a:r>
            <a:r>
              <a:rPr lang="pl-PL" sz="1600" b="1" i="1" dirty="0" err="1" smtClean="0"/>
              <a:t>Basin</a:t>
            </a:r>
            <a:r>
              <a:rPr lang="pl-PL" sz="1600" b="1" i="1" dirty="0" smtClean="0"/>
              <a:t> </a:t>
            </a:r>
            <a:r>
              <a:rPr lang="pl-PL" sz="1600" b="1" i="1" dirty="0" err="1" smtClean="0"/>
              <a:t>is</a:t>
            </a:r>
            <a:r>
              <a:rPr lang="pl-PL" sz="1600" b="1" i="1" dirty="0" smtClean="0"/>
              <a:t> </a:t>
            </a:r>
            <a:r>
              <a:rPr lang="pl-PL" sz="1600" b="1" i="1" dirty="0" err="1" smtClean="0"/>
              <a:t>more</a:t>
            </a:r>
            <a:r>
              <a:rPr lang="pl-PL" sz="1600" b="1" i="1" dirty="0" smtClean="0"/>
              <a:t> </a:t>
            </a:r>
            <a:r>
              <a:rPr lang="pl-PL" sz="1600" b="1" i="1" dirty="0" err="1" smtClean="0"/>
              <a:t>intensively</a:t>
            </a:r>
            <a:r>
              <a:rPr lang="pl-PL" sz="1600" b="1" i="1" dirty="0" smtClean="0"/>
              <a:t> </a:t>
            </a:r>
            <a:r>
              <a:rPr lang="pl-PL" sz="1600" b="1" i="1" dirty="0" err="1" smtClean="0"/>
              <a:t>tectonised</a:t>
            </a:r>
            <a:r>
              <a:rPr lang="pl-PL" sz="1600" b="1" i="1" dirty="0" smtClean="0"/>
              <a:t> – </a:t>
            </a:r>
            <a:r>
              <a:rPr lang="pl-PL" sz="1600" b="1" i="1" dirty="0" err="1" smtClean="0"/>
              <a:t>also</a:t>
            </a:r>
            <a:r>
              <a:rPr lang="pl-PL" sz="1600" b="1" i="1" dirty="0" smtClean="0"/>
              <a:t> </a:t>
            </a:r>
            <a:r>
              <a:rPr lang="pl-PL" sz="1600" b="1" i="1" dirty="0" err="1" smtClean="0"/>
              <a:t>Carboniferous</a:t>
            </a:r>
            <a:r>
              <a:rPr lang="pl-PL" sz="1600" b="1" i="1" dirty="0" smtClean="0"/>
              <a:t> </a:t>
            </a:r>
            <a:r>
              <a:rPr lang="pl-PL" sz="1600" b="1" i="1" dirty="0" err="1" smtClean="0"/>
              <a:t>may</a:t>
            </a:r>
            <a:r>
              <a:rPr lang="pl-PL" sz="1600" b="1" i="1" dirty="0" smtClean="0"/>
              <a:t> be </a:t>
            </a:r>
            <a:r>
              <a:rPr lang="pl-PL" sz="1600" b="1" i="1" dirty="0" err="1" smtClean="0"/>
              <a:t>attractive</a:t>
            </a:r>
            <a:endParaRPr lang="pl-PL" sz="1600" b="1" i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855949" y="2972230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chemeClr val="bg1"/>
                </a:solidFill>
              </a:rPr>
              <a:t>Diminishing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thickness</a:t>
            </a:r>
            <a:r>
              <a:rPr lang="pl-PL" b="1" dirty="0" smtClean="0">
                <a:solidFill>
                  <a:schemeClr val="bg1"/>
                </a:solidFill>
              </a:rPr>
              <a:t>, less </a:t>
            </a:r>
            <a:r>
              <a:rPr lang="pl-PL" b="1" dirty="0" err="1" smtClean="0">
                <a:solidFill>
                  <a:schemeClr val="bg1"/>
                </a:solidFill>
              </a:rPr>
              <a:t>organic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carbon</a:t>
            </a:r>
            <a:r>
              <a:rPr lang="pl-PL" b="1" dirty="0" smtClean="0">
                <a:solidFill>
                  <a:schemeClr val="bg1"/>
                </a:solidFill>
              </a:rPr>
              <a:t>, but </a:t>
            </a:r>
            <a:r>
              <a:rPr lang="pl-PL" b="1" dirty="0" err="1" smtClean="0">
                <a:solidFill>
                  <a:schemeClr val="bg1"/>
                </a:solidFill>
              </a:rPr>
              <a:t>more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carbonate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or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silica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content</a:t>
            </a:r>
            <a:r>
              <a:rPr lang="pl-PL" b="1" dirty="0" smtClean="0">
                <a:solidFill>
                  <a:schemeClr val="bg1"/>
                </a:solidFill>
              </a:rPr>
              <a:t> – </a:t>
            </a:r>
            <a:r>
              <a:rPr lang="pl-PL" b="1" dirty="0" err="1" smtClean="0">
                <a:solidFill>
                  <a:schemeClr val="bg1"/>
                </a:solidFill>
              </a:rPr>
              <a:t>better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brittleness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9" name="Strzałka w prawo 8"/>
          <p:cNvSpPr/>
          <p:nvPr/>
        </p:nvSpPr>
        <p:spPr>
          <a:xfrm>
            <a:off x="4189152" y="2768596"/>
            <a:ext cx="23042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7" y="4005064"/>
            <a:ext cx="7632849" cy="224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Elipsa 10"/>
          <p:cNvSpPr/>
          <p:nvPr/>
        </p:nvSpPr>
        <p:spPr>
          <a:xfrm>
            <a:off x="4139951" y="5072537"/>
            <a:ext cx="720080" cy="5040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Elipsa 9"/>
          <p:cNvSpPr/>
          <p:nvPr/>
        </p:nvSpPr>
        <p:spPr>
          <a:xfrm>
            <a:off x="4515284" y="4465290"/>
            <a:ext cx="720080" cy="5040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6509" y="273249"/>
            <a:ext cx="8712968" cy="1143000"/>
          </a:xfrm>
        </p:spPr>
        <p:txBody>
          <a:bodyPr/>
          <a:lstStyle/>
          <a:p>
            <a:pPr algn="l"/>
            <a:r>
              <a:rPr lang="pl-PL" sz="2000" dirty="0" err="1" smtClean="0"/>
              <a:t>More</a:t>
            </a:r>
            <a:r>
              <a:rPr lang="pl-PL" sz="2000" dirty="0" smtClean="0"/>
              <a:t> </a:t>
            </a:r>
            <a:r>
              <a:rPr lang="pl-PL" sz="2000" dirty="0" err="1" smtClean="0"/>
              <a:t>effective</a:t>
            </a:r>
            <a:r>
              <a:rPr lang="pl-PL" sz="2000" dirty="0" smtClean="0"/>
              <a:t> </a:t>
            </a:r>
            <a:r>
              <a:rPr lang="pl-PL" sz="2000" dirty="0" err="1" smtClean="0"/>
              <a:t>fracturing</a:t>
            </a:r>
            <a:r>
              <a:rPr lang="pl-PL" sz="2000" dirty="0" smtClean="0"/>
              <a:t>, </a:t>
            </a:r>
            <a:r>
              <a:rPr lang="pl-PL" sz="2000" dirty="0" err="1" smtClean="0"/>
              <a:t>adjusted</a:t>
            </a:r>
            <a:r>
              <a:rPr lang="pl-PL" sz="2000" dirty="0" smtClean="0"/>
              <a:t> to </a:t>
            </a:r>
            <a:r>
              <a:rPr lang="pl-PL" sz="2000" dirty="0" err="1" smtClean="0"/>
              <a:t>local</a:t>
            </a:r>
            <a:r>
              <a:rPr lang="pl-PL" sz="2000" dirty="0" smtClean="0"/>
              <a:t> </a:t>
            </a:r>
            <a:r>
              <a:rPr lang="pl-PL" sz="2000" dirty="0" err="1" smtClean="0"/>
              <a:t>geology</a:t>
            </a:r>
            <a:r>
              <a:rPr lang="pl-PL" sz="2000" dirty="0" smtClean="0"/>
              <a:t> - one </a:t>
            </a:r>
            <a:r>
              <a:rPr lang="pl-PL" sz="2000" dirty="0" err="1" smtClean="0"/>
              <a:t>fracturing</a:t>
            </a:r>
            <a:r>
              <a:rPr lang="pl-PL" sz="2000" dirty="0" smtClean="0"/>
              <a:t> </a:t>
            </a:r>
            <a:r>
              <a:rPr lang="pl-PL" sz="2000" dirty="0" err="1" smtClean="0"/>
              <a:t>linking</a:t>
            </a:r>
            <a:r>
              <a:rPr lang="pl-PL" sz="2000" dirty="0" smtClean="0"/>
              <a:t> </a:t>
            </a:r>
            <a:br>
              <a:rPr lang="pl-PL" sz="2000" dirty="0" smtClean="0"/>
            </a:br>
            <a:r>
              <a:rPr lang="pl-PL" sz="2000" dirty="0" err="1" smtClean="0"/>
              <a:t>two</a:t>
            </a:r>
            <a:r>
              <a:rPr lang="pl-PL" sz="2000" dirty="0" smtClean="0"/>
              <a:t> </a:t>
            </a:r>
            <a:r>
              <a:rPr lang="pl-PL" sz="2000" dirty="0" err="1" smtClean="0"/>
              <a:t>formations</a:t>
            </a:r>
            <a:r>
              <a:rPr lang="pl-PL" sz="2000" dirty="0" smtClean="0"/>
              <a:t> – </a:t>
            </a:r>
            <a:r>
              <a:rPr lang="pl-PL" sz="2000" dirty="0" err="1" smtClean="0"/>
              <a:t>chance</a:t>
            </a:r>
            <a:r>
              <a:rPr lang="pl-PL" sz="2000" dirty="0" smtClean="0"/>
              <a:t> to </a:t>
            </a:r>
            <a:r>
              <a:rPr lang="pl-PL" sz="2000" dirty="0" err="1" smtClean="0"/>
              <a:t>exploit</a:t>
            </a:r>
            <a:r>
              <a:rPr lang="pl-PL" sz="2000" dirty="0"/>
              <a:t> </a:t>
            </a:r>
            <a:r>
              <a:rPr lang="pl-PL" sz="2000" dirty="0" err="1"/>
              <a:t>at</a:t>
            </a:r>
            <a:r>
              <a:rPr lang="pl-PL" sz="2000" dirty="0"/>
              <a:t> </a:t>
            </a:r>
            <a:r>
              <a:rPr lang="pl-PL" sz="2000" dirty="0" err="1"/>
              <a:t>once</a:t>
            </a:r>
            <a:r>
              <a:rPr lang="pl-PL" sz="2000" dirty="0"/>
              <a:t> </a:t>
            </a:r>
            <a:r>
              <a:rPr lang="pl-PL" sz="2000" dirty="0" err="1"/>
              <a:t>separated</a:t>
            </a:r>
            <a:r>
              <a:rPr lang="pl-PL" sz="2000" dirty="0"/>
              <a:t> </a:t>
            </a:r>
            <a:r>
              <a:rPr lang="pl-PL" sz="2000" dirty="0" err="1" smtClean="0"/>
              <a:t>gas-bearing</a:t>
            </a:r>
            <a:r>
              <a:rPr lang="pl-PL" sz="2000" dirty="0" smtClean="0"/>
              <a:t> </a:t>
            </a:r>
            <a:r>
              <a:rPr lang="pl-PL" sz="2000" dirty="0" err="1" smtClean="0"/>
              <a:t>intervals</a:t>
            </a:r>
            <a:r>
              <a:rPr lang="pl-PL" sz="2000" dirty="0" smtClean="0"/>
              <a:t> </a:t>
            </a:r>
            <a:br>
              <a:rPr lang="pl-PL" sz="2000" dirty="0" smtClean="0"/>
            </a:br>
            <a:r>
              <a:rPr lang="pl-PL" sz="2000" dirty="0" smtClean="0"/>
              <a:t>(BNK Gapowo </a:t>
            </a:r>
            <a:r>
              <a:rPr lang="pl-PL" sz="2000" dirty="0" err="1" smtClean="0"/>
              <a:t>well</a:t>
            </a:r>
            <a:r>
              <a:rPr lang="pl-PL" sz="2000" dirty="0" smtClean="0"/>
              <a:t>)</a:t>
            </a:r>
            <a:endParaRPr lang="en-GB" sz="2000" dirty="0"/>
          </a:p>
        </p:txBody>
      </p:sp>
      <p:sp>
        <p:nvSpPr>
          <p:cNvPr id="4" name="Prostokąt 3"/>
          <p:cNvSpPr/>
          <p:nvPr/>
        </p:nvSpPr>
        <p:spPr>
          <a:xfrm>
            <a:off x="467544" y="3356992"/>
            <a:ext cx="734481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rostokąt 4"/>
          <p:cNvSpPr/>
          <p:nvPr/>
        </p:nvSpPr>
        <p:spPr>
          <a:xfrm>
            <a:off x="467544" y="1556792"/>
            <a:ext cx="734481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rostokąt 5"/>
          <p:cNvSpPr/>
          <p:nvPr/>
        </p:nvSpPr>
        <p:spPr>
          <a:xfrm>
            <a:off x="467544" y="2492896"/>
            <a:ext cx="7344816" cy="86409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ole tekstowe 6"/>
          <p:cNvSpPr txBox="1"/>
          <p:nvPr/>
        </p:nvSpPr>
        <p:spPr>
          <a:xfrm>
            <a:off x="971600" y="371703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Thin</a:t>
            </a:r>
            <a:r>
              <a:rPr lang="pl-PL" dirty="0" smtClean="0"/>
              <a:t> </a:t>
            </a:r>
            <a:r>
              <a:rPr lang="pl-PL" dirty="0" err="1" smtClean="0"/>
              <a:t>organic-rich</a:t>
            </a:r>
            <a:r>
              <a:rPr lang="pl-PL" dirty="0" smtClean="0"/>
              <a:t> </a:t>
            </a:r>
            <a:r>
              <a:rPr lang="pl-PL" dirty="0" err="1" smtClean="0"/>
              <a:t>shale</a:t>
            </a:r>
            <a:r>
              <a:rPr lang="pl-PL" dirty="0" smtClean="0"/>
              <a:t>, gas </a:t>
            </a:r>
            <a:r>
              <a:rPr lang="pl-PL" dirty="0" err="1" smtClean="0"/>
              <a:t>bearing</a:t>
            </a:r>
            <a:r>
              <a:rPr lang="pl-PL" dirty="0" smtClean="0"/>
              <a:t> </a:t>
            </a:r>
            <a:r>
              <a:rPr lang="pl-PL" dirty="0" err="1" smtClean="0"/>
              <a:t>interval</a:t>
            </a:r>
            <a:endParaRPr lang="en-GB" dirty="0"/>
          </a:p>
        </p:txBody>
      </p:sp>
      <p:sp>
        <p:nvSpPr>
          <p:cNvPr id="8" name="pole tekstowe 7"/>
          <p:cNvSpPr txBox="1"/>
          <p:nvPr/>
        </p:nvSpPr>
        <p:spPr>
          <a:xfrm>
            <a:off x="971600" y="1772816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Thin</a:t>
            </a:r>
            <a:r>
              <a:rPr lang="pl-PL" dirty="0" smtClean="0"/>
              <a:t> </a:t>
            </a:r>
            <a:r>
              <a:rPr lang="pl-PL" dirty="0" err="1" smtClean="0"/>
              <a:t>organic-rich</a:t>
            </a:r>
            <a:r>
              <a:rPr lang="pl-PL" dirty="0" smtClean="0"/>
              <a:t> </a:t>
            </a:r>
            <a:r>
              <a:rPr lang="pl-PL" dirty="0" err="1" smtClean="0"/>
              <a:t>shale</a:t>
            </a:r>
            <a:r>
              <a:rPr lang="pl-PL" dirty="0" smtClean="0"/>
              <a:t>, gas </a:t>
            </a:r>
            <a:r>
              <a:rPr lang="pl-PL" dirty="0" err="1" smtClean="0"/>
              <a:t>bearing</a:t>
            </a:r>
            <a:r>
              <a:rPr lang="pl-PL" dirty="0" smtClean="0"/>
              <a:t> </a:t>
            </a:r>
            <a:r>
              <a:rPr lang="pl-PL" dirty="0" err="1" smtClean="0"/>
              <a:t>interval</a:t>
            </a:r>
            <a:endParaRPr lang="en-GB" dirty="0"/>
          </a:p>
        </p:txBody>
      </p:sp>
      <p:sp>
        <p:nvSpPr>
          <p:cNvPr id="9" name="Nawias klamrowy zamykający 8"/>
          <p:cNvSpPr/>
          <p:nvPr/>
        </p:nvSpPr>
        <p:spPr>
          <a:xfrm>
            <a:off x="7956376" y="1556792"/>
            <a:ext cx="288032" cy="864096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Nawias klamrowy zamykający 9"/>
          <p:cNvSpPr/>
          <p:nvPr/>
        </p:nvSpPr>
        <p:spPr>
          <a:xfrm>
            <a:off x="7956376" y="3356992"/>
            <a:ext cx="288032" cy="864096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ole tekstowe 10"/>
          <p:cNvSpPr txBox="1"/>
          <p:nvPr/>
        </p:nvSpPr>
        <p:spPr>
          <a:xfrm>
            <a:off x="8244408" y="1412776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10-</a:t>
            </a:r>
          </a:p>
          <a:p>
            <a:r>
              <a:rPr lang="pl-PL" dirty="0" smtClean="0"/>
              <a:t>15 m</a:t>
            </a:r>
          </a:p>
          <a:p>
            <a:r>
              <a:rPr lang="pl-PL" dirty="0" smtClean="0"/>
              <a:t>(</a:t>
            </a:r>
            <a:r>
              <a:rPr lang="pl-PL" dirty="0" err="1" smtClean="0"/>
              <a:t>too</a:t>
            </a:r>
            <a:endParaRPr lang="pl-PL" dirty="0" smtClean="0"/>
          </a:p>
          <a:p>
            <a:r>
              <a:rPr lang="pl-PL" dirty="0" err="1" smtClean="0"/>
              <a:t>thin</a:t>
            </a:r>
            <a:r>
              <a:rPr lang="pl-PL" dirty="0" smtClean="0"/>
              <a:t>)</a:t>
            </a:r>
            <a:endParaRPr lang="en-GB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8244408" y="32849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10-</a:t>
            </a:r>
          </a:p>
          <a:p>
            <a:r>
              <a:rPr lang="pl-PL" dirty="0" smtClean="0"/>
              <a:t>15 m</a:t>
            </a:r>
          </a:p>
          <a:p>
            <a:r>
              <a:rPr lang="pl-PL" dirty="0" smtClean="0"/>
              <a:t>(</a:t>
            </a:r>
            <a:r>
              <a:rPr lang="pl-PL" dirty="0" err="1" smtClean="0"/>
              <a:t>too</a:t>
            </a:r>
            <a:endParaRPr lang="pl-PL" dirty="0" smtClean="0"/>
          </a:p>
          <a:p>
            <a:r>
              <a:rPr lang="pl-PL" dirty="0" err="1" smtClean="0"/>
              <a:t>thin</a:t>
            </a:r>
            <a:r>
              <a:rPr lang="pl-PL" dirty="0" smtClean="0"/>
              <a:t>)</a:t>
            </a:r>
            <a:endParaRPr lang="en-GB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1888747" y="2555612"/>
            <a:ext cx="2107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Barren </a:t>
            </a:r>
            <a:r>
              <a:rPr lang="pl-PL" dirty="0" err="1" smtClean="0"/>
              <a:t>marlstones</a:t>
            </a:r>
            <a:endParaRPr lang="en-GB" dirty="0"/>
          </a:p>
        </p:txBody>
      </p:sp>
      <p:grpSp>
        <p:nvGrpSpPr>
          <p:cNvPr id="45" name="Grupa 44"/>
          <p:cNvGrpSpPr/>
          <p:nvPr/>
        </p:nvGrpSpPr>
        <p:grpSpPr>
          <a:xfrm>
            <a:off x="683568" y="764704"/>
            <a:ext cx="7560840" cy="2457564"/>
            <a:chOff x="683568" y="1340768"/>
            <a:chExt cx="7560840" cy="2457564"/>
          </a:xfrm>
        </p:grpSpPr>
        <p:sp>
          <p:nvSpPr>
            <p:cNvPr id="14" name="Połowa ramki 13"/>
            <p:cNvSpPr/>
            <p:nvPr/>
          </p:nvSpPr>
          <p:spPr>
            <a:xfrm rot="16200000">
              <a:off x="3311860" y="-1215516"/>
              <a:ext cx="2376264" cy="7488832"/>
            </a:xfrm>
            <a:prstGeom prst="halfFrame">
              <a:avLst>
                <a:gd name="adj1" fmla="val 8616"/>
                <a:gd name="adj2" fmla="val 8024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683568" y="3429000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err="1" smtClean="0">
                  <a:solidFill>
                    <a:schemeClr val="bg1"/>
                  </a:solidFill>
                </a:rPr>
                <a:t>well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Grupa 46"/>
          <p:cNvGrpSpPr/>
          <p:nvPr/>
        </p:nvGrpSpPr>
        <p:grpSpPr>
          <a:xfrm>
            <a:off x="467544" y="1628800"/>
            <a:ext cx="8136904" cy="4296673"/>
            <a:chOff x="467544" y="2204864"/>
            <a:chExt cx="8136904" cy="4296673"/>
          </a:xfrm>
        </p:grpSpPr>
        <p:grpSp>
          <p:nvGrpSpPr>
            <p:cNvPr id="46" name="Grupa 45"/>
            <p:cNvGrpSpPr/>
            <p:nvPr/>
          </p:nvGrpSpPr>
          <p:grpSpPr>
            <a:xfrm>
              <a:off x="1403648" y="2204864"/>
              <a:ext cx="6161977" cy="2846261"/>
              <a:chOff x="1403648" y="2204864"/>
              <a:chExt cx="6161977" cy="2846261"/>
            </a:xfrm>
          </p:grpSpPr>
          <p:grpSp>
            <p:nvGrpSpPr>
              <p:cNvPr id="25" name="Grupa 24"/>
              <p:cNvGrpSpPr/>
              <p:nvPr/>
            </p:nvGrpSpPr>
            <p:grpSpPr>
              <a:xfrm>
                <a:off x="1403648" y="2204864"/>
                <a:ext cx="1121417" cy="2846261"/>
                <a:chOff x="1475656" y="2564904"/>
                <a:chExt cx="1121417" cy="2846261"/>
              </a:xfrm>
            </p:grpSpPr>
            <p:grpSp>
              <p:nvGrpSpPr>
                <p:cNvPr id="20" name="Grupa 19"/>
                <p:cNvGrpSpPr/>
                <p:nvPr/>
              </p:nvGrpSpPr>
              <p:grpSpPr>
                <a:xfrm>
                  <a:off x="1475656" y="2564904"/>
                  <a:ext cx="1121417" cy="1334093"/>
                  <a:chOff x="5940152" y="1055505"/>
                  <a:chExt cx="1121417" cy="1334093"/>
                </a:xfrm>
              </p:grpSpPr>
              <p:sp>
                <p:nvSpPr>
                  <p:cNvPr id="15" name="Błyskawica 14"/>
                  <p:cNvSpPr/>
                  <p:nvPr/>
                </p:nvSpPr>
                <p:spPr>
                  <a:xfrm rot="21013803">
                    <a:off x="5940152" y="1196752"/>
                    <a:ext cx="360040" cy="1152128"/>
                  </a:xfrm>
                  <a:prstGeom prst="lightningBol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" name="Błyskawica 16"/>
                  <p:cNvSpPr/>
                  <p:nvPr/>
                </p:nvSpPr>
                <p:spPr>
                  <a:xfrm rot="767094">
                    <a:off x="6302647" y="1055505"/>
                    <a:ext cx="360040" cy="1306292"/>
                  </a:xfrm>
                  <a:prstGeom prst="lightningBol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" name="Błyskawica 17"/>
                  <p:cNvSpPr/>
                  <p:nvPr/>
                </p:nvSpPr>
                <p:spPr>
                  <a:xfrm rot="2372028">
                    <a:off x="6701529" y="1169495"/>
                    <a:ext cx="360040" cy="1220103"/>
                  </a:xfrm>
                  <a:prstGeom prst="lightningBol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21" name="Grupa 20"/>
                <p:cNvGrpSpPr/>
                <p:nvPr/>
              </p:nvGrpSpPr>
              <p:grpSpPr>
                <a:xfrm rot="10800000">
                  <a:off x="1475656" y="4077072"/>
                  <a:ext cx="1121417" cy="1334093"/>
                  <a:chOff x="5940152" y="1055505"/>
                  <a:chExt cx="1121417" cy="1334093"/>
                </a:xfrm>
              </p:grpSpPr>
              <p:sp>
                <p:nvSpPr>
                  <p:cNvPr id="22" name="Błyskawica 21"/>
                  <p:cNvSpPr/>
                  <p:nvPr/>
                </p:nvSpPr>
                <p:spPr>
                  <a:xfrm rot="21013803">
                    <a:off x="5940152" y="1196752"/>
                    <a:ext cx="360040" cy="1152128"/>
                  </a:xfrm>
                  <a:prstGeom prst="lightningBol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" name="Błyskawica 22"/>
                  <p:cNvSpPr/>
                  <p:nvPr/>
                </p:nvSpPr>
                <p:spPr>
                  <a:xfrm rot="767094">
                    <a:off x="6302647" y="1055505"/>
                    <a:ext cx="360040" cy="1306292"/>
                  </a:xfrm>
                  <a:prstGeom prst="lightningBol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" name="Błyskawica 23"/>
                  <p:cNvSpPr/>
                  <p:nvPr/>
                </p:nvSpPr>
                <p:spPr>
                  <a:xfrm rot="2372028">
                    <a:off x="6701529" y="1169495"/>
                    <a:ext cx="360040" cy="1220103"/>
                  </a:xfrm>
                  <a:prstGeom prst="lightningBol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26" name="Grupa 25"/>
              <p:cNvGrpSpPr/>
              <p:nvPr/>
            </p:nvGrpSpPr>
            <p:grpSpPr>
              <a:xfrm>
                <a:off x="3923928" y="2204864"/>
                <a:ext cx="1121417" cy="2846261"/>
                <a:chOff x="1475656" y="2564904"/>
                <a:chExt cx="1121417" cy="2846261"/>
              </a:xfrm>
            </p:grpSpPr>
            <p:grpSp>
              <p:nvGrpSpPr>
                <p:cNvPr id="27" name="Grupa 26"/>
                <p:cNvGrpSpPr/>
                <p:nvPr/>
              </p:nvGrpSpPr>
              <p:grpSpPr>
                <a:xfrm>
                  <a:off x="1475656" y="2564904"/>
                  <a:ext cx="1121417" cy="1334093"/>
                  <a:chOff x="5940152" y="1055505"/>
                  <a:chExt cx="1121417" cy="1334093"/>
                </a:xfrm>
              </p:grpSpPr>
              <p:sp>
                <p:nvSpPr>
                  <p:cNvPr id="32" name="Błyskawica 31"/>
                  <p:cNvSpPr/>
                  <p:nvPr/>
                </p:nvSpPr>
                <p:spPr>
                  <a:xfrm rot="21013803">
                    <a:off x="5940152" y="1196752"/>
                    <a:ext cx="360040" cy="1152128"/>
                  </a:xfrm>
                  <a:prstGeom prst="lightningBol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3" name="Błyskawica 32"/>
                  <p:cNvSpPr/>
                  <p:nvPr/>
                </p:nvSpPr>
                <p:spPr>
                  <a:xfrm rot="767094">
                    <a:off x="6302647" y="1055505"/>
                    <a:ext cx="360040" cy="1306292"/>
                  </a:xfrm>
                  <a:prstGeom prst="lightningBol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" name="Błyskawica 33"/>
                  <p:cNvSpPr/>
                  <p:nvPr/>
                </p:nvSpPr>
                <p:spPr>
                  <a:xfrm rot="2372028">
                    <a:off x="6701529" y="1169495"/>
                    <a:ext cx="360040" cy="1220103"/>
                  </a:xfrm>
                  <a:prstGeom prst="lightningBol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28" name="Grupa 27"/>
                <p:cNvGrpSpPr/>
                <p:nvPr/>
              </p:nvGrpSpPr>
              <p:grpSpPr>
                <a:xfrm rot="10800000">
                  <a:off x="1475656" y="4077072"/>
                  <a:ext cx="1121417" cy="1334093"/>
                  <a:chOff x="5940152" y="1055505"/>
                  <a:chExt cx="1121417" cy="1334093"/>
                </a:xfrm>
              </p:grpSpPr>
              <p:sp>
                <p:nvSpPr>
                  <p:cNvPr id="29" name="Błyskawica 28"/>
                  <p:cNvSpPr/>
                  <p:nvPr/>
                </p:nvSpPr>
                <p:spPr>
                  <a:xfrm rot="21013803">
                    <a:off x="5940152" y="1196752"/>
                    <a:ext cx="360040" cy="1152128"/>
                  </a:xfrm>
                  <a:prstGeom prst="lightningBol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" name="Błyskawica 29"/>
                  <p:cNvSpPr/>
                  <p:nvPr/>
                </p:nvSpPr>
                <p:spPr>
                  <a:xfrm rot="767094">
                    <a:off x="6302647" y="1055505"/>
                    <a:ext cx="360040" cy="1306292"/>
                  </a:xfrm>
                  <a:prstGeom prst="lightningBol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" name="Błyskawica 30"/>
                  <p:cNvSpPr/>
                  <p:nvPr/>
                </p:nvSpPr>
                <p:spPr>
                  <a:xfrm rot="2372028">
                    <a:off x="6701529" y="1169495"/>
                    <a:ext cx="360040" cy="1220103"/>
                  </a:xfrm>
                  <a:prstGeom prst="lightningBol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35" name="Grupa 34"/>
              <p:cNvGrpSpPr/>
              <p:nvPr/>
            </p:nvGrpSpPr>
            <p:grpSpPr>
              <a:xfrm>
                <a:off x="6444208" y="2204864"/>
                <a:ext cx="1121417" cy="2846261"/>
                <a:chOff x="1475656" y="2564904"/>
                <a:chExt cx="1121417" cy="2846261"/>
              </a:xfrm>
            </p:grpSpPr>
            <p:grpSp>
              <p:nvGrpSpPr>
                <p:cNvPr id="36" name="Grupa 35"/>
                <p:cNvGrpSpPr/>
                <p:nvPr/>
              </p:nvGrpSpPr>
              <p:grpSpPr>
                <a:xfrm>
                  <a:off x="1475656" y="2564904"/>
                  <a:ext cx="1121417" cy="1334093"/>
                  <a:chOff x="5940152" y="1055505"/>
                  <a:chExt cx="1121417" cy="1334093"/>
                </a:xfrm>
              </p:grpSpPr>
              <p:sp>
                <p:nvSpPr>
                  <p:cNvPr id="41" name="Błyskawica 40"/>
                  <p:cNvSpPr/>
                  <p:nvPr/>
                </p:nvSpPr>
                <p:spPr>
                  <a:xfrm rot="21013803">
                    <a:off x="5940152" y="1196752"/>
                    <a:ext cx="360040" cy="1152128"/>
                  </a:xfrm>
                  <a:prstGeom prst="lightningBol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2" name="Błyskawica 41"/>
                  <p:cNvSpPr/>
                  <p:nvPr/>
                </p:nvSpPr>
                <p:spPr>
                  <a:xfrm rot="767094">
                    <a:off x="6302647" y="1055505"/>
                    <a:ext cx="360040" cy="1306292"/>
                  </a:xfrm>
                  <a:prstGeom prst="lightningBol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3" name="Błyskawica 42"/>
                  <p:cNvSpPr/>
                  <p:nvPr/>
                </p:nvSpPr>
                <p:spPr>
                  <a:xfrm rot="2372028">
                    <a:off x="6701529" y="1169495"/>
                    <a:ext cx="360040" cy="1220103"/>
                  </a:xfrm>
                  <a:prstGeom prst="lightningBol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7" name="Grupa 36"/>
                <p:cNvGrpSpPr/>
                <p:nvPr/>
              </p:nvGrpSpPr>
              <p:grpSpPr>
                <a:xfrm rot="10800000">
                  <a:off x="1475656" y="4077072"/>
                  <a:ext cx="1121417" cy="1334093"/>
                  <a:chOff x="5940152" y="1055505"/>
                  <a:chExt cx="1121417" cy="1334093"/>
                </a:xfrm>
              </p:grpSpPr>
              <p:sp>
                <p:nvSpPr>
                  <p:cNvPr id="38" name="Błyskawica 37"/>
                  <p:cNvSpPr/>
                  <p:nvPr/>
                </p:nvSpPr>
                <p:spPr>
                  <a:xfrm rot="21013803">
                    <a:off x="5940152" y="1196752"/>
                    <a:ext cx="360040" cy="1152128"/>
                  </a:xfrm>
                  <a:prstGeom prst="lightningBol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9" name="Błyskawica 38"/>
                  <p:cNvSpPr/>
                  <p:nvPr/>
                </p:nvSpPr>
                <p:spPr>
                  <a:xfrm rot="767094">
                    <a:off x="6302647" y="1055505"/>
                    <a:ext cx="360040" cy="1306292"/>
                  </a:xfrm>
                  <a:prstGeom prst="lightningBol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0" name="Błyskawica 39"/>
                  <p:cNvSpPr/>
                  <p:nvPr/>
                </p:nvSpPr>
                <p:spPr>
                  <a:xfrm rot="2372028">
                    <a:off x="6701529" y="1169495"/>
                    <a:ext cx="360040" cy="1220103"/>
                  </a:xfrm>
                  <a:prstGeom prst="lightningBol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sp>
          <p:nvSpPr>
            <p:cNvPr id="44" name="pole tekstowe 43"/>
            <p:cNvSpPr txBox="1"/>
            <p:nvPr/>
          </p:nvSpPr>
          <p:spPr>
            <a:xfrm>
              <a:off x="467544" y="5301208"/>
              <a:ext cx="81369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err="1" smtClean="0"/>
                <a:t>This</a:t>
              </a:r>
              <a:r>
                <a:rPr lang="pl-PL" dirty="0" smtClean="0"/>
                <a:t> </a:t>
              </a:r>
              <a:r>
                <a:rPr lang="pl-PL" dirty="0" err="1" smtClean="0"/>
                <a:t>situation</a:t>
              </a:r>
              <a:r>
                <a:rPr lang="pl-PL" dirty="0" smtClean="0"/>
                <a:t> </a:t>
              </a:r>
              <a:r>
                <a:rPr lang="pl-PL" dirty="0" err="1" smtClean="0"/>
                <a:t>may</a:t>
              </a:r>
              <a:r>
                <a:rPr lang="pl-PL" dirty="0" smtClean="0"/>
                <a:t> be </a:t>
              </a:r>
              <a:r>
                <a:rPr lang="pl-PL" dirty="0" err="1" smtClean="0"/>
                <a:t>quite</a:t>
              </a:r>
              <a:r>
                <a:rPr lang="pl-PL" dirty="0" smtClean="0"/>
                <a:t> </a:t>
              </a:r>
              <a:r>
                <a:rPr lang="pl-PL" dirty="0" err="1" smtClean="0"/>
                <a:t>common</a:t>
              </a:r>
              <a:r>
                <a:rPr lang="pl-PL" dirty="0" smtClean="0"/>
                <a:t> in </a:t>
              </a:r>
              <a:r>
                <a:rPr lang="pl-PL" dirty="0" err="1" smtClean="0"/>
                <a:t>geological</a:t>
              </a:r>
              <a:r>
                <a:rPr lang="pl-PL" dirty="0" smtClean="0"/>
                <a:t> reality  - </a:t>
              </a:r>
              <a:r>
                <a:rPr lang="pl-PL" dirty="0" err="1" smtClean="0"/>
                <a:t>application</a:t>
              </a:r>
              <a:r>
                <a:rPr lang="pl-PL" dirty="0" smtClean="0"/>
                <a:t> of </a:t>
              </a:r>
              <a:r>
                <a:rPr lang="pl-PL" dirty="0" err="1" smtClean="0"/>
                <a:t>this</a:t>
              </a:r>
              <a:r>
                <a:rPr lang="pl-PL" dirty="0" smtClean="0"/>
                <a:t> </a:t>
              </a:r>
              <a:r>
                <a:rPr lang="pl-PL" dirty="0" err="1" smtClean="0"/>
                <a:t>method</a:t>
              </a:r>
              <a:r>
                <a:rPr lang="pl-PL" dirty="0" smtClean="0"/>
                <a:t> </a:t>
              </a:r>
              <a:r>
                <a:rPr lang="pl-PL" dirty="0" err="1" smtClean="0"/>
                <a:t>needs</a:t>
              </a:r>
              <a:r>
                <a:rPr lang="pl-PL" dirty="0" smtClean="0"/>
                <a:t> a </a:t>
              </a:r>
              <a:r>
                <a:rPr lang="pl-PL" dirty="0" err="1" smtClean="0"/>
                <a:t>very</a:t>
              </a:r>
              <a:r>
                <a:rPr lang="pl-PL" dirty="0" smtClean="0"/>
                <a:t> high </a:t>
              </a:r>
              <a:r>
                <a:rPr lang="pl-PL" dirty="0" err="1" smtClean="0"/>
                <a:t>pecision</a:t>
              </a:r>
              <a:r>
                <a:rPr lang="pl-PL" dirty="0" smtClean="0"/>
                <a:t> in the </a:t>
              </a:r>
              <a:r>
                <a:rPr lang="pl-PL" dirty="0" err="1" smtClean="0"/>
                <a:t>well</a:t>
              </a:r>
              <a:r>
                <a:rPr lang="pl-PL" dirty="0" smtClean="0"/>
                <a:t> </a:t>
              </a:r>
              <a:r>
                <a:rPr lang="pl-PL" dirty="0" err="1" smtClean="0"/>
                <a:t>guidance</a:t>
              </a:r>
              <a:r>
                <a:rPr lang="pl-PL" dirty="0" smtClean="0"/>
                <a:t> and </a:t>
              </a:r>
              <a:r>
                <a:rPr lang="pl-PL" dirty="0" err="1" smtClean="0"/>
                <a:t>sometimes</a:t>
              </a:r>
              <a:r>
                <a:rPr lang="pl-PL" dirty="0" smtClean="0"/>
                <a:t> </a:t>
              </a:r>
              <a:r>
                <a:rPr lang="pl-PL" dirty="0" err="1" smtClean="0"/>
                <a:t>heavier</a:t>
              </a:r>
              <a:r>
                <a:rPr lang="pl-PL" dirty="0" smtClean="0"/>
                <a:t> </a:t>
              </a:r>
              <a:r>
                <a:rPr lang="pl-PL" dirty="0" err="1" smtClean="0"/>
                <a:t>hydraulical</a:t>
              </a:r>
              <a:r>
                <a:rPr lang="pl-PL" dirty="0" smtClean="0"/>
                <a:t> </a:t>
              </a:r>
              <a:r>
                <a:rPr lang="pl-PL" dirty="0" err="1" smtClean="0"/>
                <a:t>pressures</a:t>
              </a:r>
              <a:r>
                <a:rPr lang="pl-PL" dirty="0" smtClean="0"/>
                <a:t> applied. </a:t>
              </a:r>
              <a:r>
                <a:rPr lang="pl-PL" dirty="0" err="1" smtClean="0"/>
                <a:t>If</a:t>
              </a:r>
              <a:r>
                <a:rPr lang="pl-PL" dirty="0" smtClean="0"/>
                <a:t> </a:t>
              </a:r>
              <a:r>
                <a:rPr lang="pl-PL" dirty="0" err="1" smtClean="0"/>
                <a:t>separating</a:t>
              </a:r>
              <a:r>
                <a:rPr lang="pl-PL" dirty="0" smtClean="0"/>
                <a:t> rock </a:t>
              </a:r>
              <a:r>
                <a:rPr lang="pl-PL" dirty="0" err="1" smtClean="0"/>
                <a:t>represents</a:t>
              </a:r>
              <a:r>
                <a:rPr lang="pl-PL" dirty="0" smtClean="0"/>
                <a:t> non-</a:t>
              </a:r>
              <a:r>
                <a:rPr lang="pl-PL" dirty="0" err="1" smtClean="0"/>
                <a:t>permeable</a:t>
              </a:r>
              <a:r>
                <a:rPr lang="pl-PL" dirty="0" smtClean="0"/>
                <a:t> </a:t>
              </a:r>
              <a:r>
                <a:rPr lang="pl-PL" dirty="0" err="1" smtClean="0"/>
                <a:t>sandstone</a:t>
              </a:r>
              <a:r>
                <a:rPr lang="pl-PL" dirty="0" smtClean="0"/>
                <a:t>, </a:t>
              </a:r>
              <a:r>
                <a:rPr lang="pl-PL" dirty="0" err="1" smtClean="0"/>
                <a:t>combination</a:t>
              </a:r>
              <a:r>
                <a:rPr lang="pl-PL" dirty="0" smtClean="0"/>
                <a:t> of </a:t>
              </a:r>
              <a:r>
                <a:rPr lang="pl-PL" dirty="0" err="1" smtClean="0"/>
                <a:t>shale</a:t>
              </a:r>
              <a:r>
                <a:rPr lang="pl-PL" dirty="0" smtClean="0"/>
                <a:t> and </a:t>
              </a:r>
              <a:r>
                <a:rPr lang="pl-PL" dirty="0" err="1" smtClean="0"/>
                <a:t>tight</a:t>
              </a:r>
              <a:r>
                <a:rPr lang="pl-PL" dirty="0" smtClean="0"/>
                <a:t> </a:t>
              </a:r>
              <a:r>
                <a:rPr lang="pl-PL" dirty="0" err="1" smtClean="0"/>
                <a:t>gas</a:t>
              </a:r>
              <a:r>
                <a:rPr lang="pl-PL" dirty="0" smtClean="0"/>
                <a:t> </a:t>
              </a:r>
              <a:r>
                <a:rPr lang="pl-PL" dirty="0" err="1" smtClean="0"/>
                <a:t>may</a:t>
              </a:r>
              <a:r>
                <a:rPr lang="pl-PL" dirty="0" smtClean="0"/>
                <a:t> </a:t>
              </a:r>
              <a:r>
                <a:rPr lang="pl-PL" dirty="0" err="1" smtClean="0"/>
                <a:t>occur</a:t>
              </a:r>
              <a:endParaRPr lang="en-GB" dirty="0"/>
            </a:p>
          </p:txBody>
        </p:sp>
      </p:grpSp>
      <p:sp>
        <p:nvSpPr>
          <p:cNvPr id="3" name="pole tekstowe 2"/>
          <p:cNvSpPr txBox="1"/>
          <p:nvPr/>
        </p:nvSpPr>
        <p:spPr>
          <a:xfrm>
            <a:off x="5076056" y="4129373"/>
            <a:ext cx="144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chemeClr val="bg1"/>
                </a:solidFill>
              </a:rPr>
              <a:t>Sasino Fm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48" name="pole tekstowe 47"/>
          <p:cNvSpPr txBox="1"/>
          <p:nvPr/>
        </p:nvSpPr>
        <p:spPr>
          <a:xfrm>
            <a:off x="5076056" y="2123564"/>
            <a:ext cx="144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chemeClr val="bg1"/>
                </a:solidFill>
              </a:rPr>
              <a:t>Jantar </a:t>
            </a:r>
            <a:r>
              <a:rPr lang="pl-PL" i="1" dirty="0" err="1" smtClean="0">
                <a:solidFill>
                  <a:schemeClr val="bg1"/>
                </a:solidFill>
              </a:rPr>
              <a:t>Mb</a:t>
            </a:r>
            <a:r>
              <a:rPr lang="pl-PL" i="1" dirty="0" smtClean="0">
                <a:solidFill>
                  <a:schemeClr val="bg1"/>
                </a:solidFill>
              </a:rPr>
              <a:t>.</a:t>
            </a:r>
            <a:endParaRPr lang="pl-PL" dirty="0"/>
          </a:p>
        </p:txBody>
      </p:sp>
      <p:sp>
        <p:nvSpPr>
          <p:cNvPr id="49" name="pole tekstowe 48"/>
          <p:cNvSpPr txBox="1"/>
          <p:nvPr/>
        </p:nvSpPr>
        <p:spPr>
          <a:xfrm>
            <a:off x="5123324" y="2555612"/>
            <a:ext cx="144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chemeClr val="bg1"/>
                </a:solidFill>
              </a:rPr>
              <a:t>Prabuty Fm.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036496" cy="417512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pl-PL" sz="2400" b="1" dirty="0" err="1" smtClean="0"/>
              <a:t>Breaking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clay-rich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shales</a:t>
            </a:r>
            <a:r>
              <a:rPr lang="pl-PL" sz="2400" b="1" dirty="0" smtClean="0"/>
              <a:t> - </a:t>
            </a:r>
            <a:r>
              <a:rPr lang="pl-PL" sz="2400" b="1" dirty="0" err="1" smtClean="0"/>
              <a:t>massive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fracturing</a:t>
            </a:r>
            <a:r>
              <a:rPr lang="pl-PL" sz="2400" b="1" dirty="0" smtClean="0"/>
              <a:t> (</a:t>
            </a:r>
            <a:r>
              <a:rPr lang="pl-PL" sz="2400" b="1" dirty="0" err="1" smtClean="0"/>
              <a:t>example</a:t>
            </a:r>
            <a:r>
              <a:rPr lang="pl-PL" sz="2400" b="1" dirty="0" smtClean="0"/>
              <a:t> from China)</a:t>
            </a:r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682" y="836712"/>
            <a:ext cx="8640638" cy="423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Text Box 5"/>
          <p:cNvSpPr txBox="1">
            <a:spLocks noChangeArrowheads="1"/>
          </p:cNvSpPr>
          <p:nvPr/>
        </p:nvSpPr>
        <p:spPr bwMode="auto">
          <a:xfrm>
            <a:off x="827584" y="5070574"/>
            <a:ext cx="76328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 dirty="0"/>
              <a:t>Liquid CO2 </a:t>
            </a:r>
            <a:r>
              <a:rPr lang="pl-PL" sz="2000" b="1" dirty="0" err="1"/>
              <a:t>fracturing</a:t>
            </a:r>
            <a:r>
              <a:rPr lang="pl-PL" sz="2000" b="1" dirty="0"/>
              <a:t>? </a:t>
            </a:r>
            <a:r>
              <a:rPr lang="pl-PL" sz="2000" b="1" dirty="0" err="1" smtClean="0"/>
              <a:t>Is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it</a:t>
            </a:r>
            <a:r>
              <a:rPr lang="pl-PL" sz="2000" b="1" dirty="0" smtClean="0"/>
              <a:t> real </a:t>
            </a:r>
            <a:r>
              <a:rPr lang="pl-PL" sz="2000" b="1" dirty="0" err="1" smtClean="0"/>
              <a:t>solution</a:t>
            </a:r>
            <a:r>
              <a:rPr lang="pl-PL" sz="2000" b="1" dirty="0" smtClean="0"/>
              <a:t> for </a:t>
            </a:r>
            <a:r>
              <a:rPr lang="pl-PL" sz="2000" b="1" dirty="0" err="1" smtClean="0"/>
              <a:t>clayey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shales</a:t>
            </a:r>
            <a:r>
              <a:rPr lang="pl-PL" sz="2000" b="1" dirty="0" smtClean="0"/>
              <a:t>?</a:t>
            </a:r>
            <a:endParaRPr lang="pl-PL" sz="2000" b="1" dirty="0"/>
          </a:p>
        </p:txBody>
      </p:sp>
      <p:sp>
        <p:nvSpPr>
          <p:cNvPr id="67589" name="Text Box 6"/>
          <p:cNvSpPr txBox="1">
            <a:spLocks noChangeArrowheads="1"/>
          </p:cNvSpPr>
          <p:nvPr/>
        </p:nvSpPr>
        <p:spPr bwMode="auto">
          <a:xfrm>
            <a:off x="7584205" y="3593246"/>
            <a:ext cx="147739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i="1" dirty="0" err="1">
                <a:solidFill>
                  <a:schemeClr val="bg1"/>
                </a:solidFill>
              </a:rPr>
              <a:t>Ordos</a:t>
            </a:r>
            <a:r>
              <a:rPr lang="pl-PL" i="1" dirty="0">
                <a:solidFill>
                  <a:schemeClr val="bg1"/>
                </a:solidFill>
              </a:rPr>
              <a:t> </a:t>
            </a:r>
            <a:r>
              <a:rPr lang="pl-PL" i="1" dirty="0" err="1">
                <a:solidFill>
                  <a:schemeClr val="bg1"/>
                </a:solidFill>
              </a:rPr>
              <a:t>Basin</a:t>
            </a:r>
            <a:r>
              <a:rPr lang="pl-PL" i="1" dirty="0">
                <a:solidFill>
                  <a:schemeClr val="bg1"/>
                </a:solidFill>
              </a:rPr>
              <a:t>, Gao </a:t>
            </a:r>
            <a:r>
              <a:rPr lang="pl-PL" i="1" dirty="0" err="1">
                <a:solidFill>
                  <a:schemeClr val="bg1"/>
                </a:solidFill>
              </a:rPr>
              <a:t>Ruimin</a:t>
            </a:r>
            <a:r>
              <a:rPr lang="pl-PL" i="1" dirty="0">
                <a:solidFill>
                  <a:schemeClr val="bg1"/>
                </a:solidFill>
              </a:rPr>
              <a:t>, </a:t>
            </a:r>
            <a:r>
              <a:rPr lang="pl-PL" i="1" dirty="0" err="1">
                <a:solidFill>
                  <a:schemeClr val="bg1"/>
                </a:solidFill>
              </a:rPr>
              <a:t>Yanchang</a:t>
            </a:r>
            <a:r>
              <a:rPr lang="pl-PL" i="1" dirty="0">
                <a:solidFill>
                  <a:schemeClr val="bg1"/>
                </a:solidFill>
              </a:rPr>
              <a:t> </a:t>
            </a:r>
            <a:r>
              <a:rPr lang="pl-PL" i="1" dirty="0" err="1" smtClean="0">
                <a:solidFill>
                  <a:schemeClr val="bg1"/>
                </a:solidFill>
              </a:rPr>
              <a:t>Petroleum</a:t>
            </a:r>
            <a:endParaRPr lang="pl-PL" i="1" dirty="0">
              <a:solidFill>
                <a:schemeClr val="bg1"/>
              </a:solidFill>
            </a:endParaRPr>
          </a:p>
        </p:txBody>
      </p:sp>
      <p:pic>
        <p:nvPicPr>
          <p:cNvPr id="6759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71" y="764704"/>
            <a:ext cx="882015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132857"/>
            <a:ext cx="117635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07505" y="5373216"/>
            <a:ext cx="892899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itchFamily="34" charset="0"/>
                <a:cs typeface="Calibri" pitchFamily="34" charset="0"/>
              </a:rPr>
              <a:t>However, it is likely that the </a:t>
            </a:r>
            <a:r>
              <a:rPr kumimoji="0" lang="pl-PL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itchFamily="34" charset="0"/>
                <a:cs typeface="Calibri" pitchFamily="34" charset="0"/>
              </a:rPr>
              <a:t>applicable</a:t>
            </a:r>
            <a:r>
              <a:rPr kumimoji="0" lang="en-GB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itchFamily="34" charset="0"/>
                <a:cs typeface="Calibri" pitchFamily="34" charset="0"/>
              </a:rPr>
              <a:t> </a:t>
            </a:r>
            <a:r>
              <a:rPr kumimoji="0" lang="en-GB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itchFamily="34" charset="0"/>
                <a:cs typeface="Calibri" pitchFamily="34" charset="0"/>
              </a:rPr>
              <a:t>technolog</a:t>
            </a:r>
            <a:r>
              <a:rPr kumimoji="0" lang="pl-PL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itchFamily="34" charset="0"/>
                <a:cs typeface="Calibri" pitchFamily="34" charset="0"/>
              </a:rPr>
              <a:t>ies</a:t>
            </a:r>
            <a:r>
              <a:rPr kumimoji="0" lang="en-GB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itchFamily="34" charset="0"/>
                <a:cs typeface="Calibri" pitchFamily="34" charset="0"/>
              </a:rPr>
              <a:t> have already been captured, and the</a:t>
            </a: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itchFamily="34" charset="0"/>
                <a:cs typeface="Calibri" pitchFamily="34" charset="0"/>
              </a:rPr>
              <a:t> </a:t>
            </a:r>
            <a:r>
              <a:rPr lang="pl-PL" sz="2200" b="1" dirty="0" err="1" smtClean="0">
                <a:solidFill>
                  <a:srgbClr val="FF0000"/>
                </a:solidFill>
                <a:latin typeface="+mn-lt"/>
                <a:ea typeface="Calibri" pitchFamily="34" charset="0"/>
                <a:cs typeface="Arial" pitchFamily="34" charset="0"/>
              </a:rPr>
              <a:t>possible</a:t>
            </a:r>
            <a:r>
              <a:rPr lang="pl-PL" sz="2200" b="1" dirty="0" smtClean="0">
                <a:solidFill>
                  <a:srgbClr val="FF0000"/>
                </a:solidFill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lang="pl-PL" sz="2200" b="1" dirty="0" err="1" smtClean="0">
                <a:solidFill>
                  <a:srgbClr val="FF0000"/>
                </a:solidFill>
                <a:latin typeface="+mn-lt"/>
                <a:ea typeface="Calibri" pitchFamily="34" charset="0"/>
                <a:cs typeface="Arial" pitchFamily="34" charset="0"/>
              </a:rPr>
              <a:t>innovations</a:t>
            </a:r>
            <a:r>
              <a:rPr lang="pl-PL" sz="2200" b="1" dirty="0" smtClean="0">
                <a:solidFill>
                  <a:srgbClr val="FF0000"/>
                </a:solidFill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lang="pl-PL" sz="2200" b="1" dirty="0" err="1" smtClean="0">
                <a:solidFill>
                  <a:srgbClr val="FF0000"/>
                </a:solidFill>
                <a:latin typeface="+mn-lt"/>
                <a:ea typeface="Calibri" pitchFamily="34" charset="0"/>
                <a:cs typeface="Arial" pitchFamily="34" charset="0"/>
              </a:rPr>
              <a:t>will</a:t>
            </a:r>
            <a:r>
              <a:rPr lang="pl-PL" sz="2200" b="1" dirty="0" smtClean="0">
                <a:solidFill>
                  <a:srgbClr val="FF0000"/>
                </a:solidFill>
                <a:latin typeface="+mn-lt"/>
                <a:ea typeface="Calibri" pitchFamily="34" charset="0"/>
                <a:cs typeface="Arial" pitchFamily="34" charset="0"/>
              </a:rPr>
              <a:t> not </a:t>
            </a:r>
            <a:r>
              <a:rPr lang="pl-PL" sz="2200" b="1" dirty="0" err="1" smtClean="0">
                <a:solidFill>
                  <a:srgbClr val="FF0000"/>
                </a:solidFill>
                <a:latin typeface="+mn-lt"/>
                <a:ea typeface="Calibri" pitchFamily="34" charset="0"/>
                <a:cs typeface="Arial" pitchFamily="34" charset="0"/>
              </a:rPr>
              <a:t>bring</a:t>
            </a:r>
            <a:r>
              <a:rPr lang="pl-PL" sz="2200" b="1" dirty="0" smtClean="0">
                <a:solidFill>
                  <a:srgbClr val="FF0000"/>
                </a:solidFill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lang="pl-PL" sz="2200" b="1" dirty="0" err="1" smtClean="0">
                <a:solidFill>
                  <a:srgbClr val="FF0000"/>
                </a:solidFill>
                <a:latin typeface="+mn-lt"/>
                <a:ea typeface="Calibri" pitchFamily="34" charset="0"/>
                <a:cs typeface="Arial" pitchFamily="34" charset="0"/>
              </a:rPr>
              <a:t>dramatic</a:t>
            </a:r>
            <a:r>
              <a:rPr lang="pl-PL" sz="2200" b="1" dirty="0" smtClean="0">
                <a:solidFill>
                  <a:srgbClr val="FF0000"/>
                </a:solidFill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lang="pl-PL" sz="2200" b="1" dirty="0" err="1" smtClean="0">
                <a:solidFill>
                  <a:srgbClr val="FF0000"/>
                </a:solidFill>
                <a:latin typeface="+mn-lt"/>
                <a:ea typeface="Calibri" pitchFamily="34" charset="0"/>
                <a:cs typeface="Arial" pitchFamily="34" charset="0"/>
              </a:rPr>
              <a:t>progress</a:t>
            </a:r>
            <a:endParaRPr kumimoji="0" lang="en-GB" sz="2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062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pl-PL" sz="2400" dirty="0" err="1" smtClean="0"/>
              <a:t>Polish</a:t>
            </a:r>
            <a:r>
              <a:rPr lang="pl-PL" sz="2400" dirty="0" smtClean="0"/>
              <a:t> </a:t>
            </a:r>
            <a:r>
              <a:rPr lang="pl-PL" sz="2400" dirty="0" err="1" smtClean="0"/>
              <a:t>Silurian</a:t>
            </a:r>
            <a:r>
              <a:rPr lang="pl-PL" sz="2400" dirty="0" smtClean="0"/>
              <a:t> </a:t>
            </a:r>
            <a:r>
              <a:rPr lang="pl-PL" sz="2400" dirty="0" err="1" smtClean="0"/>
              <a:t>shales</a:t>
            </a:r>
            <a:r>
              <a:rPr lang="pl-PL" sz="2400" dirty="0" smtClean="0"/>
              <a:t> </a:t>
            </a:r>
            <a:r>
              <a:rPr lang="pl-PL" sz="2400" dirty="0" err="1" smtClean="0"/>
              <a:t>represents</a:t>
            </a:r>
            <a:r>
              <a:rPr lang="pl-PL" sz="2400" dirty="0" smtClean="0"/>
              <a:t> a </a:t>
            </a:r>
            <a:r>
              <a:rPr lang="pl-PL" sz="2400" dirty="0" err="1" smtClean="0"/>
              <a:t>wide</a:t>
            </a:r>
            <a:r>
              <a:rPr lang="pl-PL" sz="2400" dirty="0" smtClean="0"/>
              <a:t> spectrum - </a:t>
            </a:r>
            <a:r>
              <a:rPr lang="pl-PL" sz="2400" dirty="0" err="1" smtClean="0"/>
              <a:t>other</a:t>
            </a:r>
            <a:r>
              <a:rPr lang="pl-PL" sz="2400" dirty="0" smtClean="0"/>
              <a:t> </a:t>
            </a:r>
            <a:r>
              <a:rPr lang="pl-PL" sz="2400" dirty="0" err="1" smtClean="0"/>
              <a:t>shales</a:t>
            </a:r>
            <a:r>
              <a:rPr lang="pl-PL" sz="2400" dirty="0" smtClean="0"/>
              <a:t> </a:t>
            </a:r>
            <a:r>
              <a:rPr lang="pl-PL" sz="2400" dirty="0" err="1" smtClean="0"/>
              <a:t>in</a:t>
            </a:r>
            <a:r>
              <a:rPr lang="pl-PL" sz="2400" dirty="0" smtClean="0"/>
              <a:t> Europe </a:t>
            </a:r>
            <a:r>
              <a:rPr lang="pl-PL" sz="2400" dirty="0" err="1" smtClean="0"/>
              <a:t>are</a:t>
            </a:r>
            <a:r>
              <a:rPr lang="pl-PL" sz="2400" dirty="0" smtClean="0"/>
              <a:t> </a:t>
            </a:r>
            <a:r>
              <a:rPr lang="pl-PL" sz="2400" dirty="0" err="1" smtClean="0"/>
              <a:t>within</a:t>
            </a:r>
            <a:r>
              <a:rPr lang="pl-PL" sz="2400" dirty="0" smtClean="0"/>
              <a:t> </a:t>
            </a:r>
            <a:r>
              <a:rPr lang="pl-PL" sz="2400" dirty="0" err="1" smtClean="0"/>
              <a:t>this</a:t>
            </a:r>
            <a:r>
              <a:rPr lang="pl-PL" sz="2400" dirty="0" smtClean="0"/>
              <a:t> spectrum (</a:t>
            </a:r>
            <a:r>
              <a:rPr lang="pl-PL" sz="2400" dirty="0" err="1" smtClean="0"/>
              <a:t>after</a:t>
            </a:r>
            <a:r>
              <a:rPr lang="pl-PL" sz="2400" dirty="0" smtClean="0"/>
              <a:t> D. </a:t>
            </a:r>
            <a:r>
              <a:rPr lang="pl-PL" sz="2400" dirty="0" err="1" smtClean="0"/>
              <a:t>Jarvie</a:t>
            </a:r>
            <a:r>
              <a:rPr lang="pl-PL" sz="2400" dirty="0" smtClean="0"/>
              <a:t>, 2012)</a:t>
            </a:r>
            <a:endParaRPr lang="en-GB" sz="2400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08720"/>
            <a:ext cx="7918554" cy="521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6732240" y="2456892"/>
            <a:ext cx="1728192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upa 6"/>
          <p:cNvGrpSpPr/>
          <p:nvPr/>
        </p:nvGrpSpPr>
        <p:grpSpPr>
          <a:xfrm>
            <a:off x="1616863" y="942975"/>
            <a:ext cx="6634131" cy="4676775"/>
            <a:chOff x="1616863" y="942975"/>
            <a:chExt cx="6634131" cy="4676775"/>
          </a:xfrm>
        </p:grpSpPr>
        <p:sp>
          <p:nvSpPr>
            <p:cNvPr id="3" name="Dowolny kształt 2"/>
            <p:cNvSpPr/>
            <p:nvPr/>
          </p:nvSpPr>
          <p:spPr>
            <a:xfrm>
              <a:off x="1616863" y="942975"/>
              <a:ext cx="6634131" cy="4676775"/>
            </a:xfrm>
            <a:custGeom>
              <a:avLst/>
              <a:gdLst>
                <a:gd name="connsiteX0" fmla="*/ 69062 w 6634131"/>
                <a:gd name="connsiteY0" fmla="*/ 4657725 h 4676775"/>
                <a:gd name="connsiteX1" fmla="*/ 364337 w 6634131"/>
                <a:gd name="connsiteY1" fmla="*/ 4657725 h 4676775"/>
                <a:gd name="connsiteX2" fmla="*/ 392912 w 6634131"/>
                <a:gd name="connsiteY2" fmla="*/ 4667250 h 4676775"/>
                <a:gd name="connsiteX3" fmla="*/ 735812 w 6634131"/>
                <a:gd name="connsiteY3" fmla="*/ 4676775 h 4676775"/>
                <a:gd name="connsiteX4" fmla="*/ 935837 w 6634131"/>
                <a:gd name="connsiteY4" fmla="*/ 4657725 h 4676775"/>
                <a:gd name="connsiteX5" fmla="*/ 964412 w 6634131"/>
                <a:gd name="connsiteY5" fmla="*/ 4648200 h 4676775"/>
                <a:gd name="connsiteX6" fmla="*/ 1402562 w 6634131"/>
                <a:gd name="connsiteY6" fmla="*/ 4657725 h 4676775"/>
                <a:gd name="connsiteX7" fmla="*/ 1574012 w 6634131"/>
                <a:gd name="connsiteY7" fmla="*/ 4648200 h 4676775"/>
                <a:gd name="connsiteX8" fmla="*/ 1612112 w 6634131"/>
                <a:gd name="connsiteY8" fmla="*/ 4638675 h 4676775"/>
                <a:gd name="connsiteX9" fmla="*/ 2240762 w 6634131"/>
                <a:gd name="connsiteY9" fmla="*/ 4629150 h 4676775"/>
                <a:gd name="connsiteX10" fmla="*/ 2278862 w 6634131"/>
                <a:gd name="connsiteY10" fmla="*/ 4610100 h 4676775"/>
                <a:gd name="connsiteX11" fmla="*/ 2374112 w 6634131"/>
                <a:gd name="connsiteY11" fmla="*/ 4581525 h 4676775"/>
                <a:gd name="connsiteX12" fmla="*/ 2402687 w 6634131"/>
                <a:gd name="connsiteY12" fmla="*/ 4572000 h 4676775"/>
                <a:gd name="connsiteX13" fmla="*/ 2431262 w 6634131"/>
                <a:gd name="connsiteY13" fmla="*/ 4543425 h 4676775"/>
                <a:gd name="connsiteX14" fmla="*/ 2450312 w 6634131"/>
                <a:gd name="connsiteY14" fmla="*/ 4514850 h 4676775"/>
                <a:gd name="connsiteX15" fmla="*/ 2507462 w 6634131"/>
                <a:gd name="connsiteY15" fmla="*/ 4457700 h 4676775"/>
                <a:gd name="connsiteX16" fmla="*/ 2564612 w 6634131"/>
                <a:gd name="connsiteY16" fmla="*/ 4410075 h 4676775"/>
                <a:gd name="connsiteX17" fmla="*/ 2612237 w 6634131"/>
                <a:gd name="connsiteY17" fmla="*/ 4371975 h 4676775"/>
                <a:gd name="connsiteX18" fmla="*/ 2669387 w 6634131"/>
                <a:gd name="connsiteY18" fmla="*/ 4333875 h 4676775"/>
                <a:gd name="connsiteX19" fmla="*/ 2707487 w 6634131"/>
                <a:gd name="connsiteY19" fmla="*/ 4314825 h 4676775"/>
                <a:gd name="connsiteX20" fmla="*/ 2764637 w 6634131"/>
                <a:gd name="connsiteY20" fmla="*/ 4276725 h 4676775"/>
                <a:gd name="connsiteX21" fmla="*/ 2793212 w 6634131"/>
                <a:gd name="connsiteY21" fmla="*/ 4257675 h 4676775"/>
                <a:gd name="connsiteX22" fmla="*/ 2821787 w 6634131"/>
                <a:gd name="connsiteY22" fmla="*/ 4248150 h 4676775"/>
                <a:gd name="connsiteX23" fmla="*/ 2850362 w 6634131"/>
                <a:gd name="connsiteY23" fmla="*/ 4229100 h 4676775"/>
                <a:gd name="connsiteX24" fmla="*/ 2907512 w 6634131"/>
                <a:gd name="connsiteY24" fmla="*/ 4210050 h 4676775"/>
                <a:gd name="connsiteX25" fmla="*/ 2974187 w 6634131"/>
                <a:gd name="connsiteY25" fmla="*/ 4191000 h 4676775"/>
                <a:gd name="connsiteX26" fmla="*/ 3040862 w 6634131"/>
                <a:gd name="connsiteY26" fmla="*/ 4171950 h 4676775"/>
                <a:gd name="connsiteX27" fmla="*/ 3088487 w 6634131"/>
                <a:gd name="connsiteY27" fmla="*/ 4162425 h 4676775"/>
                <a:gd name="connsiteX28" fmla="*/ 3193262 w 6634131"/>
                <a:gd name="connsiteY28" fmla="*/ 4133850 h 4676775"/>
                <a:gd name="connsiteX29" fmla="*/ 3545687 w 6634131"/>
                <a:gd name="connsiteY29" fmla="*/ 4124325 h 4676775"/>
                <a:gd name="connsiteX30" fmla="*/ 3869537 w 6634131"/>
                <a:gd name="connsiteY30" fmla="*/ 4133850 h 4676775"/>
                <a:gd name="connsiteX31" fmla="*/ 3936212 w 6634131"/>
                <a:gd name="connsiteY31" fmla="*/ 4152900 h 4676775"/>
                <a:gd name="connsiteX32" fmla="*/ 4021937 w 6634131"/>
                <a:gd name="connsiteY32" fmla="*/ 4162425 h 4676775"/>
                <a:gd name="connsiteX33" fmla="*/ 4117187 w 6634131"/>
                <a:gd name="connsiteY33" fmla="*/ 4181475 h 4676775"/>
                <a:gd name="connsiteX34" fmla="*/ 4155287 w 6634131"/>
                <a:gd name="connsiteY34" fmla="*/ 4191000 h 4676775"/>
                <a:gd name="connsiteX35" fmla="*/ 4183862 w 6634131"/>
                <a:gd name="connsiteY35" fmla="*/ 4200525 h 4676775"/>
                <a:gd name="connsiteX36" fmla="*/ 4250537 w 6634131"/>
                <a:gd name="connsiteY36" fmla="*/ 4210050 h 4676775"/>
                <a:gd name="connsiteX37" fmla="*/ 4288637 w 6634131"/>
                <a:gd name="connsiteY37" fmla="*/ 4219575 h 4676775"/>
                <a:gd name="connsiteX38" fmla="*/ 4383887 w 6634131"/>
                <a:gd name="connsiteY38" fmla="*/ 4229100 h 4676775"/>
                <a:gd name="connsiteX39" fmla="*/ 4441037 w 6634131"/>
                <a:gd name="connsiteY39" fmla="*/ 4248150 h 4676775"/>
                <a:gd name="connsiteX40" fmla="*/ 4469612 w 6634131"/>
                <a:gd name="connsiteY40" fmla="*/ 4257675 h 4676775"/>
                <a:gd name="connsiteX41" fmla="*/ 4545812 w 6634131"/>
                <a:gd name="connsiteY41" fmla="*/ 4276725 h 4676775"/>
                <a:gd name="connsiteX42" fmla="*/ 4602962 w 6634131"/>
                <a:gd name="connsiteY42" fmla="*/ 4295775 h 4676775"/>
                <a:gd name="connsiteX43" fmla="*/ 4698212 w 6634131"/>
                <a:gd name="connsiteY43" fmla="*/ 4333875 h 4676775"/>
                <a:gd name="connsiteX44" fmla="*/ 4726787 w 6634131"/>
                <a:gd name="connsiteY44" fmla="*/ 4343400 h 4676775"/>
                <a:gd name="connsiteX45" fmla="*/ 4812512 w 6634131"/>
                <a:gd name="connsiteY45" fmla="*/ 4362450 h 4676775"/>
                <a:gd name="connsiteX46" fmla="*/ 4860137 w 6634131"/>
                <a:gd name="connsiteY46" fmla="*/ 4371975 h 4676775"/>
                <a:gd name="connsiteX47" fmla="*/ 4936337 w 6634131"/>
                <a:gd name="connsiteY47" fmla="*/ 4391025 h 4676775"/>
                <a:gd name="connsiteX48" fmla="*/ 4964912 w 6634131"/>
                <a:gd name="connsiteY48" fmla="*/ 4400550 h 4676775"/>
                <a:gd name="connsiteX49" fmla="*/ 5079212 w 6634131"/>
                <a:gd name="connsiteY49" fmla="*/ 4410075 h 4676775"/>
                <a:gd name="connsiteX50" fmla="*/ 5136362 w 6634131"/>
                <a:gd name="connsiteY50" fmla="*/ 4419600 h 4676775"/>
                <a:gd name="connsiteX51" fmla="*/ 5336387 w 6634131"/>
                <a:gd name="connsiteY51" fmla="*/ 4410075 h 4676775"/>
                <a:gd name="connsiteX52" fmla="*/ 5393537 w 6634131"/>
                <a:gd name="connsiteY52" fmla="*/ 4391025 h 4676775"/>
                <a:gd name="connsiteX53" fmla="*/ 5431637 w 6634131"/>
                <a:gd name="connsiteY53" fmla="*/ 4381500 h 4676775"/>
                <a:gd name="connsiteX54" fmla="*/ 5460212 w 6634131"/>
                <a:gd name="connsiteY54" fmla="*/ 4362450 h 4676775"/>
                <a:gd name="connsiteX55" fmla="*/ 5488787 w 6634131"/>
                <a:gd name="connsiteY55" fmla="*/ 4352925 h 4676775"/>
                <a:gd name="connsiteX56" fmla="*/ 5545937 w 6634131"/>
                <a:gd name="connsiteY56" fmla="*/ 4314825 h 4676775"/>
                <a:gd name="connsiteX57" fmla="*/ 5574512 w 6634131"/>
                <a:gd name="connsiteY57" fmla="*/ 4295775 h 4676775"/>
                <a:gd name="connsiteX58" fmla="*/ 5631662 w 6634131"/>
                <a:gd name="connsiteY58" fmla="*/ 4276725 h 4676775"/>
                <a:gd name="connsiteX59" fmla="*/ 5660237 w 6634131"/>
                <a:gd name="connsiteY59" fmla="*/ 4267200 h 4676775"/>
                <a:gd name="connsiteX60" fmla="*/ 5688812 w 6634131"/>
                <a:gd name="connsiteY60" fmla="*/ 4248150 h 4676775"/>
                <a:gd name="connsiteX61" fmla="*/ 5745962 w 6634131"/>
                <a:gd name="connsiteY61" fmla="*/ 4229100 h 4676775"/>
                <a:gd name="connsiteX62" fmla="*/ 5774537 w 6634131"/>
                <a:gd name="connsiteY62" fmla="*/ 4210050 h 4676775"/>
                <a:gd name="connsiteX63" fmla="*/ 5831687 w 6634131"/>
                <a:gd name="connsiteY63" fmla="*/ 4191000 h 4676775"/>
                <a:gd name="connsiteX64" fmla="*/ 5860262 w 6634131"/>
                <a:gd name="connsiteY64" fmla="*/ 4181475 h 4676775"/>
                <a:gd name="connsiteX65" fmla="*/ 5879312 w 6634131"/>
                <a:gd name="connsiteY65" fmla="*/ 4152900 h 4676775"/>
                <a:gd name="connsiteX66" fmla="*/ 5907887 w 6634131"/>
                <a:gd name="connsiteY66" fmla="*/ 4143375 h 4676775"/>
                <a:gd name="connsiteX67" fmla="*/ 5965037 w 6634131"/>
                <a:gd name="connsiteY67" fmla="*/ 4105275 h 4676775"/>
                <a:gd name="connsiteX68" fmla="*/ 6003137 w 6634131"/>
                <a:gd name="connsiteY68" fmla="*/ 4076700 h 4676775"/>
                <a:gd name="connsiteX69" fmla="*/ 6031712 w 6634131"/>
                <a:gd name="connsiteY69" fmla="*/ 4057650 h 4676775"/>
                <a:gd name="connsiteX70" fmla="*/ 6088862 w 6634131"/>
                <a:gd name="connsiteY70" fmla="*/ 4010025 h 4676775"/>
                <a:gd name="connsiteX71" fmla="*/ 6146012 w 6634131"/>
                <a:gd name="connsiteY71" fmla="*/ 3962400 h 4676775"/>
                <a:gd name="connsiteX72" fmla="*/ 6203162 w 6634131"/>
                <a:gd name="connsiteY72" fmla="*/ 3924300 h 4676775"/>
                <a:gd name="connsiteX73" fmla="*/ 6222212 w 6634131"/>
                <a:gd name="connsiteY73" fmla="*/ 3895725 h 4676775"/>
                <a:gd name="connsiteX74" fmla="*/ 6250787 w 6634131"/>
                <a:gd name="connsiteY74" fmla="*/ 3886200 h 4676775"/>
                <a:gd name="connsiteX75" fmla="*/ 6279362 w 6634131"/>
                <a:gd name="connsiteY75" fmla="*/ 3867150 h 4676775"/>
                <a:gd name="connsiteX76" fmla="*/ 6355562 w 6634131"/>
                <a:gd name="connsiteY76" fmla="*/ 3800475 h 4676775"/>
                <a:gd name="connsiteX77" fmla="*/ 6384137 w 6634131"/>
                <a:gd name="connsiteY77" fmla="*/ 3771900 h 4676775"/>
                <a:gd name="connsiteX78" fmla="*/ 6441287 w 6634131"/>
                <a:gd name="connsiteY78" fmla="*/ 3733800 h 4676775"/>
                <a:gd name="connsiteX79" fmla="*/ 6460337 w 6634131"/>
                <a:gd name="connsiteY79" fmla="*/ 3705225 h 4676775"/>
                <a:gd name="connsiteX80" fmla="*/ 6488912 w 6634131"/>
                <a:gd name="connsiteY80" fmla="*/ 3686175 h 4676775"/>
                <a:gd name="connsiteX81" fmla="*/ 6498437 w 6634131"/>
                <a:gd name="connsiteY81" fmla="*/ 3657600 h 4676775"/>
                <a:gd name="connsiteX82" fmla="*/ 6527012 w 6634131"/>
                <a:gd name="connsiteY82" fmla="*/ 3629025 h 4676775"/>
                <a:gd name="connsiteX83" fmla="*/ 6555587 w 6634131"/>
                <a:gd name="connsiteY83" fmla="*/ 3562350 h 4676775"/>
                <a:gd name="connsiteX84" fmla="*/ 6565112 w 6634131"/>
                <a:gd name="connsiteY84" fmla="*/ 3533775 h 4676775"/>
                <a:gd name="connsiteX85" fmla="*/ 6584162 w 6634131"/>
                <a:gd name="connsiteY85" fmla="*/ 3505200 h 4676775"/>
                <a:gd name="connsiteX86" fmla="*/ 6622262 w 6634131"/>
                <a:gd name="connsiteY86" fmla="*/ 3419475 h 4676775"/>
                <a:gd name="connsiteX87" fmla="*/ 6622262 w 6634131"/>
                <a:gd name="connsiteY87" fmla="*/ 3133725 h 4676775"/>
                <a:gd name="connsiteX88" fmla="*/ 6584162 w 6634131"/>
                <a:gd name="connsiteY88" fmla="*/ 3076575 h 4676775"/>
                <a:gd name="connsiteX89" fmla="*/ 6488912 w 6634131"/>
                <a:gd name="connsiteY89" fmla="*/ 3009900 h 4676775"/>
                <a:gd name="connsiteX90" fmla="*/ 6431762 w 6634131"/>
                <a:gd name="connsiteY90" fmla="*/ 2971800 h 4676775"/>
                <a:gd name="connsiteX91" fmla="*/ 6403187 w 6634131"/>
                <a:gd name="connsiteY91" fmla="*/ 2962275 h 4676775"/>
                <a:gd name="connsiteX92" fmla="*/ 6346037 w 6634131"/>
                <a:gd name="connsiteY92" fmla="*/ 2924175 h 4676775"/>
                <a:gd name="connsiteX93" fmla="*/ 6317462 w 6634131"/>
                <a:gd name="connsiteY93" fmla="*/ 2905125 h 4676775"/>
                <a:gd name="connsiteX94" fmla="*/ 6260312 w 6634131"/>
                <a:gd name="connsiteY94" fmla="*/ 2886075 h 4676775"/>
                <a:gd name="connsiteX95" fmla="*/ 6231737 w 6634131"/>
                <a:gd name="connsiteY95" fmla="*/ 2867025 h 4676775"/>
                <a:gd name="connsiteX96" fmla="*/ 6174587 w 6634131"/>
                <a:gd name="connsiteY96" fmla="*/ 2847975 h 4676775"/>
                <a:gd name="connsiteX97" fmla="*/ 6146012 w 6634131"/>
                <a:gd name="connsiteY97" fmla="*/ 2838450 h 4676775"/>
                <a:gd name="connsiteX98" fmla="*/ 6117437 w 6634131"/>
                <a:gd name="connsiteY98" fmla="*/ 2828925 h 4676775"/>
                <a:gd name="connsiteX99" fmla="*/ 6069812 w 6634131"/>
                <a:gd name="connsiteY99" fmla="*/ 2819400 h 4676775"/>
                <a:gd name="connsiteX100" fmla="*/ 6012662 w 6634131"/>
                <a:gd name="connsiteY100" fmla="*/ 2800350 h 4676775"/>
                <a:gd name="connsiteX101" fmla="*/ 5974562 w 6634131"/>
                <a:gd name="connsiteY101" fmla="*/ 2790825 h 4676775"/>
                <a:gd name="connsiteX102" fmla="*/ 5936462 w 6634131"/>
                <a:gd name="connsiteY102" fmla="*/ 2771775 h 4676775"/>
                <a:gd name="connsiteX103" fmla="*/ 5831687 w 6634131"/>
                <a:gd name="connsiteY103" fmla="*/ 2752725 h 4676775"/>
                <a:gd name="connsiteX104" fmla="*/ 5745962 w 6634131"/>
                <a:gd name="connsiteY104" fmla="*/ 2714625 h 4676775"/>
                <a:gd name="connsiteX105" fmla="*/ 5717387 w 6634131"/>
                <a:gd name="connsiteY105" fmla="*/ 2705100 h 4676775"/>
                <a:gd name="connsiteX106" fmla="*/ 5641187 w 6634131"/>
                <a:gd name="connsiteY106" fmla="*/ 2686050 h 4676775"/>
                <a:gd name="connsiteX107" fmla="*/ 5526887 w 6634131"/>
                <a:gd name="connsiteY107" fmla="*/ 2647950 h 4676775"/>
                <a:gd name="connsiteX108" fmla="*/ 5498312 w 6634131"/>
                <a:gd name="connsiteY108" fmla="*/ 2638425 h 4676775"/>
                <a:gd name="connsiteX109" fmla="*/ 5469737 w 6634131"/>
                <a:gd name="connsiteY109" fmla="*/ 2619375 h 4676775"/>
                <a:gd name="connsiteX110" fmla="*/ 5431637 w 6634131"/>
                <a:gd name="connsiteY110" fmla="*/ 2609850 h 4676775"/>
                <a:gd name="connsiteX111" fmla="*/ 5374487 w 6634131"/>
                <a:gd name="connsiteY111" fmla="*/ 2590800 h 4676775"/>
                <a:gd name="connsiteX112" fmla="*/ 5345912 w 6634131"/>
                <a:gd name="connsiteY112" fmla="*/ 2581275 h 4676775"/>
                <a:gd name="connsiteX113" fmla="*/ 5317337 w 6634131"/>
                <a:gd name="connsiteY113" fmla="*/ 2562225 h 4676775"/>
                <a:gd name="connsiteX114" fmla="*/ 5288762 w 6634131"/>
                <a:gd name="connsiteY114" fmla="*/ 2552700 h 4676775"/>
                <a:gd name="connsiteX115" fmla="*/ 5203037 w 6634131"/>
                <a:gd name="connsiteY115" fmla="*/ 2495550 h 4676775"/>
                <a:gd name="connsiteX116" fmla="*/ 5174462 w 6634131"/>
                <a:gd name="connsiteY116" fmla="*/ 2476500 h 4676775"/>
                <a:gd name="connsiteX117" fmla="*/ 5145887 w 6634131"/>
                <a:gd name="connsiteY117" fmla="*/ 2466975 h 4676775"/>
                <a:gd name="connsiteX118" fmla="*/ 5088737 w 6634131"/>
                <a:gd name="connsiteY118" fmla="*/ 2419350 h 4676775"/>
                <a:gd name="connsiteX119" fmla="*/ 5060162 w 6634131"/>
                <a:gd name="connsiteY119" fmla="*/ 2409825 h 4676775"/>
                <a:gd name="connsiteX120" fmla="*/ 5003012 w 6634131"/>
                <a:gd name="connsiteY120" fmla="*/ 2343150 h 4676775"/>
                <a:gd name="connsiteX121" fmla="*/ 4993487 w 6634131"/>
                <a:gd name="connsiteY121" fmla="*/ 2305050 h 4676775"/>
                <a:gd name="connsiteX122" fmla="*/ 4898237 w 6634131"/>
                <a:gd name="connsiteY122" fmla="*/ 2190750 h 4676775"/>
                <a:gd name="connsiteX123" fmla="*/ 4869662 w 6634131"/>
                <a:gd name="connsiteY123" fmla="*/ 2133600 h 4676775"/>
                <a:gd name="connsiteX124" fmla="*/ 4831562 w 6634131"/>
                <a:gd name="connsiteY124" fmla="*/ 2076450 h 4676775"/>
                <a:gd name="connsiteX125" fmla="*/ 4822037 w 6634131"/>
                <a:gd name="connsiteY125" fmla="*/ 2047875 h 4676775"/>
                <a:gd name="connsiteX126" fmla="*/ 4755362 w 6634131"/>
                <a:gd name="connsiteY126" fmla="*/ 1962150 h 4676775"/>
                <a:gd name="connsiteX127" fmla="*/ 4745837 w 6634131"/>
                <a:gd name="connsiteY127" fmla="*/ 1924050 h 4676775"/>
                <a:gd name="connsiteX128" fmla="*/ 4707737 w 6634131"/>
                <a:gd name="connsiteY128" fmla="*/ 1847850 h 4676775"/>
                <a:gd name="connsiteX129" fmla="*/ 4698212 w 6634131"/>
                <a:gd name="connsiteY129" fmla="*/ 1819275 h 4676775"/>
                <a:gd name="connsiteX130" fmla="*/ 4679162 w 6634131"/>
                <a:gd name="connsiteY130" fmla="*/ 1695450 h 4676775"/>
                <a:gd name="connsiteX131" fmla="*/ 4660112 w 6634131"/>
                <a:gd name="connsiteY131" fmla="*/ 1666875 h 4676775"/>
                <a:gd name="connsiteX132" fmla="*/ 4641062 w 6634131"/>
                <a:gd name="connsiteY132" fmla="*/ 1600200 h 4676775"/>
                <a:gd name="connsiteX133" fmla="*/ 4602962 w 6634131"/>
                <a:gd name="connsiteY133" fmla="*/ 1543050 h 4676775"/>
                <a:gd name="connsiteX134" fmla="*/ 4593437 w 6634131"/>
                <a:gd name="connsiteY134" fmla="*/ 1476375 h 4676775"/>
                <a:gd name="connsiteX135" fmla="*/ 4564862 w 6634131"/>
                <a:gd name="connsiteY135" fmla="*/ 1390650 h 4676775"/>
                <a:gd name="connsiteX136" fmla="*/ 4555337 w 6634131"/>
                <a:gd name="connsiteY136" fmla="*/ 1352550 h 4676775"/>
                <a:gd name="connsiteX137" fmla="*/ 4536287 w 6634131"/>
                <a:gd name="connsiteY137" fmla="*/ 1295400 h 4676775"/>
                <a:gd name="connsiteX138" fmla="*/ 4517237 w 6634131"/>
                <a:gd name="connsiteY138" fmla="*/ 1219200 h 4676775"/>
                <a:gd name="connsiteX139" fmla="*/ 4498187 w 6634131"/>
                <a:gd name="connsiteY139" fmla="*/ 1190625 h 4676775"/>
                <a:gd name="connsiteX140" fmla="*/ 4469612 w 6634131"/>
                <a:gd name="connsiteY140" fmla="*/ 1133475 h 4676775"/>
                <a:gd name="connsiteX141" fmla="*/ 4460087 w 6634131"/>
                <a:gd name="connsiteY141" fmla="*/ 1095375 h 4676775"/>
                <a:gd name="connsiteX142" fmla="*/ 4441037 w 6634131"/>
                <a:gd name="connsiteY142" fmla="*/ 1066800 h 4676775"/>
                <a:gd name="connsiteX143" fmla="*/ 4421987 w 6634131"/>
                <a:gd name="connsiteY143" fmla="*/ 1028700 h 4676775"/>
                <a:gd name="connsiteX144" fmla="*/ 4402937 w 6634131"/>
                <a:gd name="connsiteY144" fmla="*/ 971550 h 4676775"/>
                <a:gd name="connsiteX145" fmla="*/ 4393412 w 6634131"/>
                <a:gd name="connsiteY145" fmla="*/ 942975 h 4676775"/>
                <a:gd name="connsiteX146" fmla="*/ 4383887 w 6634131"/>
                <a:gd name="connsiteY146" fmla="*/ 914400 h 4676775"/>
                <a:gd name="connsiteX147" fmla="*/ 4364837 w 6634131"/>
                <a:gd name="connsiteY147" fmla="*/ 876300 h 4676775"/>
                <a:gd name="connsiteX148" fmla="*/ 4355312 w 6634131"/>
                <a:gd name="connsiteY148" fmla="*/ 847725 h 4676775"/>
                <a:gd name="connsiteX149" fmla="*/ 4317212 w 6634131"/>
                <a:gd name="connsiteY149" fmla="*/ 781050 h 4676775"/>
                <a:gd name="connsiteX150" fmla="*/ 4298162 w 6634131"/>
                <a:gd name="connsiteY150" fmla="*/ 723900 h 4676775"/>
                <a:gd name="connsiteX151" fmla="*/ 4288637 w 6634131"/>
                <a:gd name="connsiteY151" fmla="*/ 695325 h 4676775"/>
                <a:gd name="connsiteX152" fmla="*/ 4269587 w 6634131"/>
                <a:gd name="connsiteY152" fmla="*/ 666750 h 4676775"/>
                <a:gd name="connsiteX153" fmla="*/ 4260062 w 6634131"/>
                <a:gd name="connsiteY153" fmla="*/ 638175 h 4676775"/>
                <a:gd name="connsiteX154" fmla="*/ 4231487 w 6634131"/>
                <a:gd name="connsiteY154" fmla="*/ 619125 h 4676775"/>
                <a:gd name="connsiteX155" fmla="*/ 4221962 w 6634131"/>
                <a:gd name="connsiteY155" fmla="*/ 590550 h 4676775"/>
                <a:gd name="connsiteX156" fmla="*/ 4183862 w 6634131"/>
                <a:gd name="connsiteY156" fmla="*/ 533400 h 4676775"/>
                <a:gd name="connsiteX157" fmla="*/ 4136237 w 6634131"/>
                <a:gd name="connsiteY157" fmla="*/ 447675 h 4676775"/>
                <a:gd name="connsiteX158" fmla="*/ 4088612 w 6634131"/>
                <a:gd name="connsiteY158" fmla="*/ 390525 h 4676775"/>
                <a:gd name="connsiteX159" fmla="*/ 4060037 w 6634131"/>
                <a:gd name="connsiteY159" fmla="*/ 371475 h 4676775"/>
                <a:gd name="connsiteX160" fmla="*/ 3974312 w 6634131"/>
                <a:gd name="connsiteY160" fmla="*/ 304800 h 4676775"/>
                <a:gd name="connsiteX161" fmla="*/ 3945737 w 6634131"/>
                <a:gd name="connsiteY161" fmla="*/ 276225 h 4676775"/>
                <a:gd name="connsiteX162" fmla="*/ 3898112 w 6634131"/>
                <a:gd name="connsiteY162" fmla="*/ 219075 h 4676775"/>
                <a:gd name="connsiteX163" fmla="*/ 3869537 w 6634131"/>
                <a:gd name="connsiteY163" fmla="*/ 209550 h 4676775"/>
                <a:gd name="connsiteX164" fmla="*/ 3812387 w 6634131"/>
                <a:gd name="connsiteY164" fmla="*/ 180975 h 4676775"/>
                <a:gd name="connsiteX165" fmla="*/ 3764762 w 6634131"/>
                <a:gd name="connsiteY165" fmla="*/ 142875 h 4676775"/>
                <a:gd name="connsiteX166" fmla="*/ 3679037 w 6634131"/>
                <a:gd name="connsiteY166" fmla="*/ 95250 h 4676775"/>
                <a:gd name="connsiteX167" fmla="*/ 3574262 w 6634131"/>
                <a:gd name="connsiteY167" fmla="*/ 85725 h 4676775"/>
                <a:gd name="connsiteX168" fmla="*/ 3545687 w 6634131"/>
                <a:gd name="connsiteY168" fmla="*/ 66675 h 4676775"/>
                <a:gd name="connsiteX169" fmla="*/ 3469487 w 6634131"/>
                <a:gd name="connsiteY169" fmla="*/ 47625 h 4676775"/>
                <a:gd name="connsiteX170" fmla="*/ 3440912 w 6634131"/>
                <a:gd name="connsiteY170" fmla="*/ 38100 h 4676775"/>
                <a:gd name="connsiteX171" fmla="*/ 3355187 w 6634131"/>
                <a:gd name="connsiteY171" fmla="*/ 28575 h 4676775"/>
                <a:gd name="connsiteX172" fmla="*/ 3259937 w 6634131"/>
                <a:gd name="connsiteY172" fmla="*/ 9525 h 4676775"/>
                <a:gd name="connsiteX173" fmla="*/ 3155162 w 6634131"/>
                <a:gd name="connsiteY173" fmla="*/ 0 h 4676775"/>
                <a:gd name="connsiteX174" fmla="*/ 2945612 w 6634131"/>
                <a:gd name="connsiteY174" fmla="*/ 9525 h 4676775"/>
                <a:gd name="connsiteX175" fmla="*/ 2812262 w 6634131"/>
                <a:gd name="connsiteY175" fmla="*/ 47625 h 4676775"/>
                <a:gd name="connsiteX176" fmla="*/ 2745587 w 6634131"/>
                <a:gd name="connsiteY176" fmla="*/ 57150 h 4676775"/>
                <a:gd name="connsiteX177" fmla="*/ 2659862 w 6634131"/>
                <a:gd name="connsiteY177" fmla="*/ 85725 h 4676775"/>
                <a:gd name="connsiteX178" fmla="*/ 2631287 w 6634131"/>
                <a:gd name="connsiteY178" fmla="*/ 95250 h 4676775"/>
                <a:gd name="connsiteX179" fmla="*/ 2602712 w 6634131"/>
                <a:gd name="connsiteY179" fmla="*/ 114300 h 4676775"/>
                <a:gd name="connsiteX180" fmla="*/ 2574137 w 6634131"/>
                <a:gd name="connsiteY180" fmla="*/ 142875 h 4676775"/>
                <a:gd name="connsiteX181" fmla="*/ 2545562 w 6634131"/>
                <a:gd name="connsiteY181" fmla="*/ 152400 h 4676775"/>
                <a:gd name="connsiteX182" fmla="*/ 2488412 w 6634131"/>
                <a:gd name="connsiteY182" fmla="*/ 190500 h 4676775"/>
                <a:gd name="connsiteX183" fmla="*/ 2421737 w 6634131"/>
                <a:gd name="connsiteY183" fmla="*/ 209550 h 4676775"/>
                <a:gd name="connsiteX184" fmla="*/ 2393162 w 6634131"/>
                <a:gd name="connsiteY184" fmla="*/ 228600 h 4676775"/>
                <a:gd name="connsiteX185" fmla="*/ 2307437 w 6634131"/>
                <a:gd name="connsiteY185" fmla="*/ 276225 h 4676775"/>
                <a:gd name="connsiteX186" fmla="*/ 2250287 w 6634131"/>
                <a:gd name="connsiteY186" fmla="*/ 323850 h 4676775"/>
                <a:gd name="connsiteX187" fmla="*/ 2202662 w 6634131"/>
                <a:gd name="connsiteY187" fmla="*/ 381000 h 4676775"/>
                <a:gd name="connsiteX188" fmla="*/ 2174087 w 6634131"/>
                <a:gd name="connsiteY188" fmla="*/ 400050 h 4676775"/>
                <a:gd name="connsiteX189" fmla="*/ 2126462 w 6634131"/>
                <a:gd name="connsiteY189" fmla="*/ 457200 h 4676775"/>
                <a:gd name="connsiteX190" fmla="*/ 2088362 w 6634131"/>
                <a:gd name="connsiteY190" fmla="*/ 514350 h 4676775"/>
                <a:gd name="connsiteX191" fmla="*/ 2012162 w 6634131"/>
                <a:gd name="connsiteY191" fmla="*/ 600075 h 4676775"/>
                <a:gd name="connsiteX192" fmla="*/ 1993112 w 6634131"/>
                <a:gd name="connsiteY192" fmla="*/ 638175 h 4676775"/>
                <a:gd name="connsiteX193" fmla="*/ 1974062 w 6634131"/>
                <a:gd name="connsiteY193" fmla="*/ 666750 h 4676775"/>
                <a:gd name="connsiteX194" fmla="*/ 1964537 w 6634131"/>
                <a:gd name="connsiteY194" fmla="*/ 695325 h 4676775"/>
                <a:gd name="connsiteX195" fmla="*/ 1945487 w 6634131"/>
                <a:gd name="connsiteY195" fmla="*/ 723900 h 4676775"/>
                <a:gd name="connsiteX196" fmla="*/ 1926437 w 6634131"/>
                <a:gd name="connsiteY196" fmla="*/ 762000 h 4676775"/>
                <a:gd name="connsiteX197" fmla="*/ 1888337 w 6634131"/>
                <a:gd name="connsiteY197" fmla="*/ 781050 h 4676775"/>
                <a:gd name="connsiteX198" fmla="*/ 1821662 w 6634131"/>
                <a:gd name="connsiteY198" fmla="*/ 866775 h 4676775"/>
                <a:gd name="connsiteX199" fmla="*/ 1774037 w 6634131"/>
                <a:gd name="connsiteY199" fmla="*/ 923925 h 4676775"/>
                <a:gd name="connsiteX200" fmla="*/ 1764512 w 6634131"/>
                <a:gd name="connsiteY200" fmla="*/ 952500 h 4676775"/>
                <a:gd name="connsiteX201" fmla="*/ 1754987 w 6634131"/>
                <a:gd name="connsiteY201" fmla="*/ 990600 h 4676775"/>
                <a:gd name="connsiteX202" fmla="*/ 1716887 w 6634131"/>
                <a:gd name="connsiteY202" fmla="*/ 1047750 h 4676775"/>
                <a:gd name="connsiteX203" fmla="*/ 1707362 w 6634131"/>
                <a:gd name="connsiteY203" fmla="*/ 1076325 h 4676775"/>
                <a:gd name="connsiteX204" fmla="*/ 1669262 w 6634131"/>
                <a:gd name="connsiteY204" fmla="*/ 1133475 h 4676775"/>
                <a:gd name="connsiteX205" fmla="*/ 1659737 w 6634131"/>
                <a:gd name="connsiteY205" fmla="*/ 1162050 h 4676775"/>
                <a:gd name="connsiteX206" fmla="*/ 1621637 w 6634131"/>
                <a:gd name="connsiteY206" fmla="*/ 1219200 h 4676775"/>
                <a:gd name="connsiteX207" fmla="*/ 1602587 w 6634131"/>
                <a:gd name="connsiteY207" fmla="*/ 1247775 h 4676775"/>
                <a:gd name="connsiteX208" fmla="*/ 1583537 w 6634131"/>
                <a:gd name="connsiteY208" fmla="*/ 1285875 h 4676775"/>
                <a:gd name="connsiteX209" fmla="*/ 1545437 w 6634131"/>
                <a:gd name="connsiteY209" fmla="*/ 1343025 h 4676775"/>
                <a:gd name="connsiteX210" fmla="*/ 1516862 w 6634131"/>
                <a:gd name="connsiteY210" fmla="*/ 1400175 h 4676775"/>
                <a:gd name="connsiteX211" fmla="*/ 1488287 w 6634131"/>
                <a:gd name="connsiteY211" fmla="*/ 1428750 h 4676775"/>
                <a:gd name="connsiteX212" fmla="*/ 1450187 w 6634131"/>
                <a:gd name="connsiteY212" fmla="*/ 1485900 h 4676775"/>
                <a:gd name="connsiteX213" fmla="*/ 1440662 w 6634131"/>
                <a:gd name="connsiteY213" fmla="*/ 1514475 h 4676775"/>
                <a:gd name="connsiteX214" fmla="*/ 1412087 w 6634131"/>
                <a:gd name="connsiteY214" fmla="*/ 1543050 h 4676775"/>
                <a:gd name="connsiteX215" fmla="*/ 1364462 w 6634131"/>
                <a:gd name="connsiteY215" fmla="*/ 1590675 h 4676775"/>
                <a:gd name="connsiteX216" fmla="*/ 1354937 w 6634131"/>
                <a:gd name="connsiteY216" fmla="*/ 1619250 h 4676775"/>
                <a:gd name="connsiteX217" fmla="*/ 1316837 w 6634131"/>
                <a:gd name="connsiteY217" fmla="*/ 1676400 h 4676775"/>
                <a:gd name="connsiteX218" fmla="*/ 1288262 w 6634131"/>
                <a:gd name="connsiteY218" fmla="*/ 1733550 h 4676775"/>
                <a:gd name="connsiteX219" fmla="*/ 1269212 w 6634131"/>
                <a:gd name="connsiteY219" fmla="*/ 1771650 h 4676775"/>
                <a:gd name="connsiteX220" fmla="*/ 1250162 w 6634131"/>
                <a:gd name="connsiteY220" fmla="*/ 1800225 h 4676775"/>
                <a:gd name="connsiteX221" fmla="*/ 1240637 w 6634131"/>
                <a:gd name="connsiteY221" fmla="*/ 1828800 h 4676775"/>
                <a:gd name="connsiteX222" fmla="*/ 1193012 w 6634131"/>
                <a:gd name="connsiteY222" fmla="*/ 1885950 h 4676775"/>
                <a:gd name="connsiteX223" fmla="*/ 1164437 w 6634131"/>
                <a:gd name="connsiteY223" fmla="*/ 1943100 h 4676775"/>
                <a:gd name="connsiteX224" fmla="*/ 1145387 w 6634131"/>
                <a:gd name="connsiteY224" fmla="*/ 1981200 h 4676775"/>
                <a:gd name="connsiteX225" fmla="*/ 1107287 w 6634131"/>
                <a:gd name="connsiteY225" fmla="*/ 2038350 h 4676775"/>
                <a:gd name="connsiteX226" fmla="*/ 1097762 w 6634131"/>
                <a:gd name="connsiteY226" fmla="*/ 2066925 h 4676775"/>
                <a:gd name="connsiteX227" fmla="*/ 1059662 w 6634131"/>
                <a:gd name="connsiteY227" fmla="*/ 2124075 h 4676775"/>
                <a:gd name="connsiteX228" fmla="*/ 1040612 w 6634131"/>
                <a:gd name="connsiteY228" fmla="*/ 2152650 h 4676775"/>
                <a:gd name="connsiteX229" fmla="*/ 1021562 w 6634131"/>
                <a:gd name="connsiteY229" fmla="*/ 2190750 h 4676775"/>
                <a:gd name="connsiteX230" fmla="*/ 992987 w 6634131"/>
                <a:gd name="connsiteY230" fmla="*/ 2209800 h 4676775"/>
                <a:gd name="connsiteX231" fmla="*/ 964412 w 6634131"/>
                <a:gd name="connsiteY231" fmla="*/ 2266950 h 4676775"/>
                <a:gd name="connsiteX232" fmla="*/ 935837 w 6634131"/>
                <a:gd name="connsiteY232" fmla="*/ 2286000 h 4676775"/>
                <a:gd name="connsiteX233" fmla="*/ 916787 w 6634131"/>
                <a:gd name="connsiteY233" fmla="*/ 2314575 h 4676775"/>
                <a:gd name="connsiteX234" fmla="*/ 907262 w 6634131"/>
                <a:gd name="connsiteY234" fmla="*/ 2343150 h 4676775"/>
                <a:gd name="connsiteX235" fmla="*/ 878687 w 6634131"/>
                <a:gd name="connsiteY235" fmla="*/ 2362200 h 4676775"/>
                <a:gd name="connsiteX236" fmla="*/ 850112 w 6634131"/>
                <a:gd name="connsiteY236" fmla="*/ 2428875 h 4676775"/>
                <a:gd name="connsiteX237" fmla="*/ 821537 w 6634131"/>
                <a:gd name="connsiteY237" fmla="*/ 2457450 h 4676775"/>
                <a:gd name="connsiteX238" fmla="*/ 792962 w 6634131"/>
                <a:gd name="connsiteY238" fmla="*/ 2514600 h 4676775"/>
                <a:gd name="connsiteX239" fmla="*/ 783437 w 6634131"/>
                <a:gd name="connsiteY239" fmla="*/ 2543175 h 4676775"/>
                <a:gd name="connsiteX240" fmla="*/ 745337 w 6634131"/>
                <a:gd name="connsiteY240" fmla="*/ 2600325 h 4676775"/>
                <a:gd name="connsiteX241" fmla="*/ 697712 w 6634131"/>
                <a:gd name="connsiteY241" fmla="*/ 2686050 h 4676775"/>
                <a:gd name="connsiteX242" fmla="*/ 678662 w 6634131"/>
                <a:gd name="connsiteY242" fmla="*/ 2714625 h 4676775"/>
                <a:gd name="connsiteX243" fmla="*/ 669137 w 6634131"/>
                <a:gd name="connsiteY243" fmla="*/ 2743200 h 4676775"/>
                <a:gd name="connsiteX244" fmla="*/ 650087 w 6634131"/>
                <a:gd name="connsiteY244" fmla="*/ 2771775 h 4676775"/>
                <a:gd name="connsiteX245" fmla="*/ 621512 w 6634131"/>
                <a:gd name="connsiteY245" fmla="*/ 2857500 h 4676775"/>
                <a:gd name="connsiteX246" fmla="*/ 611987 w 6634131"/>
                <a:gd name="connsiteY246" fmla="*/ 2886075 h 4676775"/>
                <a:gd name="connsiteX247" fmla="*/ 583412 w 6634131"/>
                <a:gd name="connsiteY247" fmla="*/ 2943225 h 4676775"/>
                <a:gd name="connsiteX248" fmla="*/ 564362 w 6634131"/>
                <a:gd name="connsiteY248" fmla="*/ 2971800 h 4676775"/>
                <a:gd name="connsiteX249" fmla="*/ 545312 w 6634131"/>
                <a:gd name="connsiteY249" fmla="*/ 3028950 h 4676775"/>
                <a:gd name="connsiteX250" fmla="*/ 507212 w 6634131"/>
                <a:gd name="connsiteY250" fmla="*/ 3086100 h 4676775"/>
                <a:gd name="connsiteX251" fmla="*/ 478637 w 6634131"/>
                <a:gd name="connsiteY251" fmla="*/ 3143250 h 4676775"/>
                <a:gd name="connsiteX252" fmla="*/ 469112 w 6634131"/>
                <a:gd name="connsiteY252" fmla="*/ 3200400 h 4676775"/>
                <a:gd name="connsiteX253" fmla="*/ 450062 w 6634131"/>
                <a:gd name="connsiteY253" fmla="*/ 3257550 h 4676775"/>
                <a:gd name="connsiteX254" fmla="*/ 440537 w 6634131"/>
                <a:gd name="connsiteY254" fmla="*/ 3286125 h 4676775"/>
                <a:gd name="connsiteX255" fmla="*/ 411962 w 6634131"/>
                <a:gd name="connsiteY255" fmla="*/ 3352800 h 4676775"/>
                <a:gd name="connsiteX256" fmla="*/ 402437 w 6634131"/>
                <a:gd name="connsiteY256" fmla="*/ 3390900 h 4676775"/>
                <a:gd name="connsiteX257" fmla="*/ 392912 w 6634131"/>
                <a:gd name="connsiteY257" fmla="*/ 3438525 h 4676775"/>
                <a:gd name="connsiteX258" fmla="*/ 383387 w 6634131"/>
                <a:gd name="connsiteY258" fmla="*/ 3467100 h 4676775"/>
                <a:gd name="connsiteX259" fmla="*/ 373862 w 6634131"/>
                <a:gd name="connsiteY259" fmla="*/ 3505200 h 4676775"/>
                <a:gd name="connsiteX260" fmla="*/ 354812 w 6634131"/>
                <a:gd name="connsiteY260" fmla="*/ 3562350 h 4676775"/>
                <a:gd name="connsiteX261" fmla="*/ 345287 w 6634131"/>
                <a:gd name="connsiteY261" fmla="*/ 3600450 h 4676775"/>
                <a:gd name="connsiteX262" fmla="*/ 316712 w 6634131"/>
                <a:gd name="connsiteY262" fmla="*/ 3686175 h 4676775"/>
                <a:gd name="connsiteX263" fmla="*/ 297662 w 6634131"/>
                <a:gd name="connsiteY263" fmla="*/ 3743325 h 4676775"/>
                <a:gd name="connsiteX264" fmla="*/ 288137 w 6634131"/>
                <a:gd name="connsiteY264" fmla="*/ 3781425 h 4676775"/>
                <a:gd name="connsiteX265" fmla="*/ 278612 w 6634131"/>
                <a:gd name="connsiteY265" fmla="*/ 3829050 h 4676775"/>
                <a:gd name="connsiteX266" fmla="*/ 259562 w 6634131"/>
                <a:gd name="connsiteY266" fmla="*/ 3886200 h 4676775"/>
                <a:gd name="connsiteX267" fmla="*/ 230987 w 6634131"/>
                <a:gd name="connsiteY267" fmla="*/ 3952875 h 4676775"/>
                <a:gd name="connsiteX268" fmla="*/ 202412 w 6634131"/>
                <a:gd name="connsiteY268" fmla="*/ 4057650 h 4676775"/>
                <a:gd name="connsiteX269" fmla="*/ 183362 w 6634131"/>
                <a:gd name="connsiteY269" fmla="*/ 4086225 h 4676775"/>
                <a:gd name="connsiteX270" fmla="*/ 154787 w 6634131"/>
                <a:gd name="connsiteY270" fmla="*/ 4171950 h 4676775"/>
                <a:gd name="connsiteX271" fmla="*/ 145262 w 6634131"/>
                <a:gd name="connsiteY271" fmla="*/ 4200525 h 4676775"/>
                <a:gd name="connsiteX272" fmla="*/ 126212 w 6634131"/>
                <a:gd name="connsiteY272" fmla="*/ 4229100 h 4676775"/>
                <a:gd name="connsiteX273" fmla="*/ 107162 w 6634131"/>
                <a:gd name="connsiteY273" fmla="*/ 4286250 h 4676775"/>
                <a:gd name="connsiteX274" fmla="*/ 88112 w 6634131"/>
                <a:gd name="connsiteY274" fmla="*/ 4314825 h 4676775"/>
                <a:gd name="connsiteX275" fmla="*/ 40487 w 6634131"/>
                <a:gd name="connsiteY275" fmla="*/ 4371975 h 4676775"/>
                <a:gd name="connsiteX276" fmla="*/ 21437 w 6634131"/>
                <a:gd name="connsiteY276" fmla="*/ 4457700 h 4676775"/>
                <a:gd name="connsiteX277" fmla="*/ 2387 w 6634131"/>
                <a:gd name="connsiteY277" fmla="*/ 4486275 h 4676775"/>
                <a:gd name="connsiteX278" fmla="*/ 2387 w 6634131"/>
                <a:gd name="connsiteY278" fmla="*/ 4648200 h 467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</a:cxnLst>
              <a:rect l="l" t="t" r="r" b="b"/>
              <a:pathLst>
                <a:path w="6634131" h="4676775">
                  <a:moveTo>
                    <a:pt x="69062" y="4657725"/>
                  </a:moveTo>
                  <a:cubicBezTo>
                    <a:pt x="196309" y="4636517"/>
                    <a:pt x="140894" y="4641765"/>
                    <a:pt x="364337" y="4657725"/>
                  </a:cubicBezTo>
                  <a:cubicBezTo>
                    <a:pt x="374352" y="4658440"/>
                    <a:pt x="382885" y="4666736"/>
                    <a:pt x="392912" y="4667250"/>
                  </a:cubicBezTo>
                  <a:cubicBezTo>
                    <a:pt x="507106" y="4673106"/>
                    <a:pt x="621512" y="4673600"/>
                    <a:pt x="735812" y="4676775"/>
                  </a:cubicBezTo>
                  <a:cubicBezTo>
                    <a:pt x="805956" y="4672099"/>
                    <a:pt x="868831" y="4672615"/>
                    <a:pt x="935837" y="4657725"/>
                  </a:cubicBezTo>
                  <a:cubicBezTo>
                    <a:pt x="945638" y="4655547"/>
                    <a:pt x="954887" y="4651375"/>
                    <a:pt x="964412" y="4648200"/>
                  </a:cubicBezTo>
                  <a:cubicBezTo>
                    <a:pt x="1110462" y="4651375"/>
                    <a:pt x="1256477" y="4657725"/>
                    <a:pt x="1402562" y="4657725"/>
                  </a:cubicBezTo>
                  <a:cubicBezTo>
                    <a:pt x="1459800" y="4657725"/>
                    <a:pt x="1517009" y="4653382"/>
                    <a:pt x="1574012" y="4648200"/>
                  </a:cubicBezTo>
                  <a:cubicBezTo>
                    <a:pt x="1587049" y="4647015"/>
                    <a:pt x="1599026" y="4639049"/>
                    <a:pt x="1612112" y="4638675"/>
                  </a:cubicBezTo>
                  <a:cubicBezTo>
                    <a:pt x="1821601" y="4632690"/>
                    <a:pt x="2031212" y="4632325"/>
                    <a:pt x="2240762" y="4629150"/>
                  </a:cubicBezTo>
                  <a:cubicBezTo>
                    <a:pt x="2253462" y="4622800"/>
                    <a:pt x="2265679" y="4615373"/>
                    <a:pt x="2278862" y="4610100"/>
                  </a:cubicBezTo>
                  <a:cubicBezTo>
                    <a:pt x="2335451" y="4587465"/>
                    <a:pt x="2324993" y="4595559"/>
                    <a:pt x="2374112" y="4581525"/>
                  </a:cubicBezTo>
                  <a:cubicBezTo>
                    <a:pt x="2383766" y="4578767"/>
                    <a:pt x="2393162" y="4575175"/>
                    <a:pt x="2402687" y="4572000"/>
                  </a:cubicBezTo>
                  <a:cubicBezTo>
                    <a:pt x="2412212" y="4562475"/>
                    <a:pt x="2422638" y="4553773"/>
                    <a:pt x="2431262" y="4543425"/>
                  </a:cubicBezTo>
                  <a:cubicBezTo>
                    <a:pt x="2438591" y="4534631"/>
                    <a:pt x="2442707" y="4523406"/>
                    <a:pt x="2450312" y="4514850"/>
                  </a:cubicBezTo>
                  <a:cubicBezTo>
                    <a:pt x="2468210" y="4494714"/>
                    <a:pt x="2488412" y="4476750"/>
                    <a:pt x="2507462" y="4457700"/>
                  </a:cubicBezTo>
                  <a:cubicBezTo>
                    <a:pt x="2544132" y="4421030"/>
                    <a:pt x="2524829" y="4436597"/>
                    <a:pt x="2564612" y="4410075"/>
                  </a:cubicBezTo>
                  <a:cubicBezTo>
                    <a:pt x="2599811" y="4357277"/>
                    <a:pt x="2563523" y="4399038"/>
                    <a:pt x="2612237" y="4371975"/>
                  </a:cubicBezTo>
                  <a:cubicBezTo>
                    <a:pt x="2632251" y="4360856"/>
                    <a:pt x="2648909" y="4344114"/>
                    <a:pt x="2669387" y="4333875"/>
                  </a:cubicBezTo>
                  <a:cubicBezTo>
                    <a:pt x="2682087" y="4327525"/>
                    <a:pt x="2695311" y="4322130"/>
                    <a:pt x="2707487" y="4314825"/>
                  </a:cubicBezTo>
                  <a:cubicBezTo>
                    <a:pt x="2727120" y="4303045"/>
                    <a:pt x="2745587" y="4289425"/>
                    <a:pt x="2764637" y="4276725"/>
                  </a:cubicBezTo>
                  <a:cubicBezTo>
                    <a:pt x="2774162" y="4270375"/>
                    <a:pt x="2782352" y="4261295"/>
                    <a:pt x="2793212" y="4257675"/>
                  </a:cubicBezTo>
                  <a:cubicBezTo>
                    <a:pt x="2802737" y="4254500"/>
                    <a:pt x="2812807" y="4252640"/>
                    <a:pt x="2821787" y="4248150"/>
                  </a:cubicBezTo>
                  <a:cubicBezTo>
                    <a:pt x="2832026" y="4243030"/>
                    <a:pt x="2839901" y="4233749"/>
                    <a:pt x="2850362" y="4229100"/>
                  </a:cubicBezTo>
                  <a:cubicBezTo>
                    <a:pt x="2868712" y="4220945"/>
                    <a:pt x="2888462" y="4216400"/>
                    <a:pt x="2907512" y="4210050"/>
                  </a:cubicBezTo>
                  <a:cubicBezTo>
                    <a:pt x="2976025" y="4187212"/>
                    <a:pt x="2890466" y="4214920"/>
                    <a:pt x="2974187" y="4191000"/>
                  </a:cubicBezTo>
                  <a:cubicBezTo>
                    <a:pt x="3029874" y="4175089"/>
                    <a:pt x="2973864" y="4186838"/>
                    <a:pt x="3040862" y="4171950"/>
                  </a:cubicBezTo>
                  <a:cubicBezTo>
                    <a:pt x="3056666" y="4168438"/>
                    <a:pt x="3072781" y="4166352"/>
                    <a:pt x="3088487" y="4162425"/>
                  </a:cubicBezTo>
                  <a:cubicBezTo>
                    <a:pt x="3128906" y="4152320"/>
                    <a:pt x="3141206" y="4135257"/>
                    <a:pt x="3193262" y="4133850"/>
                  </a:cubicBezTo>
                  <a:lnTo>
                    <a:pt x="3545687" y="4124325"/>
                  </a:lnTo>
                  <a:cubicBezTo>
                    <a:pt x="3653637" y="4127500"/>
                    <a:pt x="3761828" y="4125969"/>
                    <a:pt x="3869537" y="4133850"/>
                  </a:cubicBezTo>
                  <a:cubicBezTo>
                    <a:pt x="3892590" y="4135537"/>
                    <a:pt x="3913494" y="4148640"/>
                    <a:pt x="3936212" y="4152900"/>
                  </a:cubicBezTo>
                  <a:cubicBezTo>
                    <a:pt x="3964470" y="4158198"/>
                    <a:pt x="3993362" y="4159250"/>
                    <a:pt x="4021937" y="4162425"/>
                  </a:cubicBezTo>
                  <a:cubicBezTo>
                    <a:pt x="4080621" y="4181986"/>
                    <a:pt x="4020872" y="4163963"/>
                    <a:pt x="4117187" y="4181475"/>
                  </a:cubicBezTo>
                  <a:cubicBezTo>
                    <a:pt x="4130067" y="4183817"/>
                    <a:pt x="4142700" y="4187404"/>
                    <a:pt x="4155287" y="4191000"/>
                  </a:cubicBezTo>
                  <a:cubicBezTo>
                    <a:pt x="4164941" y="4193758"/>
                    <a:pt x="4174017" y="4198556"/>
                    <a:pt x="4183862" y="4200525"/>
                  </a:cubicBezTo>
                  <a:cubicBezTo>
                    <a:pt x="4205877" y="4204928"/>
                    <a:pt x="4228448" y="4206034"/>
                    <a:pt x="4250537" y="4210050"/>
                  </a:cubicBezTo>
                  <a:cubicBezTo>
                    <a:pt x="4263417" y="4212392"/>
                    <a:pt x="4275678" y="4217724"/>
                    <a:pt x="4288637" y="4219575"/>
                  </a:cubicBezTo>
                  <a:cubicBezTo>
                    <a:pt x="4320225" y="4224088"/>
                    <a:pt x="4352137" y="4225925"/>
                    <a:pt x="4383887" y="4229100"/>
                  </a:cubicBezTo>
                  <a:lnTo>
                    <a:pt x="4441037" y="4248150"/>
                  </a:lnTo>
                  <a:cubicBezTo>
                    <a:pt x="4450562" y="4251325"/>
                    <a:pt x="4459872" y="4255240"/>
                    <a:pt x="4469612" y="4257675"/>
                  </a:cubicBezTo>
                  <a:cubicBezTo>
                    <a:pt x="4495012" y="4264025"/>
                    <a:pt x="4520974" y="4268446"/>
                    <a:pt x="4545812" y="4276725"/>
                  </a:cubicBezTo>
                  <a:cubicBezTo>
                    <a:pt x="4564862" y="4283075"/>
                    <a:pt x="4585001" y="4286795"/>
                    <a:pt x="4602962" y="4295775"/>
                  </a:cubicBezTo>
                  <a:cubicBezTo>
                    <a:pt x="4659023" y="4323805"/>
                    <a:pt x="4627592" y="4310335"/>
                    <a:pt x="4698212" y="4333875"/>
                  </a:cubicBezTo>
                  <a:cubicBezTo>
                    <a:pt x="4707737" y="4337050"/>
                    <a:pt x="4716942" y="4341431"/>
                    <a:pt x="4726787" y="4343400"/>
                  </a:cubicBezTo>
                  <a:cubicBezTo>
                    <a:pt x="4870426" y="4372128"/>
                    <a:pt x="4691448" y="4335547"/>
                    <a:pt x="4812512" y="4362450"/>
                  </a:cubicBezTo>
                  <a:cubicBezTo>
                    <a:pt x="4828316" y="4365962"/>
                    <a:pt x="4844362" y="4368335"/>
                    <a:pt x="4860137" y="4371975"/>
                  </a:cubicBezTo>
                  <a:cubicBezTo>
                    <a:pt x="4885648" y="4377862"/>
                    <a:pt x="4911499" y="4382746"/>
                    <a:pt x="4936337" y="4391025"/>
                  </a:cubicBezTo>
                  <a:cubicBezTo>
                    <a:pt x="4945862" y="4394200"/>
                    <a:pt x="4954960" y="4399223"/>
                    <a:pt x="4964912" y="4400550"/>
                  </a:cubicBezTo>
                  <a:cubicBezTo>
                    <a:pt x="5002809" y="4405603"/>
                    <a:pt x="5041214" y="4405853"/>
                    <a:pt x="5079212" y="4410075"/>
                  </a:cubicBezTo>
                  <a:cubicBezTo>
                    <a:pt x="5098407" y="4412208"/>
                    <a:pt x="5117312" y="4416425"/>
                    <a:pt x="5136362" y="4419600"/>
                  </a:cubicBezTo>
                  <a:cubicBezTo>
                    <a:pt x="5203037" y="4416425"/>
                    <a:pt x="5270045" y="4417446"/>
                    <a:pt x="5336387" y="4410075"/>
                  </a:cubicBezTo>
                  <a:cubicBezTo>
                    <a:pt x="5356345" y="4407857"/>
                    <a:pt x="5374056" y="4395895"/>
                    <a:pt x="5393537" y="4391025"/>
                  </a:cubicBezTo>
                  <a:lnTo>
                    <a:pt x="5431637" y="4381500"/>
                  </a:lnTo>
                  <a:cubicBezTo>
                    <a:pt x="5441162" y="4375150"/>
                    <a:pt x="5449973" y="4367570"/>
                    <a:pt x="5460212" y="4362450"/>
                  </a:cubicBezTo>
                  <a:cubicBezTo>
                    <a:pt x="5469192" y="4357960"/>
                    <a:pt x="5480010" y="4357801"/>
                    <a:pt x="5488787" y="4352925"/>
                  </a:cubicBezTo>
                  <a:cubicBezTo>
                    <a:pt x="5508801" y="4341806"/>
                    <a:pt x="5526887" y="4327525"/>
                    <a:pt x="5545937" y="4314825"/>
                  </a:cubicBezTo>
                  <a:cubicBezTo>
                    <a:pt x="5555462" y="4308475"/>
                    <a:pt x="5563652" y="4299395"/>
                    <a:pt x="5574512" y="4295775"/>
                  </a:cubicBezTo>
                  <a:lnTo>
                    <a:pt x="5631662" y="4276725"/>
                  </a:lnTo>
                  <a:cubicBezTo>
                    <a:pt x="5641187" y="4273550"/>
                    <a:pt x="5651883" y="4272769"/>
                    <a:pt x="5660237" y="4267200"/>
                  </a:cubicBezTo>
                  <a:cubicBezTo>
                    <a:pt x="5669762" y="4260850"/>
                    <a:pt x="5678351" y="4252799"/>
                    <a:pt x="5688812" y="4248150"/>
                  </a:cubicBezTo>
                  <a:cubicBezTo>
                    <a:pt x="5707162" y="4239995"/>
                    <a:pt x="5729254" y="4240239"/>
                    <a:pt x="5745962" y="4229100"/>
                  </a:cubicBezTo>
                  <a:cubicBezTo>
                    <a:pt x="5755487" y="4222750"/>
                    <a:pt x="5764076" y="4214699"/>
                    <a:pt x="5774537" y="4210050"/>
                  </a:cubicBezTo>
                  <a:cubicBezTo>
                    <a:pt x="5792887" y="4201895"/>
                    <a:pt x="5812637" y="4197350"/>
                    <a:pt x="5831687" y="4191000"/>
                  </a:cubicBezTo>
                  <a:lnTo>
                    <a:pt x="5860262" y="4181475"/>
                  </a:lnTo>
                  <a:cubicBezTo>
                    <a:pt x="5866612" y="4171950"/>
                    <a:pt x="5870373" y="4160051"/>
                    <a:pt x="5879312" y="4152900"/>
                  </a:cubicBezTo>
                  <a:cubicBezTo>
                    <a:pt x="5887152" y="4146628"/>
                    <a:pt x="5899110" y="4148251"/>
                    <a:pt x="5907887" y="4143375"/>
                  </a:cubicBezTo>
                  <a:cubicBezTo>
                    <a:pt x="5927901" y="4132256"/>
                    <a:pt x="5946721" y="4119012"/>
                    <a:pt x="5965037" y="4105275"/>
                  </a:cubicBezTo>
                  <a:cubicBezTo>
                    <a:pt x="5977737" y="4095750"/>
                    <a:pt x="5990219" y="4085927"/>
                    <a:pt x="6003137" y="4076700"/>
                  </a:cubicBezTo>
                  <a:cubicBezTo>
                    <a:pt x="6012452" y="4070046"/>
                    <a:pt x="6022918" y="4064979"/>
                    <a:pt x="6031712" y="4057650"/>
                  </a:cubicBezTo>
                  <a:cubicBezTo>
                    <a:pt x="6105051" y="3996534"/>
                    <a:pt x="6017916" y="4057323"/>
                    <a:pt x="6088862" y="4010025"/>
                  </a:cubicBezTo>
                  <a:cubicBezTo>
                    <a:pt x="6126417" y="3953693"/>
                    <a:pt x="6084490" y="4006345"/>
                    <a:pt x="6146012" y="3962400"/>
                  </a:cubicBezTo>
                  <a:cubicBezTo>
                    <a:pt x="6208442" y="3917807"/>
                    <a:pt x="6141865" y="3944732"/>
                    <a:pt x="6203162" y="3924300"/>
                  </a:cubicBezTo>
                  <a:cubicBezTo>
                    <a:pt x="6209512" y="3914775"/>
                    <a:pt x="6213273" y="3902876"/>
                    <a:pt x="6222212" y="3895725"/>
                  </a:cubicBezTo>
                  <a:cubicBezTo>
                    <a:pt x="6230052" y="3889453"/>
                    <a:pt x="6241807" y="3890690"/>
                    <a:pt x="6250787" y="3886200"/>
                  </a:cubicBezTo>
                  <a:cubicBezTo>
                    <a:pt x="6261026" y="3881080"/>
                    <a:pt x="6269837" y="3873500"/>
                    <a:pt x="6279362" y="3867150"/>
                  </a:cubicBezTo>
                  <a:cubicBezTo>
                    <a:pt x="6333337" y="3786188"/>
                    <a:pt x="6244437" y="3911600"/>
                    <a:pt x="6355562" y="3800475"/>
                  </a:cubicBezTo>
                  <a:cubicBezTo>
                    <a:pt x="6365087" y="3790950"/>
                    <a:pt x="6373504" y="3780170"/>
                    <a:pt x="6384137" y="3771900"/>
                  </a:cubicBezTo>
                  <a:cubicBezTo>
                    <a:pt x="6402209" y="3757844"/>
                    <a:pt x="6441287" y="3733800"/>
                    <a:pt x="6441287" y="3733800"/>
                  </a:cubicBezTo>
                  <a:cubicBezTo>
                    <a:pt x="6447637" y="3724275"/>
                    <a:pt x="6452242" y="3713320"/>
                    <a:pt x="6460337" y="3705225"/>
                  </a:cubicBezTo>
                  <a:cubicBezTo>
                    <a:pt x="6468432" y="3697130"/>
                    <a:pt x="6481761" y="3695114"/>
                    <a:pt x="6488912" y="3686175"/>
                  </a:cubicBezTo>
                  <a:cubicBezTo>
                    <a:pt x="6495184" y="3678335"/>
                    <a:pt x="6492868" y="3665954"/>
                    <a:pt x="6498437" y="3657600"/>
                  </a:cubicBezTo>
                  <a:cubicBezTo>
                    <a:pt x="6505909" y="3646392"/>
                    <a:pt x="6517487" y="3638550"/>
                    <a:pt x="6527012" y="3629025"/>
                  </a:cubicBezTo>
                  <a:cubicBezTo>
                    <a:pt x="6549350" y="3562012"/>
                    <a:pt x="6520277" y="3644740"/>
                    <a:pt x="6555587" y="3562350"/>
                  </a:cubicBezTo>
                  <a:cubicBezTo>
                    <a:pt x="6559542" y="3553122"/>
                    <a:pt x="6560622" y="3542755"/>
                    <a:pt x="6565112" y="3533775"/>
                  </a:cubicBezTo>
                  <a:cubicBezTo>
                    <a:pt x="6570232" y="3523536"/>
                    <a:pt x="6579513" y="3515661"/>
                    <a:pt x="6584162" y="3505200"/>
                  </a:cubicBezTo>
                  <a:cubicBezTo>
                    <a:pt x="6629502" y="3403185"/>
                    <a:pt x="6579149" y="3484144"/>
                    <a:pt x="6622262" y="3419475"/>
                  </a:cubicBezTo>
                  <a:cubicBezTo>
                    <a:pt x="6631481" y="3318061"/>
                    <a:pt x="6643577" y="3240302"/>
                    <a:pt x="6622262" y="3133725"/>
                  </a:cubicBezTo>
                  <a:cubicBezTo>
                    <a:pt x="6617772" y="3111274"/>
                    <a:pt x="6600351" y="3092764"/>
                    <a:pt x="6584162" y="3076575"/>
                  </a:cubicBezTo>
                  <a:cubicBezTo>
                    <a:pt x="6517755" y="3010168"/>
                    <a:pt x="6553148" y="3025959"/>
                    <a:pt x="6488912" y="3009900"/>
                  </a:cubicBezTo>
                  <a:cubicBezTo>
                    <a:pt x="6469862" y="2997200"/>
                    <a:pt x="6453482" y="2979040"/>
                    <a:pt x="6431762" y="2971800"/>
                  </a:cubicBezTo>
                  <a:cubicBezTo>
                    <a:pt x="6422237" y="2968625"/>
                    <a:pt x="6411964" y="2967151"/>
                    <a:pt x="6403187" y="2962275"/>
                  </a:cubicBezTo>
                  <a:cubicBezTo>
                    <a:pt x="6383173" y="2951156"/>
                    <a:pt x="6365087" y="2936875"/>
                    <a:pt x="6346037" y="2924175"/>
                  </a:cubicBezTo>
                  <a:cubicBezTo>
                    <a:pt x="6336512" y="2917825"/>
                    <a:pt x="6328322" y="2908745"/>
                    <a:pt x="6317462" y="2905125"/>
                  </a:cubicBezTo>
                  <a:cubicBezTo>
                    <a:pt x="6298412" y="2898775"/>
                    <a:pt x="6277020" y="2897214"/>
                    <a:pt x="6260312" y="2886075"/>
                  </a:cubicBezTo>
                  <a:cubicBezTo>
                    <a:pt x="6250787" y="2879725"/>
                    <a:pt x="6242198" y="2871674"/>
                    <a:pt x="6231737" y="2867025"/>
                  </a:cubicBezTo>
                  <a:cubicBezTo>
                    <a:pt x="6213387" y="2858870"/>
                    <a:pt x="6193637" y="2854325"/>
                    <a:pt x="6174587" y="2847975"/>
                  </a:cubicBezTo>
                  <a:lnTo>
                    <a:pt x="6146012" y="2838450"/>
                  </a:lnTo>
                  <a:cubicBezTo>
                    <a:pt x="6136487" y="2835275"/>
                    <a:pt x="6127282" y="2830894"/>
                    <a:pt x="6117437" y="2828925"/>
                  </a:cubicBezTo>
                  <a:cubicBezTo>
                    <a:pt x="6101562" y="2825750"/>
                    <a:pt x="6085431" y="2823660"/>
                    <a:pt x="6069812" y="2819400"/>
                  </a:cubicBezTo>
                  <a:cubicBezTo>
                    <a:pt x="6050439" y="2814116"/>
                    <a:pt x="6032143" y="2805220"/>
                    <a:pt x="6012662" y="2800350"/>
                  </a:cubicBezTo>
                  <a:cubicBezTo>
                    <a:pt x="5999962" y="2797175"/>
                    <a:pt x="5986819" y="2795422"/>
                    <a:pt x="5974562" y="2790825"/>
                  </a:cubicBezTo>
                  <a:cubicBezTo>
                    <a:pt x="5961267" y="2785839"/>
                    <a:pt x="5949932" y="2776265"/>
                    <a:pt x="5936462" y="2771775"/>
                  </a:cubicBezTo>
                  <a:cubicBezTo>
                    <a:pt x="5915106" y="2764656"/>
                    <a:pt x="5850878" y="2757523"/>
                    <a:pt x="5831687" y="2752725"/>
                  </a:cubicBezTo>
                  <a:cubicBezTo>
                    <a:pt x="5733393" y="2728151"/>
                    <a:pt x="5808510" y="2745899"/>
                    <a:pt x="5745962" y="2714625"/>
                  </a:cubicBezTo>
                  <a:cubicBezTo>
                    <a:pt x="5736982" y="2710135"/>
                    <a:pt x="5727073" y="2707742"/>
                    <a:pt x="5717387" y="2705100"/>
                  </a:cubicBezTo>
                  <a:cubicBezTo>
                    <a:pt x="5692128" y="2698211"/>
                    <a:pt x="5666025" y="2694329"/>
                    <a:pt x="5641187" y="2686050"/>
                  </a:cubicBezTo>
                  <a:lnTo>
                    <a:pt x="5526887" y="2647950"/>
                  </a:lnTo>
                  <a:cubicBezTo>
                    <a:pt x="5517362" y="2644775"/>
                    <a:pt x="5506666" y="2643994"/>
                    <a:pt x="5498312" y="2638425"/>
                  </a:cubicBezTo>
                  <a:cubicBezTo>
                    <a:pt x="5488787" y="2632075"/>
                    <a:pt x="5480259" y="2623884"/>
                    <a:pt x="5469737" y="2619375"/>
                  </a:cubicBezTo>
                  <a:cubicBezTo>
                    <a:pt x="5457705" y="2614218"/>
                    <a:pt x="5444176" y="2613612"/>
                    <a:pt x="5431637" y="2609850"/>
                  </a:cubicBezTo>
                  <a:cubicBezTo>
                    <a:pt x="5412403" y="2604080"/>
                    <a:pt x="5393537" y="2597150"/>
                    <a:pt x="5374487" y="2590800"/>
                  </a:cubicBezTo>
                  <a:cubicBezTo>
                    <a:pt x="5364962" y="2587625"/>
                    <a:pt x="5354266" y="2586844"/>
                    <a:pt x="5345912" y="2581275"/>
                  </a:cubicBezTo>
                  <a:cubicBezTo>
                    <a:pt x="5336387" y="2574925"/>
                    <a:pt x="5327576" y="2567345"/>
                    <a:pt x="5317337" y="2562225"/>
                  </a:cubicBezTo>
                  <a:cubicBezTo>
                    <a:pt x="5308357" y="2557735"/>
                    <a:pt x="5297539" y="2557576"/>
                    <a:pt x="5288762" y="2552700"/>
                  </a:cubicBezTo>
                  <a:lnTo>
                    <a:pt x="5203037" y="2495550"/>
                  </a:lnTo>
                  <a:cubicBezTo>
                    <a:pt x="5193512" y="2489200"/>
                    <a:pt x="5185322" y="2480120"/>
                    <a:pt x="5174462" y="2476500"/>
                  </a:cubicBezTo>
                  <a:lnTo>
                    <a:pt x="5145887" y="2466975"/>
                  </a:lnTo>
                  <a:cubicBezTo>
                    <a:pt x="5124821" y="2445909"/>
                    <a:pt x="5115259" y="2432611"/>
                    <a:pt x="5088737" y="2419350"/>
                  </a:cubicBezTo>
                  <a:cubicBezTo>
                    <a:pt x="5079757" y="2414860"/>
                    <a:pt x="5069687" y="2413000"/>
                    <a:pt x="5060162" y="2409825"/>
                  </a:cubicBezTo>
                  <a:cubicBezTo>
                    <a:pt x="5041098" y="2390761"/>
                    <a:pt x="5015231" y="2367588"/>
                    <a:pt x="5003012" y="2343150"/>
                  </a:cubicBezTo>
                  <a:cubicBezTo>
                    <a:pt x="4997158" y="2331441"/>
                    <a:pt x="5000994" y="2315774"/>
                    <a:pt x="4993487" y="2305050"/>
                  </a:cubicBezTo>
                  <a:cubicBezTo>
                    <a:pt x="4959726" y="2256819"/>
                    <a:pt x="4917646" y="2248978"/>
                    <a:pt x="4898237" y="2190750"/>
                  </a:cubicBezTo>
                  <a:cubicBezTo>
                    <a:pt x="4874296" y="2118926"/>
                    <a:pt x="4906591" y="2207458"/>
                    <a:pt x="4869662" y="2133600"/>
                  </a:cubicBezTo>
                  <a:cubicBezTo>
                    <a:pt x="4842093" y="2078461"/>
                    <a:pt x="4885731" y="2130619"/>
                    <a:pt x="4831562" y="2076450"/>
                  </a:cubicBezTo>
                  <a:cubicBezTo>
                    <a:pt x="4828387" y="2066925"/>
                    <a:pt x="4826913" y="2056652"/>
                    <a:pt x="4822037" y="2047875"/>
                  </a:cubicBezTo>
                  <a:cubicBezTo>
                    <a:pt x="4793554" y="1996606"/>
                    <a:pt x="4790072" y="1996860"/>
                    <a:pt x="4755362" y="1962150"/>
                  </a:cubicBezTo>
                  <a:cubicBezTo>
                    <a:pt x="4752187" y="1949450"/>
                    <a:pt x="4750872" y="1936134"/>
                    <a:pt x="4745837" y="1924050"/>
                  </a:cubicBezTo>
                  <a:cubicBezTo>
                    <a:pt x="4734915" y="1897836"/>
                    <a:pt x="4716717" y="1874791"/>
                    <a:pt x="4707737" y="1847850"/>
                  </a:cubicBezTo>
                  <a:lnTo>
                    <a:pt x="4698212" y="1819275"/>
                  </a:lnTo>
                  <a:cubicBezTo>
                    <a:pt x="4696300" y="1802066"/>
                    <a:pt x="4691536" y="1724322"/>
                    <a:pt x="4679162" y="1695450"/>
                  </a:cubicBezTo>
                  <a:cubicBezTo>
                    <a:pt x="4674653" y="1684928"/>
                    <a:pt x="4666462" y="1676400"/>
                    <a:pt x="4660112" y="1666875"/>
                  </a:cubicBezTo>
                  <a:cubicBezTo>
                    <a:pt x="4657870" y="1657907"/>
                    <a:pt x="4647273" y="1611380"/>
                    <a:pt x="4641062" y="1600200"/>
                  </a:cubicBezTo>
                  <a:cubicBezTo>
                    <a:pt x="4629943" y="1580186"/>
                    <a:pt x="4602962" y="1543050"/>
                    <a:pt x="4602962" y="1543050"/>
                  </a:cubicBezTo>
                  <a:cubicBezTo>
                    <a:pt x="4599787" y="1520825"/>
                    <a:pt x="4598485" y="1498251"/>
                    <a:pt x="4593437" y="1476375"/>
                  </a:cubicBezTo>
                  <a:cubicBezTo>
                    <a:pt x="4564862" y="1352550"/>
                    <a:pt x="4583912" y="1466850"/>
                    <a:pt x="4564862" y="1390650"/>
                  </a:cubicBezTo>
                  <a:cubicBezTo>
                    <a:pt x="4561687" y="1377950"/>
                    <a:pt x="4559099" y="1365089"/>
                    <a:pt x="4555337" y="1352550"/>
                  </a:cubicBezTo>
                  <a:cubicBezTo>
                    <a:pt x="4549567" y="1333316"/>
                    <a:pt x="4540225" y="1315091"/>
                    <a:pt x="4536287" y="1295400"/>
                  </a:cubicBezTo>
                  <a:cubicBezTo>
                    <a:pt x="4532664" y="1277286"/>
                    <a:pt x="4527000" y="1238726"/>
                    <a:pt x="4517237" y="1219200"/>
                  </a:cubicBezTo>
                  <a:cubicBezTo>
                    <a:pt x="4512117" y="1208961"/>
                    <a:pt x="4503307" y="1200864"/>
                    <a:pt x="4498187" y="1190625"/>
                  </a:cubicBezTo>
                  <a:cubicBezTo>
                    <a:pt x="4458752" y="1111755"/>
                    <a:pt x="4524207" y="1215367"/>
                    <a:pt x="4469612" y="1133475"/>
                  </a:cubicBezTo>
                  <a:cubicBezTo>
                    <a:pt x="4466437" y="1120775"/>
                    <a:pt x="4465244" y="1107407"/>
                    <a:pt x="4460087" y="1095375"/>
                  </a:cubicBezTo>
                  <a:cubicBezTo>
                    <a:pt x="4455578" y="1084853"/>
                    <a:pt x="4446717" y="1076739"/>
                    <a:pt x="4441037" y="1066800"/>
                  </a:cubicBezTo>
                  <a:cubicBezTo>
                    <a:pt x="4433992" y="1054472"/>
                    <a:pt x="4427260" y="1041883"/>
                    <a:pt x="4421987" y="1028700"/>
                  </a:cubicBezTo>
                  <a:cubicBezTo>
                    <a:pt x="4414529" y="1010056"/>
                    <a:pt x="4409287" y="990600"/>
                    <a:pt x="4402937" y="971550"/>
                  </a:cubicBezTo>
                  <a:lnTo>
                    <a:pt x="4393412" y="942975"/>
                  </a:lnTo>
                  <a:cubicBezTo>
                    <a:pt x="4390237" y="933450"/>
                    <a:pt x="4388377" y="923380"/>
                    <a:pt x="4383887" y="914400"/>
                  </a:cubicBezTo>
                  <a:cubicBezTo>
                    <a:pt x="4377537" y="901700"/>
                    <a:pt x="4370430" y="889351"/>
                    <a:pt x="4364837" y="876300"/>
                  </a:cubicBezTo>
                  <a:cubicBezTo>
                    <a:pt x="4360882" y="867072"/>
                    <a:pt x="4359802" y="856705"/>
                    <a:pt x="4355312" y="847725"/>
                  </a:cubicBezTo>
                  <a:cubicBezTo>
                    <a:pt x="4320946" y="778992"/>
                    <a:pt x="4350610" y="864545"/>
                    <a:pt x="4317212" y="781050"/>
                  </a:cubicBezTo>
                  <a:cubicBezTo>
                    <a:pt x="4309754" y="762406"/>
                    <a:pt x="4304512" y="742950"/>
                    <a:pt x="4298162" y="723900"/>
                  </a:cubicBezTo>
                  <a:cubicBezTo>
                    <a:pt x="4294987" y="714375"/>
                    <a:pt x="4294206" y="703679"/>
                    <a:pt x="4288637" y="695325"/>
                  </a:cubicBezTo>
                  <a:cubicBezTo>
                    <a:pt x="4282287" y="685800"/>
                    <a:pt x="4274707" y="676989"/>
                    <a:pt x="4269587" y="666750"/>
                  </a:cubicBezTo>
                  <a:cubicBezTo>
                    <a:pt x="4265097" y="657770"/>
                    <a:pt x="4266334" y="646015"/>
                    <a:pt x="4260062" y="638175"/>
                  </a:cubicBezTo>
                  <a:cubicBezTo>
                    <a:pt x="4252911" y="629236"/>
                    <a:pt x="4241012" y="625475"/>
                    <a:pt x="4231487" y="619125"/>
                  </a:cubicBezTo>
                  <a:cubicBezTo>
                    <a:pt x="4228312" y="609600"/>
                    <a:pt x="4226838" y="599327"/>
                    <a:pt x="4221962" y="590550"/>
                  </a:cubicBezTo>
                  <a:cubicBezTo>
                    <a:pt x="4210843" y="570536"/>
                    <a:pt x="4191102" y="555120"/>
                    <a:pt x="4183862" y="533400"/>
                  </a:cubicBezTo>
                  <a:cubicBezTo>
                    <a:pt x="4167097" y="483105"/>
                    <a:pt x="4179906" y="513179"/>
                    <a:pt x="4136237" y="447675"/>
                  </a:cubicBezTo>
                  <a:cubicBezTo>
                    <a:pt x="4117506" y="419578"/>
                    <a:pt x="4116114" y="413444"/>
                    <a:pt x="4088612" y="390525"/>
                  </a:cubicBezTo>
                  <a:cubicBezTo>
                    <a:pt x="4079818" y="383196"/>
                    <a:pt x="4068593" y="379080"/>
                    <a:pt x="4060037" y="371475"/>
                  </a:cubicBezTo>
                  <a:cubicBezTo>
                    <a:pt x="3982938" y="302942"/>
                    <a:pt x="4033234" y="324441"/>
                    <a:pt x="3974312" y="304800"/>
                  </a:cubicBezTo>
                  <a:cubicBezTo>
                    <a:pt x="3964787" y="295275"/>
                    <a:pt x="3954361" y="286573"/>
                    <a:pt x="3945737" y="276225"/>
                  </a:cubicBezTo>
                  <a:cubicBezTo>
                    <a:pt x="3923773" y="249869"/>
                    <a:pt x="3929418" y="239946"/>
                    <a:pt x="3898112" y="219075"/>
                  </a:cubicBezTo>
                  <a:cubicBezTo>
                    <a:pt x="3889758" y="213506"/>
                    <a:pt x="3878517" y="214040"/>
                    <a:pt x="3869537" y="209550"/>
                  </a:cubicBezTo>
                  <a:cubicBezTo>
                    <a:pt x="3795679" y="172621"/>
                    <a:pt x="3884211" y="204916"/>
                    <a:pt x="3812387" y="180975"/>
                  </a:cubicBezTo>
                  <a:cubicBezTo>
                    <a:pt x="3777188" y="128177"/>
                    <a:pt x="3813476" y="169938"/>
                    <a:pt x="3764762" y="142875"/>
                  </a:cubicBezTo>
                  <a:cubicBezTo>
                    <a:pt x="3734557" y="126094"/>
                    <a:pt x="3713853" y="100224"/>
                    <a:pt x="3679037" y="95250"/>
                  </a:cubicBezTo>
                  <a:cubicBezTo>
                    <a:pt x="3644320" y="90290"/>
                    <a:pt x="3609187" y="88900"/>
                    <a:pt x="3574262" y="85725"/>
                  </a:cubicBezTo>
                  <a:cubicBezTo>
                    <a:pt x="3564737" y="79375"/>
                    <a:pt x="3555926" y="71795"/>
                    <a:pt x="3545687" y="66675"/>
                  </a:cubicBezTo>
                  <a:cubicBezTo>
                    <a:pt x="3523914" y="55789"/>
                    <a:pt x="3491224" y="53059"/>
                    <a:pt x="3469487" y="47625"/>
                  </a:cubicBezTo>
                  <a:cubicBezTo>
                    <a:pt x="3459747" y="45190"/>
                    <a:pt x="3450816" y="39751"/>
                    <a:pt x="3440912" y="38100"/>
                  </a:cubicBezTo>
                  <a:cubicBezTo>
                    <a:pt x="3412552" y="33373"/>
                    <a:pt x="3383762" y="31750"/>
                    <a:pt x="3355187" y="28575"/>
                  </a:cubicBezTo>
                  <a:cubicBezTo>
                    <a:pt x="3315940" y="18763"/>
                    <a:pt x="3304051" y="14715"/>
                    <a:pt x="3259937" y="9525"/>
                  </a:cubicBezTo>
                  <a:cubicBezTo>
                    <a:pt x="3225108" y="5427"/>
                    <a:pt x="3190087" y="3175"/>
                    <a:pt x="3155162" y="0"/>
                  </a:cubicBezTo>
                  <a:cubicBezTo>
                    <a:pt x="3085312" y="3175"/>
                    <a:pt x="3015187" y="2567"/>
                    <a:pt x="2945612" y="9525"/>
                  </a:cubicBezTo>
                  <a:cubicBezTo>
                    <a:pt x="2709705" y="33116"/>
                    <a:pt x="3001798" y="20548"/>
                    <a:pt x="2812262" y="47625"/>
                  </a:cubicBezTo>
                  <a:lnTo>
                    <a:pt x="2745587" y="57150"/>
                  </a:lnTo>
                  <a:lnTo>
                    <a:pt x="2659862" y="85725"/>
                  </a:lnTo>
                  <a:cubicBezTo>
                    <a:pt x="2650337" y="88900"/>
                    <a:pt x="2639641" y="89681"/>
                    <a:pt x="2631287" y="95250"/>
                  </a:cubicBezTo>
                  <a:cubicBezTo>
                    <a:pt x="2621762" y="101600"/>
                    <a:pt x="2611506" y="106971"/>
                    <a:pt x="2602712" y="114300"/>
                  </a:cubicBezTo>
                  <a:cubicBezTo>
                    <a:pt x="2592364" y="122924"/>
                    <a:pt x="2585345" y="135403"/>
                    <a:pt x="2574137" y="142875"/>
                  </a:cubicBezTo>
                  <a:cubicBezTo>
                    <a:pt x="2565783" y="148444"/>
                    <a:pt x="2554339" y="147524"/>
                    <a:pt x="2545562" y="152400"/>
                  </a:cubicBezTo>
                  <a:cubicBezTo>
                    <a:pt x="2525548" y="163519"/>
                    <a:pt x="2510624" y="184947"/>
                    <a:pt x="2488412" y="190500"/>
                  </a:cubicBezTo>
                  <a:cubicBezTo>
                    <a:pt x="2476205" y="193552"/>
                    <a:pt x="2435402" y="202718"/>
                    <a:pt x="2421737" y="209550"/>
                  </a:cubicBezTo>
                  <a:cubicBezTo>
                    <a:pt x="2411498" y="214670"/>
                    <a:pt x="2403401" y="223480"/>
                    <a:pt x="2393162" y="228600"/>
                  </a:cubicBezTo>
                  <a:cubicBezTo>
                    <a:pt x="2345252" y="252555"/>
                    <a:pt x="2367502" y="216160"/>
                    <a:pt x="2307437" y="276225"/>
                  </a:cubicBezTo>
                  <a:cubicBezTo>
                    <a:pt x="2223955" y="359707"/>
                    <a:pt x="2329853" y="257545"/>
                    <a:pt x="2250287" y="323850"/>
                  </a:cubicBezTo>
                  <a:cubicBezTo>
                    <a:pt x="2156662" y="401871"/>
                    <a:pt x="2277587" y="306075"/>
                    <a:pt x="2202662" y="381000"/>
                  </a:cubicBezTo>
                  <a:cubicBezTo>
                    <a:pt x="2194567" y="389095"/>
                    <a:pt x="2183612" y="393700"/>
                    <a:pt x="2174087" y="400050"/>
                  </a:cubicBezTo>
                  <a:cubicBezTo>
                    <a:pt x="2106014" y="502160"/>
                    <a:pt x="2212025" y="347191"/>
                    <a:pt x="2126462" y="457200"/>
                  </a:cubicBezTo>
                  <a:cubicBezTo>
                    <a:pt x="2112406" y="475272"/>
                    <a:pt x="2104551" y="498161"/>
                    <a:pt x="2088362" y="514350"/>
                  </a:cubicBezTo>
                  <a:cubicBezTo>
                    <a:pt x="2049784" y="552928"/>
                    <a:pt x="2034825" y="560415"/>
                    <a:pt x="2012162" y="600075"/>
                  </a:cubicBezTo>
                  <a:cubicBezTo>
                    <a:pt x="2005117" y="612403"/>
                    <a:pt x="2000157" y="625847"/>
                    <a:pt x="1993112" y="638175"/>
                  </a:cubicBezTo>
                  <a:cubicBezTo>
                    <a:pt x="1987432" y="648114"/>
                    <a:pt x="1979182" y="656511"/>
                    <a:pt x="1974062" y="666750"/>
                  </a:cubicBezTo>
                  <a:cubicBezTo>
                    <a:pt x="1969572" y="675730"/>
                    <a:pt x="1969027" y="686345"/>
                    <a:pt x="1964537" y="695325"/>
                  </a:cubicBezTo>
                  <a:cubicBezTo>
                    <a:pt x="1959417" y="705564"/>
                    <a:pt x="1951167" y="713961"/>
                    <a:pt x="1945487" y="723900"/>
                  </a:cubicBezTo>
                  <a:cubicBezTo>
                    <a:pt x="1938442" y="736228"/>
                    <a:pt x="1936477" y="751960"/>
                    <a:pt x="1926437" y="762000"/>
                  </a:cubicBezTo>
                  <a:cubicBezTo>
                    <a:pt x="1916397" y="772040"/>
                    <a:pt x="1901037" y="774700"/>
                    <a:pt x="1888337" y="781050"/>
                  </a:cubicBezTo>
                  <a:cubicBezTo>
                    <a:pt x="1792042" y="925493"/>
                    <a:pt x="1896269" y="777246"/>
                    <a:pt x="1821662" y="866775"/>
                  </a:cubicBezTo>
                  <a:cubicBezTo>
                    <a:pt x="1755357" y="946341"/>
                    <a:pt x="1857519" y="840443"/>
                    <a:pt x="1774037" y="923925"/>
                  </a:cubicBezTo>
                  <a:cubicBezTo>
                    <a:pt x="1770862" y="933450"/>
                    <a:pt x="1767270" y="942846"/>
                    <a:pt x="1764512" y="952500"/>
                  </a:cubicBezTo>
                  <a:cubicBezTo>
                    <a:pt x="1760916" y="965087"/>
                    <a:pt x="1760841" y="978891"/>
                    <a:pt x="1754987" y="990600"/>
                  </a:cubicBezTo>
                  <a:cubicBezTo>
                    <a:pt x="1744748" y="1011078"/>
                    <a:pt x="1724127" y="1026030"/>
                    <a:pt x="1716887" y="1047750"/>
                  </a:cubicBezTo>
                  <a:cubicBezTo>
                    <a:pt x="1713712" y="1057275"/>
                    <a:pt x="1712238" y="1067548"/>
                    <a:pt x="1707362" y="1076325"/>
                  </a:cubicBezTo>
                  <a:cubicBezTo>
                    <a:pt x="1696243" y="1096339"/>
                    <a:pt x="1676502" y="1111755"/>
                    <a:pt x="1669262" y="1133475"/>
                  </a:cubicBezTo>
                  <a:cubicBezTo>
                    <a:pt x="1666087" y="1143000"/>
                    <a:pt x="1664613" y="1153273"/>
                    <a:pt x="1659737" y="1162050"/>
                  </a:cubicBezTo>
                  <a:cubicBezTo>
                    <a:pt x="1648618" y="1182064"/>
                    <a:pt x="1634337" y="1200150"/>
                    <a:pt x="1621637" y="1219200"/>
                  </a:cubicBezTo>
                  <a:cubicBezTo>
                    <a:pt x="1615287" y="1228725"/>
                    <a:pt x="1607707" y="1237536"/>
                    <a:pt x="1602587" y="1247775"/>
                  </a:cubicBezTo>
                  <a:cubicBezTo>
                    <a:pt x="1596237" y="1260475"/>
                    <a:pt x="1590842" y="1273699"/>
                    <a:pt x="1583537" y="1285875"/>
                  </a:cubicBezTo>
                  <a:cubicBezTo>
                    <a:pt x="1571757" y="1305508"/>
                    <a:pt x="1552677" y="1321305"/>
                    <a:pt x="1545437" y="1343025"/>
                  </a:cubicBezTo>
                  <a:cubicBezTo>
                    <a:pt x="1535891" y="1371664"/>
                    <a:pt x="1537378" y="1375556"/>
                    <a:pt x="1516862" y="1400175"/>
                  </a:cubicBezTo>
                  <a:cubicBezTo>
                    <a:pt x="1508238" y="1410523"/>
                    <a:pt x="1496557" y="1418117"/>
                    <a:pt x="1488287" y="1428750"/>
                  </a:cubicBezTo>
                  <a:cubicBezTo>
                    <a:pt x="1474231" y="1446822"/>
                    <a:pt x="1457427" y="1464180"/>
                    <a:pt x="1450187" y="1485900"/>
                  </a:cubicBezTo>
                  <a:cubicBezTo>
                    <a:pt x="1447012" y="1495425"/>
                    <a:pt x="1446231" y="1506121"/>
                    <a:pt x="1440662" y="1514475"/>
                  </a:cubicBezTo>
                  <a:cubicBezTo>
                    <a:pt x="1433190" y="1525683"/>
                    <a:pt x="1420711" y="1532702"/>
                    <a:pt x="1412087" y="1543050"/>
                  </a:cubicBezTo>
                  <a:cubicBezTo>
                    <a:pt x="1372400" y="1590675"/>
                    <a:pt x="1416850" y="1555750"/>
                    <a:pt x="1364462" y="1590675"/>
                  </a:cubicBezTo>
                  <a:cubicBezTo>
                    <a:pt x="1361287" y="1600200"/>
                    <a:pt x="1359813" y="1610473"/>
                    <a:pt x="1354937" y="1619250"/>
                  </a:cubicBezTo>
                  <a:cubicBezTo>
                    <a:pt x="1343818" y="1639264"/>
                    <a:pt x="1324077" y="1654680"/>
                    <a:pt x="1316837" y="1676400"/>
                  </a:cubicBezTo>
                  <a:cubicBezTo>
                    <a:pt x="1299373" y="1728791"/>
                    <a:pt x="1317805" y="1681849"/>
                    <a:pt x="1288262" y="1733550"/>
                  </a:cubicBezTo>
                  <a:cubicBezTo>
                    <a:pt x="1281217" y="1745878"/>
                    <a:pt x="1276257" y="1759322"/>
                    <a:pt x="1269212" y="1771650"/>
                  </a:cubicBezTo>
                  <a:cubicBezTo>
                    <a:pt x="1263532" y="1781589"/>
                    <a:pt x="1255282" y="1789986"/>
                    <a:pt x="1250162" y="1800225"/>
                  </a:cubicBezTo>
                  <a:cubicBezTo>
                    <a:pt x="1245672" y="1809205"/>
                    <a:pt x="1245127" y="1819820"/>
                    <a:pt x="1240637" y="1828800"/>
                  </a:cubicBezTo>
                  <a:cubicBezTo>
                    <a:pt x="1227376" y="1855322"/>
                    <a:pt x="1214078" y="1864884"/>
                    <a:pt x="1193012" y="1885950"/>
                  </a:cubicBezTo>
                  <a:cubicBezTo>
                    <a:pt x="1175548" y="1938341"/>
                    <a:pt x="1193980" y="1891399"/>
                    <a:pt x="1164437" y="1943100"/>
                  </a:cubicBezTo>
                  <a:cubicBezTo>
                    <a:pt x="1157392" y="1955428"/>
                    <a:pt x="1152692" y="1969024"/>
                    <a:pt x="1145387" y="1981200"/>
                  </a:cubicBezTo>
                  <a:cubicBezTo>
                    <a:pt x="1133607" y="2000833"/>
                    <a:pt x="1114527" y="2016630"/>
                    <a:pt x="1107287" y="2038350"/>
                  </a:cubicBezTo>
                  <a:cubicBezTo>
                    <a:pt x="1104112" y="2047875"/>
                    <a:pt x="1102638" y="2058148"/>
                    <a:pt x="1097762" y="2066925"/>
                  </a:cubicBezTo>
                  <a:cubicBezTo>
                    <a:pt x="1086643" y="2086939"/>
                    <a:pt x="1072362" y="2105025"/>
                    <a:pt x="1059662" y="2124075"/>
                  </a:cubicBezTo>
                  <a:cubicBezTo>
                    <a:pt x="1053312" y="2133600"/>
                    <a:pt x="1045732" y="2142411"/>
                    <a:pt x="1040612" y="2152650"/>
                  </a:cubicBezTo>
                  <a:cubicBezTo>
                    <a:pt x="1034262" y="2165350"/>
                    <a:pt x="1030652" y="2179842"/>
                    <a:pt x="1021562" y="2190750"/>
                  </a:cubicBezTo>
                  <a:cubicBezTo>
                    <a:pt x="1014233" y="2199544"/>
                    <a:pt x="1002512" y="2203450"/>
                    <a:pt x="992987" y="2209800"/>
                  </a:cubicBezTo>
                  <a:cubicBezTo>
                    <a:pt x="985240" y="2233041"/>
                    <a:pt x="982876" y="2248486"/>
                    <a:pt x="964412" y="2266950"/>
                  </a:cubicBezTo>
                  <a:cubicBezTo>
                    <a:pt x="956317" y="2275045"/>
                    <a:pt x="945362" y="2279650"/>
                    <a:pt x="935837" y="2286000"/>
                  </a:cubicBezTo>
                  <a:cubicBezTo>
                    <a:pt x="929487" y="2295525"/>
                    <a:pt x="921907" y="2304336"/>
                    <a:pt x="916787" y="2314575"/>
                  </a:cubicBezTo>
                  <a:cubicBezTo>
                    <a:pt x="912297" y="2323555"/>
                    <a:pt x="913534" y="2335310"/>
                    <a:pt x="907262" y="2343150"/>
                  </a:cubicBezTo>
                  <a:cubicBezTo>
                    <a:pt x="900111" y="2352089"/>
                    <a:pt x="888212" y="2355850"/>
                    <a:pt x="878687" y="2362200"/>
                  </a:cubicBezTo>
                  <a:cubicBezTo>
                    <a:pt x="870914" y="2385519"/>
                    <a:pt x="864825" y="2408277"/>
                    <a:pt x="850112" y="2428875"/>
                  </a:cubicBezTo>
                  <a:cubicBezTo>
                    <a:pt x="842282" y="2439836"/>
                    <a:pt x="831062" y="2447925"/>
                    <a:pt x="821537" y="2457450"/>
                  </a:cubicBezTo>
                  <a:cubicBezTo>
                    <a:pt x="797596" y="2529274"/>
                    <a:pt x="829891" y="2440742"/>
                    <a:pt x="792962" y="2514600"/>
                  </a:cubicBezTo>
                  <a:cubicBezTo>
                    <a:pt x="788472" y="2523580"/>
                    <a:pt x="788313" y="2534398"/>
                    <a:pt x="783437" y="2543175"/>
                  </a:cubicBezTo>
                  <a:cubicBezTo>
                    <a:pt x="772318" y="2563189"/>
                    <a:pt x="752577" y="2578605"/>
                    <a:pt x="745337" y="2600325"/>
                  </a:cubicBezTo>
                  <a:cubicBezTo>
                    <a:pt x="728572" y="2650620"/>
                    <a:pt x="741381" y="2620546"/>
                    <a:pt x="697712" y="2686050"/>
                  </a:cubicBezTo>
                  <a:cubicBezTo>
                    <a:pt x="691362" y="2695575"/>
                    <a:pt x="682282" y="2703765"/>
                    <a:pt x="678662" y="2714625"/>
                  </a:cubicBezTo>
                  <a:cubicBezTo>
                    <a:pt x="675487" y="2724150"/>
                    <a:pt x="673627" y="2734220"/>
                    <a:pt x="669137" y="2743200"/>
                  </a:cubicBezTo>
                  <a:cubicBezTo>
                    <a:pt x="664017" y="2753439"/>
                    <a:pt x="654736" y="2761314"/>
                    <a:pt x="650087" y="2771775"/>
                  </a:cubicBezTo>
                  <a:lnTo>
                    <a:pt x="621512" y="2857500"/>
                  </a:lnTo>
                  <a:cubicBezTo>
                    <a:pt x="618337" y="2867025"/>
                    <a:pt x="617556" y="2877721"/>
                    <a:pt x="611987" y="2886075"/>
                  </a:cubicBezTo>
                  <a:cubicBezTo>
                    <a:pt x="557392" y="2967967"/>
                    <a:pt x="622847" y="2864355"/>
                    <a:pt x="583412" y="2943225"/>
                  </a:cubicBezTo>
                  <a:cubicBezTo>
                    <a:pt x="578292" y="2953464"/>
                    <a:pt x="569011" y="2961339"/>
                    <a:pt x="564362" y="2971800"/>
                  </a:cubicBezTo>
                  <a:cubicBezTo>
                    <a:pt x="556207" y="2990150"/>
                    <a:pt x="556451" y="3012242"/>
                    <a:pt x="545312" y="3028950"/>
                  </a:cubicBezTo>
                  <a:cubicBezTo>
                    <a:pt x="532612" y="3048000"/>
                    <a:pt x="514452" y="3064380"/>
                    <a:pt x="507212" y="3086100"/>
                  </a:cubicBezTo>
                  <a:cubicBezTo>
                    <a:pt x="494067" y="3125535"/>
                    <a:pt x="503256" y="3106321"/>
                    <a:pt x="478637" y="3143250"/>
                  </a:cubicBezTo>
                  <a:cubicBezTo>
                    <a:pt x="475462" y="3162300"/>
                    <a:pt x="473796" y="3181664"/>
                    <a:pt x="469112" y="3200400"/>
                  </a:cubicBezTo>
                  <a:cubicBezTo>
                    <a:pt x="464242" y="3219881"/>
                    <a:pt x="456412" y="3238500"/>
                    <a:pt x="450062" y="3257550"/>
                  </a:cubicBezTo>
                  <a:cubicBezTo>
                    <a:pt x="446887" y="3267075"/>
                    <a:pt x="442972" y="3276385"/>
                    <a:pt x="440537" y="3286125"/>
                  </a:cubicBezTo>
                  <a:cubicBezTo>
                    <a:pt x="428236" y="3335331"/>
                    <a:pt x="438274" y="3313333"/>
                    <a:pt x="411962" y="3352800"/>
                  </a:cubicBezTo>
                  <a:cubicBezTo>
                    <a:pt x="408787" y="3365500"/>
                    <a:pt x="405277" y="3378121"/>
                    <a:pt x="402437" y="3390900"/>
                  </a:cubicBezTo>
                  <a:cubicBezTo>
                    <a:pt x="398925" y="3406704"/>
                    <a:pt x="396839" y="3422819"/>
                    <a:pt x="392912" y="3438525"/>
                  </a:cubicBezTo>
                  <a:cubicBezTo>
                    <a:pt x="390477" y="3448265"/>
                    <a:pt x="386145" y="3457446"/>
                    <a:pt x="383387" y="3467100"/>
                  </a:cubicBezTo>
                  <a:cubicBezTo>
                    <a:pt x="379791" y="3479687"/>
                    <a:pt x="377624" y="3492661"/>
                    <a:pt x="373862" y="3505200"/>
                  </a:cubicBezTo>
                  <a:cubicBezTo>
                    <a:pt x="368092" y="3524434"/>
                    <a:pt x="359682" y="3542869"/>
                    <a:pt x="354812" y="3562350"/>
                  </a:cubicBezTo>
                  <a:cubicBezTo>
                    <a:pt x="351637" y="3575050"/>
                    <a:pt x="349049" y="3587911"/>
                    <a:pt x="345287" y="3600450"/>
                  </a:cubicBezTo>
                  <a:lnTo>
                    <a:pt x="316712" y="3686175"/>
                  </a:lnTo>
                  <a:cubicBezTo>
                    <a:pt x="310362" y="3705225"/>
                    <a:pt x="302532" y="3723844"/>
                    <a:pt x="297662" y="3743325"/>
                  </a:cubicBezTo>
                  <a:cubicBezTo>
                    <a:pt x="294487" y="3756025"/>
                    <a:pt x="290977" y="3768646"/>
                    <a:pt x="288137" y="3781425"/>
                  </a:cubicBezTo>
                  <a:cubicBezTo>
                    <a:pt x="284625" y="3797229"/>
                    <a:pt x="282872" y="3813431"/>
                    <a:pt x="278612" y="3829050"/>
                  </a:cubicBezTo>
                  <a:cubicBezTo>
                    <a:pt x="273328" y="3848423"/>
                    <a:pt x="264432" y="3866719"/>
                    <a:pt x="259562" y="3886200"/>
                  </a:cubicBezTo>
                  <a:cubicBezTo>
                    <a:pt x="247261" y="3935406"/>
                    <a:pt x="257299" y="3913408"/>
                    <a:pt x="230987" y="3952875"/>
                  </a:cubicBezTo>
                  <a:cubicBezTo>
                    <a:pt x="225875" y="3978435"/>
                    <a:pt x="216223" y="4036933"/>
                    <a:pt x="202412" y="4057650"/>
                  </a:cubicBezTo>
                  <a:cubicBezTo>
                    <a:pt x="196062" y="4067175"/>
                    <a:pt x="188011" y="4075764"/>
                    <a:pt x="183362" y="4086225"/>
                  </a:cubicBezTo>
                  <a:lnTo>
                    <a:pt x="154787" y="4171950"/>
                  </a:lnTo>
                  <a:cubicBezTo>
                    <a:pt x="151612" y="4181475"/>
                    <a:pt x="150831" y="4192171"/>
                    <a:pt x="145262" y="4200525"/>
                  </a:cubicBezTo>
                  <a:cubicBezTo>
                    <a:pt x="138912" y="4210050"/>
                    <a:pt x="130861" y="4218639"/>
                    <a:pt x="126212" y="4229100"/>
                  </a:cubicBezTo>
                  <a:cubicBezTo>
                    <a:pt x="118057" y="4247450"/>
                    <a:pt x="118301" y="4269542"/>
                    <a:pt x="107162" y="4286250"/>
                  </a:cubicBezTo>
                  <a:cubicBezTo>
                    <a:pt x="100812" y="4295775"/>
                    <a:pt x="95441" y="4306031"/>
                    <a:pt x="88112" y="4314825"/>
                  </a:cubicBezTo>
                  <a:cubicBezTo>
                    <a:pt x="61780" y="4346423"/>
                    <a:pt x="58224" y="4336502"/>
                    <a:pt x="40487" y="4371975"/>
                  </a:cubicBezTo>
                  <a:cubicBezTo>
                    <a:pt x="23057" y="4406835"/>
                    <a:pt x="36070" y="4413800"/>
                    <a:pt x="21437" y="4457700"/>
                  </a:cubicBezTo>
                  <a:cubicBezTo>
                    <a:pt x="17817" y="4468560"/>
                    <a:pt x="3526" y="4474884"/>
                    <a:pt x="2387" y="4486275"/>
                  </a:cubicBezTo>
                  <a:cubicBezTo>
                    <a:pt x="-2984" y="4539982"/>
                    <a:pt x="2387" y="4594225"/>
                    <a:pt x="2387" y="46482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" name="pole tekstowe 3"/>
            <p:cNvSpPr txBox="1"/>
            <p:nvPr/>
          </p:nvSpPr>
          <p:spPr>
            <a:xfrm>
              <a:off x="1979712" y="1412776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i="1" dirty="0" err="1" smtClean="0"/>
                <a:t>Polish</a:t>
              </a:r>
              <a:r>
                <a:rPr lang="pl-PL" i="1" dirty="0" smtClean="0"/>
                <a:t> </a:t>
              </a:r>
              <a:r>
                <a:rPr lang="pl-PL" i="1" dirty="0" err="1" smtClean="0"/>
                <a:t>Silurian</a:t>
              </a:r>
              <a:endParaRPr lang="pl-PL" i="1" dirty="0"/>
            </a:p>
          </p:txBody>
        </p:sp>
      </p:grpSp>
      <p:grpSp>
        <p:nvGrpSpPr>
          <p:cNvPr id="9" name="Grupa 8"/>
          <p:cNvGrpSpPr/>
          <p:nvPr/>
        </p:nvGrpSpPr>
        <p:grpSpPr>
          <a:xfrm>
            <a:off x="2928520" y="4032824"/>
            <a:ext cx="3333284" cy="1150661"/>
            <a:chOff x="2928520" y="4032824"/>
            <a:chExt cx="3333284" cy="1150661"/>
          </a:xfrm>
        </p:grpSpPr>
        <p:sp>
          <p:nvSpPr>
            <p:cNvPr id="6" name="Elipsa 5"/>
            <p:cNvSpPr/>
            <p:nvPr/>
          </p:nvSpPr>
          <p:spPr>
            <a:xfrm rot="20404243">
              <a:off x="2928520" y="4495722"/>
              <a:ext cx="1753360" cy="68776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3606052" y="4032824"/>
              <a:ext cx="2655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i="1" dirty="0" smtClean="0"/>
                <a:t>German Lower Jurassic</a:t>
              </a:r>
              <a:endParaRPr lang="pl-PL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pl-PL" sz="3200" b="1" dirty="0" smtClean="0"/>
              <a:t>We </a:t>
            </a:r>
            <a:r>
              <a:rPr lang="pl-PL" sz="3200" b="1" dirty="0" err="1" smtClean="0"/>
              <a:t>expect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that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shale</a:t>
            </a:r>
            <a:r>
              <a:rPr lang="pl-PL" sz="3200" b="1" dirty="0" smtClean="0"/>
              <a:t> play </a:t>
            </a:r>
            <a:r>
              <a:rPr lang="pl-PL" sz="3200" b="1" dirty="0" err="1" smtClean="0"/>
              <a:t>geology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in</a:t>
            </a:r>
            <a:r>
              <a:rPr lang="pl-PL" sz="3200" b="1" dirty="0" smtClean="0"/>
              <a:t> Poland will be </a:t>
            </a:r>
            <a:r>
              <a:rPr lang="pl-PL" sz="3200" b="1" dirty="0" err="1" smtClean="0"/>
              <a:t>similar</a:t>
            </a:r>
            <a:r>
              <a:rPr lang="pl-PL" sz="3200" b="1" dirty="0" smtClean="0"/>
              <a:t> to </a:t>
            </a:r>
            <a:r>
              <a:rPr lang="pl-PL" sz="3200" b="1" dirty="0" err="1" smtClean="0"/>
              <a:t>other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European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basins</a:t>
            </a:r>
            <a:endParaRPr lang="pl-PL" sz="32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5184576"/>
          </a:xfrm>
        </p:spPr>
        <p:txBody>
          <a:bodyPr/>
          <a:lstStyle/>
          <a:p>
            <a:r>
              <a:rPr lang="en-US" sz="2200" dirty="0" smtClean="0"/>
              <a:t>Hydrocarbons </a:t>
            </a:r>
            <a:r>
              <a:rPr lang="en-US" sz="2200" dirty="0"/>
              <a:t>in the Paleozoic basins of Central Europe </a:t>
            </a:r>
            <a:r>
              <a:rPr lang="en-US" sz="2200" dirty="0" smtClean="0"/>
              <a:t>were</a:t>
            </a:r>
            <a:r>
              <a:rPr lang="pl-PL" sz="2200" dirty="0" smtClean="0"/>
              <a:t> </a:t>
            </a:r>
            <a:r>
              <a:rPr lang="en-US" sz="2200" dirty="0" smtClean="0"/>
              <a:t>commonly </a:t>
            </a:r>
            <a:r>
              <a:rPr lang="en-US" sz="2200" dirty="0"/>
              <a:t>generated during </a:t>
            </a:r>
            <a:r>
              <a:rPr lang="en-US" sz="2200" dirty="0" err="1"/>
              <a:t>Variscan</a:t>
            </a:r>
            <a:r>
              <a:rPr lang="en-US" sz="2200" dirty="0"/>
              <a:t> time, rising uncertainty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en-US" sz="2200" dirty="0" smtClean="0"/>
              <a:t>as for</a:t>
            </a:r>
            <a:r>
              <a:rPr lang="pl-PL" sz="2200" dirty="0" smtClean="0"/>
              <a:t> </a:t>
            </a:r>
            <a:r>
              <a:rPr lang="en-US" sz="2200" dirty="0" smtClean="0"/>
              <a:t>gas </a:t>
            </a:r>
            <a:r>
              <a:rPr lang="en-US" sz="2200" dirty="0"/>
              <a:t>retention</a:t>
            </a:r>
          </a:p>
          <a:p>
            <a:r>
              <a:rPr lang="en-US" sz="2200" dirty="0" smtClean="0"/>
              <a:t>Thermal </a:t>
            </a:r>
            <a:r>
              <a:rPr lang="en-US" sz="2200" dirty="0"/>
              <a:t>maturity often is not high enough for dry gas, </a:t>
            </a:r>
            <a:r>
              <a:rPr lang="en-US" sz="2200" dirty="0" smtClean="0"/>
              <a:t>and</a:t>
            </a:r>
            <a:r>
              <a:rPr lang="pl-PL" sz="2200" dirty="0" smtClean="0"/>
              <a:t> </a:t>
            </a:r>
            <a:r>
              <a:rPr lang="en-US" sz="2200" dirty="0" smtClean="0"/>
              <a:t>considerable </a:t>
            </a:r>
            <a:r>
              <a:rPr lang="en-US" sz="2200" dirty="0"/>
              <a:t>parts of the analyzed basins might have liquids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en-US" sz="2200" dirty="0" smtClean="0"/>
              <a:t>and oil</a:t>
            </a:r>
            <a:r>
              <a:rPr lang="pl-PL" sz="2200" dirty="0" smtClean="0"/>
              <a:t> </a:t>
            </a:r>
            <a:r>
              <a:rPr lang="en-US" sz="2200" dirty="0" smtClean="0"/>
              <a:t>potential</a:t>
            </a:r>
            <a:endParaRPr lang="en-US" sz="2200" dirty="0"/>
          </a:p>
          <a:p>
            <a:r>
              <a:rPr lang="en-US" sz="2200" dirty="0" smtClean="0"/>
              <a:t>European Paleozoic </a:t>
            </a:r>
            <a:r>
              <a:rPr lang="en-US" sz="2200" dirty="0"/>
              <a:t>basins with shale gas/oil potential </a:t>
            </a:r>
            <a:r>
              <a:rPr lang="pl-PL" sz="2200" dirty="0" err="1" smtClean="0"/>
              <a:t>are</a:t>
            </a:r>
            <a:r>
              <a:rPr lang="pl-PL" sz="2200" dirty="0" smtClean="0"/>
              <a:t> </a:t>
            </a:r>
            <a:r>
              <a:rPr lang="en-US" sz="2200" dirty="0" smtClean="0"/>
              <a:t>often</a:t>
            </a:r>
            <a:r>
              <a:rPr lang="pl-PL" sz="2200" dirty="0" smtClean="0"/>
              <a:t> </a:t>
            </a:r>
            <a:r>
              <a:rPr lang="pl-PL" sz="2200" dirty="0" err="1" smtClean="0"/>
              <a:t>tectonically</a:t>
            </a:r>
            <a:r>
              <a:rPr lang="pl-PL" sz="2200" dirty="0" smtClean="0"/>
              <a:t> </a:t>
            </a:r>
            <a:r>
              <a:rPr lang="pl-PL" sz="2200" dirty="0" err="1" smtClean="0"/>
              <a:t>deformed</a:t>
            </a:r>
            <a:r>
              <a:rPr lang="pl-PL" sz="2200" dirty="0" smtClean="0"/>
              <a:t>, c</a:t>
            </a:r>
            <a:r>
              <a:rPr lang="en-US" sz="2200" dirty="0" err="1" smtClean="0"/>
              <a:t>ausing</a:t>
            </a:r>
            <a:r>
              <a:rPr lang="en-US" sz="2200" dirty="0" smtClean="0"/>
              <a:t> </a:t>
            </a:r>
            <a:r>
              <a:rPr lang="en-US" sz="2200" dirty="0"/>
              <a:t>technological </a:t>
            </a:r>
            <a:r>
              <a:rPr lang="en-US" sz="2200" dirty="0" smtClean="0"/>
              <a:t>challenges</a:t>
            </a:r>
            <a:r>
              <a:rPr lang="pl-PL" sz="2200" dirty="0" smtClean="0"/>
              <a:t> - but in </a:t>
            </a:r>
            <a:r>
              <a:rPr lang="pl-PL" sz="2200" dirty="0" err="1" smtClean="0"/>
              <a:t>some</a:t>
            </a:r>
            <a:r>
              <a:rPr lang="pl-PL" sz="2200" dirty="0" smtClean="0"/>
              <a:t> </a:t>
            </a:r>
            <a:r>
              <a:rPr lang="pl-PL" sz="2200" dirty="0" err="1" smtClean="0"/>
              <a:t>places</a:t>
            </a:r>
            <a:r>
              <a:rPr lang="pl-PL" sz="2200" dirty="0" smtClean="0"/>
              <a:t> </a:t>
            </a:r>
            <a:r>
              <a:rPr lang="pl-PL" sz="2200" dirty="0" err="1" smtClean="0"/>
              <a:t>tectonical</a:t>
            </a:r>
            <a:r>
              <a:rPr lang="pl-PL" sz="2200" dirty="0" smtClean="0"/>
              <a:t> </a:t>
            </a:r>
            <a:r>
              <a:rPr lang="pl-PL" sz="2200" dirty="0" err="1" smtClean="0"/>
              <a:t>deformations</a:t>
            </a:r>
            <a:r>
              <a:rPr lang="pl-PL" sz="2200" dirty="0" smtClean="0"/>
              <a:t> </a:t>
            </a:r>
            <a:r>
              <a:rPr lang="pl-PL" sz="2200" dirty="0" err="1" smtClean="0"/>
              <a:t>can</a:t>
            </a:r>
            <a:r>
              <a:rPr lang="pl-PL" sz="2200" dirty="0" smtClean="0"/>
              <a:t> </a:t>
            </a:r>
            <a:r>
              <a:rPr lang="pl-PL" sz="2200" dirty="0" err="1" smtClean="0"/>
              <a:t>help</a:t>
            </a:r>
            <a:endParaRPr lang="en-US" sz="2200" dirty="0"/>
          </a:p>
          <a:p>
            <a:r>
              <a:rPr lang="en-US" sz="2200" dirty="0" smtClean="0"/>
              <a:t>In Poland</a:t>
            </a:r>
            <a:r>
              <a:rPr lang="pl-PL" sz="2200" dirty="0" smtClean="0"/>
              <a:t> (and </a:t>
            </a:r>
            <a:r>
              <a:rPr lang="pl-PL" sz="2200" dirty="0" err="1" smtClean="0"/>
              <a:t>elsewhere</a:t>
            </a:r>
            <a:r>
              <a:rPr lang="pl-PL" sz="2200" dirty="0" smtClean="0"/>
              <a:t> </a:t>
            </a:r>
            <a:r>
              <a:rPr lang="pl-PL" sz="2200" dirty="0" err="1" smtClean="0"/>
              <a:t>in</a:t>
            </a:r>
            <a:r>
              <a:rPr lang="pl-PL" sz="2200" dirty="0" smtClean="0"/>
              <a:t> Europe)</a:t>
            </a:r>
            <a:r>
              <a:rPr lang="en-US" sz="2200" dirty="0" smtClean="0"/>
              <a:t> </a:t>
            </a:r>
            <a:r>
              <a:rPr lang="en-US" sz="2200" dirty="0"/>
              <a:t>thickness of TOC rich layer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en-US" sz="2200" dirty="0" smtClean="0"/>
              <a:t>(</a:t>
            </a:r>
            <a:r>
              <a:rPr lang="en-US" sz="2200" dirty="0"/>
              <a:t>and net pay) is often low</a:t>
            </a:r>
          </a:p>
          <a:p>
            <a:r>
              <a:rPr lang="en-US" sz="2200" dirty="0" smtClean="0"/>
              <a:t>In Poland</a:t>
            </a:r>
            <a:r>
              <a:rPr lang="pl-PL" sz="2200" dirty="0" smtClean="0"/>
              <a:t> (and </a:t>
            </a:r>
            <a:r>
              <a:rPr lang="pl-PL" sz="2200" dirty="0" err="1" smtClean="0"/>
              <a:t>often</a:t>
            </a:r>
            <a:r>
              <a:rPr lang="pl-PL" sz="2200" dirty="0" smtClean="0"/>
              <a:t> in </a:t>
            </a:r>
            <a:r>
              <a:rPr lang="pl-PL" sz="2200" dirty="0" err="1" smtClean="0"/>
              <a:t>other</a:t>
            </a:r>
            <a:r>
              <a:rPr lang="pl-PL" sz="2200" dirty="0" smtClean="0"/>
              <a:t> </a:t>
            </a:r>
            <a:r>
              <a:rPr lang="pl-PL" sz="2200" dirty="0" err="1" smtClean="0"/>
              <a:t>basins</a:t>
            </a:r>
            <a:r>
              <a:rPr lang="pl-PL" sz="2200" dirty="0" smtClean="0"/>
              <a:t>)</a:t>
            </a:r>
            <a:r>
              <a:rPr lang="en-US" sz="2200" dirty="0" smtClean="0"/>
              <a:t> </a:t>
            </a:r>
            <a:r>
              <a:rPr lang="en-US" sz="2200" dirty="0"/>
              <a:t>clay mineral </a:t>
            </a:r>
            <a:r>
              <a:rPr lang="en-US" sz="2200" dirty="0" err="1" smtClean="0"/>
              <a:t>conten</a:t>
            </a:r>
            <a:r>
              <a:rPr lang="pl-PL" sz="2200" dirty="0" smtClean="0"/>
              <a:t>t </a:t>
            </a:r>
            <a:r>
              <a:rPr lang="pl-PL" sz="2200" dirty="0" err="1" smtClean="0"/>
              <a:t>is</a:t>
            </a:r>
            <a:r>
              <a:rPr lang="en-US" sz="2200" dirty="0" smtClean="0"/>
              <a:t> </a:t>
            </a:r>
            <a:r>
              <a:rPr lang="en-US" sz="2200" dirty="0"/>
              <a:t>relatively high, while </a:t>
            </a:r>
            <a:r>
              <a:rPr lang="en-US" sz="2200" dirty="0" smtClean="0"/>
              <a:t>brittle</a:t>
            </a:r>
            <a:r>
              <a:rPr lang="pl-PL" sz="2200" dirty="0" smtClean="0"/>
              <a:t> </a:t>
            </a:r>
            <a:r>
              <a:rPr lang="en-US" sz="2200" dirty="0" smtClean="0"/>
              <a:t>mineral content</a:t>
            </a:r>
            <a:r>
              <a:rPr lang="pl-PL" sz="2200" dirty="0" smtClean="0"/>
              <a:t> </a:t>
            </a:r>
            <a:r>
              <a:rPr lang="pl-PL" sz="2200" dirty="0" err="1" smtClean="0"/>
              <a:t>is</a:t>
            </a:r>
            <a:r>
              <a:rPr lang="en-US" sz="2200" dirty="0" smtClean="0"/>
              <a:t> low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993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3528" y="44624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North America vs </a:t>
            </a:r>
            <a:r>
              <a:rPr lang="pl-PL" sz="2200" b="1" dirty="0" smtClean="0"/>
              <a:t>Poland – and Europe – </a:t>
            </a:r>
            <a:r>
              <a:rPr lang="pl-PL" sz="2200" b="1" dirty="0" err="1" smtClean="0"/>
              <a:t>note</a:t>
            </a:r>
            <a:r>
              <a:rPr lang="pl-PL" sz="2200" b="1" dirty="0" smtClean="0"/>
              <a:t> the </a:t>
            </a:r>
            <a:r>
              <a:rPr lang="pl-PL" sz="2200" b="1" dirty="0" err="1" smtClean="0"/>
              <a:t>sheer</a:t>
            </a:r>
            <a:r>
              <a:rPr lang="pl-PL" sz="2200" b="1" dirty="0" smtClean="0"/>
              <a:t> </a:t>
            </a:r>
            <a:r>
              <a:rPr lang="pl-PL" sz="2200" b="1" dirty="0" err="1" smtClean="0"/>
              <a:t>scale</a:t>
            </a:r>
            <a:r>
              <a:rPr lang="pl-PL" sz="2200" b="1" dirty="0" smtClean="0"/>
              <a:t> of American </a:t>
            </a:r>
            <a:r>
              <a:rPr lang="pl-PL" sz="2200" b="1" dirty="0" err="1" smtClean="0"/>
              <a:t>basins</a:t>
            </a:r>
            <a:r>
              <a:rPr lang="pl-PL" sz="2200" b="1" dirty="0" smtClean="0"/>
              <a:t> and </a:t>
            </a:r>
            <a:r>
              <a:rPr lang="pl-PL" sz="2200" b="1" dirty="0" err="1" smtClean="0"/>
              <a:t>shale</a:t>
            </a:r>
            <a:r>
              <a:rPr lang="pl-PL" sz="2200" b="1" dirty="0" smtClean="0"/>
              <a:t> </a:t>
            </a:r>
            <a:r>
              <a:rPr lang="pl-PL" sz="2200" b="1" dirty="0" err="1" smtClean="0"/>
              <a:t>reservoir</a:t>
            </a:r>
            <a:r>
              <a:rPr lang="pl-PL" sz="2200" b="1" dirty="0" smtClean="0"/>
              <a:t> </a:t>
            </a:r>
            <a:r>
              <a:rPr lang="pl-PL" sz="2200" b="1" dirty="0" err="1" smtClean="0"/>
              <a:t>properties</a:t>
            </a:r>
            <a:endParaRPr lang="pl-PL" sz="22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297" y="836712"/>
            <a:ext cx="8397405" cy="372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Grupa 35"/>
          <p:cNvGrpSpPr/>
          <p:nvPr/>
        </p:nvGrpSpPr>
        <p:grpSpPr>
          <a:xfrm>
            <a:off x="731646" y="1238509"/>
            <a:ext cx="2512855" cy="2352312"/>
            <a:chOff x="565392" y="2345331"/>
            <a:chExt cx="2512855" cy="2352312"/>
          </a:xfrm>
          <a:solidFill>
            <a:srgbClr val="FF0000"/>
          </a:solidFill>
        </p:grpSpPr>
        <p:sp>
          <p:nvSpPr>
            <p:cNvPr id="4" name="Dowolny kształt 3"/>
            <p:cNvSpPr/>
            <p:nvPr/>
          </p:nvSpPr>
          <p:spPr>
            <a:xfrm>
              <a:off x="872519" y="2345331"/>
              <a:ext cx="732916" cy="1099704"/>
            </a:xfrm>
            <a:custGeom>
              <a:avLst/>
              <a:gdLst>
                <a:gd name="connsiteX0" fmla="*/ 13960 w 732916"/>
                <a:gd name="connsiteY0" fmla="*/ 376929 h 1099704"/>
                <a:gd name="connsiteX1" fmla="*/ 27921 w 732916"/>
                <a:gd name="connsiteY1" fmla="*/ 342028 h 1099704"/>
                <a:gd name="connsiteX2" fmla="*/ 6980 w 732916"/>
                <a:gd name="connsiteY2" fmla="*/ 230345 h 1099704"/>
                <a:gd name="connsiteX3" fmla="*/ 0 w 732916"/>
                <a:gd name="connsiteY3" fmla="*/ 188464 h 1099704"/>
                <a:gd name="connsiteX4" fmla="*/ 6980 w 732916"/>
                <a:gd name="connsiteY4" fmla="*/ 55842 h 1099704"/>
                <a:gd name="connsiteX5" fmla="*/ 13960 w 732916"/>
                <a:gd name="connsiteY5" fmla="*/ 34901 h 1099704"/>
                <a:gd name="connsiteX6" fmla="*/ 69802 w 732916"/>
                <a:gd name="connsiteY6" fmla="*/ 6980 h 1099704"/>
                <a:gd name="connsiteX7" fmla="*/ 90742 w 732916"/>
                <a:gd name="connsiteY7" fmla="*/ 0 h 1099704"/>
                <a:gd name="connsiteX8" fmla="*/ 153563 w 732916"/>
                <a:gd name="connsiteY8" fmla="*/ 34901 h 1099704"/>
                <a:gd name="connsiteX9" fmla="*/ 160544 w 732916"/>
                <a:gd name="connsiteY9" fmla="*/ 62822 h 1099704"/>
                <a:gd name="connsiteX10" fmla="*/ 174504 w 732916"/>
                <a:gd name="connsiteY10" fmla="*/ 104703 h 1099704"/>
                <a:gd name="connsiteX11" fmla="*/ 181484 w 732916"/>
                <a:gd name="connsiteY11" fmla="*/ 125643 h 1099704"/>
                <a:gd name="connsiteX12" fmla="*/ 188464 w 732916"/>
                <a:gd name="connsiteY12" fmla="*/ 230345 h 1099704"/>
                <a:gd name="connsiteX13" fmla="*/ 195444 w 732916"/>
                <a:gd name="connsiteY13" fmla="*/ 258266 h 1099704"/>
                <a:gd name="connsiteX14" fmla="*/ 202425 w 732916"/>
                <a:gd name="connsiteY14" fmla="*/ 362968 h 1099704"/>
                <a:gd name="connsiteX15" fmla="*/ 244305 w 732916"/>
                <a:gd name="connsiteY15" fmla="*/ 383909 h 1099704"/>
                <a:gd name="connsiteX16" fmla="*/ 293166 w 732916"/>
                <a:gd name="connsiteY16" fmla="*/ 439750 h 1099704"/>
                <a:gd name="connsiteX17" fmla="*/ 362968 w 732916"/>
                <a:gd name="connsiteY17" fmla="*/ 481631 h 1099704"/>
                <a:gd name="connsiteX18" fmla="*/ 495591 w 732916"/>
                <a:gd name="connsiteY18" fmla="*/ 488611 h 1099704"/>
                <a:gd name="connsiteX19" fmla="*/ 516531 w 732916"/>
                <a:gd name="connsiteY19" fmla="*/ 502571 h 1099704"/>
                <a:gd name="connsiteX20" fmla="*/ 530492 w 732916"/>
                <a:gd name="connsiteY20" fmla="*/ 544452 h 1099704"/>
                <a:gd name="connsiteX21" fmla="*/ 565392 w 732916"/>
                <a:gd name="connsiteY21" fmla="*/ 579353 h 1099704"/>
                <a:gd name="connsiteX22" fmla="*/ 586333 w 732916"/>
                <a:gd name="connsiteY22" fmla="*/ 614254 h 1099704"/>
                <a:gd name="connsiteX23" fmla="*/ 593313 w 732916"/>
                <a:gd name="connsiteY23" fmla="*/ 635194 h 1099704"/>
                <a:gd name="connsiteX24" fmla="*/ 607273 w 732916"/>
                <a:gd name="connsiteY24" fmla="*/ 656135 h 1099704"/>
                <a:gd name="connsiteX25" fmla="*/ 614254 w 732916"/>
                <a:gd name="connsiteY25" fmla="*/ 677075 h 1099704"/>
                <a:gd name="connsiteX26" fmla="*/ 635194 w 732916"/>
                <a:gd name="connsiteY26" fmla="*/ 698016 h 1099704"/>
                <a:gd name="connsiteX27" fmla="*/ 649154 w 732916"/>
                <a:gd name="connsiteY27" fmla="*/ 718956 h 1099704"/>
                <a:gd name="connsiteX28" fmla="*/ 677075 w 732916"/>
                <a:gd name="connsiteY28" fmla="*/ 746877 h 1099704"/>
                <a:gd name="connsiteX29" fmla="*/ 704996 w 732916"/>
                <a:gd name="connsiteY29" fmla="*/ 781777 h 1099704"/>
                <a:gd name="connsiteX30" fmla="*/ 718956 w 732916"/>
                <a:gd name="connsiteY30" fmla="*/ 809698 h 1099704"/>
                <a:gd name="connsiteX31" fmla="*/ 732916 w 732916"/>
                <a:gd name="connsiteY31" fmla="*/ 851579 h 1099704"/>
                <a:gd name="connsiteX32" fmla="*/ 718956 w 732916"/>
                <a:gd name="connsiteY32" fmla="*/ 935341 h 1099704"/>
                <a:gd name="connsiteX33" fmla="*/ 704996 w 732916"/>
                <a:gd name="connsiteY33" fmla="*/ 956281 h 1099704"/>
                <a:gd name="connsiteX34" fmla="*/ 663115 w 732916"/>
                <a:gd name="connsiteY34" fmla="*/ 998162 h 1099704"/>
                <a:gd name="connsiteX35" fmla="*/ 649154 w 732916"/>
                <a:gd name="connsiteY35" fmla="*/ 1012122 h 1099704"/>
                <a:gd name="connsiteX36" fmla="*/ 600293 w 732916"/>
                <a:gd name="connsiteY36" fmla="*/ 1067964 h 1099704"/>
                <a:gd name="connsiteX37" fmla="*/ 481631 w 732916"/>
                <a:gd name="connsiteY37" fmla="*/ 1081924 h 1099704"/>
                <a:gd name="connsiteX38" fmla="*/ 467670 w 732916"/>
                <a:gd name="connsiteY38" fmla="*/ 1067964 h 1099704"/>
                <a:gd name="connsiteX39" fmla="*/ 446730 w 732916"/>
                <a:gd name="connsiteY39" fmla="*/ 1054003 h 1099704"/>
                <a:gd name="connsiteX40" fmla="*/ 404849 w 732916"/>
                <a:gd name="connsiteY40" fmla="*/ 1040043 h 1099704"/>
                <a:gd name="connsiteX41" fmla="*/ 383908 w 732916"/>
                <a:gd name="connsiteY41" fmla="*/ 1033063 h 1099704"/>
                <a:gd name="connsiteX42" fmla="*/ 342028 w 732916"/>
                <a:gd name="connsiteY42" fmla="*/ 998162 h 1099704"/>
                <a:gd name="connsiteX43" fmla="*/ 321087 w 732916"/>
                <a:gd name="connsiteY43" fmla="*/ 991182 h 1099704"/>
                <a:gd name="connsiteX44" fmla="*/ 307127 w 732916"/>
                <a:gd name="connsiteY44" fmla="*/ 970242 h 1099704"/>
                <a:gd name="connsiteX45" fmla="*/ 272226 w 732916"/>
                <a:gd name="connsiteY45" fmla="*/ 942321 h 1099704"/>
                <a:gd name="connsiteX46" fmla="*/ 265246 w 732916"/>
                <a:gd name="connsiteY46" fmla="*/ 914400 h 1099704"/>
                <a:gd name="connsiteX47" fmla="*/ 244305 w 732916"/>
                <a:gd name="connsiteY47" fmla="*/ 865539 h 1099704"/>
                <a:gd name="connsiteX48" fmla="*/ 237325 w 732916"/>
                <a:gd name="connsiteY48" fmla="*/ 802718 h 1099704"/>
                <a:gd name="connsiteX49" fmla="*/ 230345 w 732916"/>
                <a:gd name="connsiteY49" fmla="*/ 781777 h 1099704"/>
                <a:gd name="connsiteX50" fmla="*/ 223365 w 732916"/>
                <a:gd name="connsiteY50" fmla="*/ 753857 h 1099704"/>
                <a:gd name="connsiteX51" fmla="*/ 216385 w 732916"/>
                <a:gd name="connsiteY51" fmla="*/ 704996 h 1099704"/>
                <a:gd name="connsiteX52" fmla="*/ 202425 w 732916"/>
                <a:gd name="connsiteY52" fmla="*/ 684055 h 1099704"/>
                <a:gd name="connsiteX53" fmla="*/ 167524 w 732916"/>
                <a:gd name="connsiteY53" fmla="*/ 614254 h 1099704"/>
                <a:gd name="connsiteX54" fmla="*/ 160544 w 732916"/>
                <a:gd name="connsiteY54" fmla="*/ 586333 h 1099704"/>
                <a:gd name="connsiteX55" fmla="*/ 125643 w 732916"/>
                <a:gd name="connsiteY55" fmla="*/ 558413 h 1099704"/>
                <a:gd name="connsiteX56" fmla="*/ 111683 w 732916"/>
                <a:gd name="connsiteY56" fmla="*/ 530492 h 1099704"/>
                <a:gd name="connsiteX57" fmla="*/ 83762 w 732916"/>
                <a:gd name="connsiteY57" fmla="*/ 488611 h 1099704"/>
                <a:gd name="connsiteX58" fmla="*/ 69802 w 732916"/>
                <a:gd name="connsiteY58" fmla="*/ 446730 h 1099704"/>
                <a:gd name="connsiteX59" fmla="*/ 62821 w 732916"/>
                <a:gd name="connsiteY59" fmla="*/ 425790 h 1099704"/>
                <a:gd name="connsiteX60" fmla="*/ 34901 w 732916"/>
                <a:gd name="connsiteY60" fmla="*/ 383909 h 1099704"/>
                <a:gd name="connsiteX61" fmla="*/ 13960 w 732916"/>
                <a:gd name="connsiteY61" fmla="*/ 376929 h 109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32916" h="1099704">
                  <a:moveTo>
                    <a:pt x="13960" y="376929"/>
                  </a:moveTo>
                  <a:cubicBezTo>
                    <a:pt x="12797" y="369949"/>
                    <a:pt x="27087" y="354530"/>
                    <a:pt x="27921" y="342028"/>
                  </a:cubicBezTo>
                  <a:cubicBezTo>
                    <a:pt x="34378" y="245180"/>
                    <a:pt x="18958" y="302215"/>
                    <a:pt x="6980" y="230345"/>
                  </a:cubicBezTo>
                  <a:lnTo>
                    <a:pt x="0" y="188464"/>
                  </a:lnTo>
                  <a:cubicBezTo>
                    <a:pt x="2327" y="144257"/>
                    <a:pt x="2972" y="99929"/>
                    <a:pt x="6980" y="55842"/>
                  </a:cubicBezTo>
                  <a:cubicBezTo>
                    <a:pt x="7646" y="48514"/>
                    <a:pt x="10174" y="41210"/>
                    <a:pt x="13960" y="34901"/>
                  </a:cubicBezTo>
                  <a:cubicBezTo>
                    <a:pt x="26142" y="14598"/>
                    <a:pt x="48923" y="13940"/>
                    <a:pt x="69802" y="6980"/>
                  </a:cubicBezTo>
                  <a:lnTo>
                    <a:pt x="90742" y="0"/>
                  </a:lnTo>
                  <a:cubicBezTo>
                    <a:pt x="128477" y="10782"/>
                    <a:pt x="139712" y="2583"/>
                    <a:pt x="153563" y="34901"/>
                  </a:cubicBezTo>
                  <a:cubicBezTo>
                    <a:pt x="157342" y="43719"/>
                    <a:pt x="157787" y="53633"/>
                    <a:pt x="160544" y="62822"/>
                  </a:cubicBezTo>
                  <a:cubicBezTo>
                    <a:pt x="164773" y="76917"/>
                    <a:pt x="169851" y="90743"/>
                    <a:pt x="174504" y="104703"/>
                  </a:cubicBezTo>
                  <a:lnTo>
                    <a:pt x="181484" y="125643"/>
                  </a:lnTo>
                  <a:cubicBezTo>
                    <a:pt x="183811" y="160544"/>
                    <a:pt x="184802" y="195559"/>
                    <a:pt x="188464" y="230345"/>
                  </a:cubicBezTo>
                  <a:cubicBezTo>
                    <a:pt x="189468" y="239886"/>
                    <a:pt x="194440" y="248725"/>
                    <a:pt x="195444" y="258266"/>
                  </a:cubicBezTo>
                  <a:cubicBezTo>
                    <a:pt x="199106" y="293052"/>
                    <a:pt x="194414" y="328920"/>
                    <a:pt x="202425" y="362968"/>
                  </a:cubicBezTo>
                  <a:cubicBezTo>
                    <a:pt x="204728" y="372758"/>
                    <a:pt x="237120" y="381514"/>
                    <a:pt x="244305" y="383909"/>
                  </a:cubicBezTo>
                  <a:cubicBezTo>
                    <a:pt x="290173" y="452710"/>
                    <a:pt x="251619" y="406513"/>
                    <a:pt x="293166" y="439750"/>
                  </a:cubicBezTo>
                  <a:cubicBezTo>
                    <a:pt x="317830" y="459481"/>
                    <a:pt x="313930" y="479050"/>
                    <a:pt x="362968" y="481631"/>
                  </a:cubicBezTo>
                  <a:lnTo>
                    <a:pt x="495591" y="488611"/>
                  </a:lnTo>
                  <a:cubicBezTo>
                    <a:pt x="502571" y="493264"/>
                    <a:pt x="512085" y="495457"/>
                    <a:pt x="516531" y="502571"/>
                  </a:cubicBezTo>
                  <a:cubicBezTo>
                    <a:pt x="524330" y="515050"/>
                    <a:pt x="520087" y="534046"/>
                    <a:pt x="530492" y="544452"/>
                  </a:cubicBezTo>
                  <a:lnTo>
                    <a:pt x="565392" y="579353"/>
                  </a:lnTo>
                  <a:cubicBezTo>
                    <a:pt x="585170" y="638678"/>
                    <a:pt x="557586" y="566341"/>
                    <a:pt x="586333" y="614254"/>
                  </a:cubicBezTo>
                  <a:cubicBezTo>
                    <a:pt x="590118" y="620563"/>
                    <a:pt x="590023" y="628613"/>
                    <a:pt x="593313" y="635194"/>
                  </a:cubicBezTo>
                  <a:cubicBezTo>
                    <a:pt x="597065" y="642698"/>
                    <a:pt x="603521" y="648632"/>
                    <a:pt x="607273" y="656135"/>
                  </a:cubicBezTo>
                  <a:cubicBezTo>
                    <a:pt x="610564" y="662716"/>
                    <a:pt x="610173" y="670953"/>
                    <a:pt x="614254" y="677075"/>
                  </a:cubicBezTo>
                  <a:cubicBezTo>
                    <a:pt x="619730" y="685289"/>
                    <a:pt x="628875" y="690432"/>
                    <a:pt x="635194" y="698016"/>
                  </a:cubicBezTo>
                  <a:cubicBezTo>
                    <a:pt x="640564" y="704461"/>
                    <a:pt x="643695" y="712587"/>
                    <a:pt x="649154" y="718956"/>
                  </a:cubicBezTo>
                  <a:cubicBezTo>
                    <a:pt x="657720" y="728949"/>
                    <a:pt x="669774" y="735925"/>
                    <a:pt x="677075" y="746877"/>
                  </a:cubicBezTo>
                  <a:cubicBezTo>
                    <a:pt x="694686" y="773293"/>
                    <a:pt x="685103" y="761885"/>
                    <a:pt x="704996" y="781777"/>
                  </a:cubicBezTo>
                  <a:cubicBezTo>
                    <a:pt x="709649" y="791084"/>
                    <a:pt x="715092" y="800037"/>
                    <a:pt x="718956" y="809698"/>
                  </a:cubicBezTo>
                  <a:cubicBezTo>
                    <a:pt x="724421" y="823361"/>
                    <a:pt x="732916" y="851579"/>
                    <a:pt x="732916" y="851579"/>
                  </a:cubicBezTo>
                  <a:cubicBezTo>
                    <a:pt x="730705" y="871482"/>
                    <a:pt x="730649" y="911954"/>
                    <a:pt x="718956" y="935341"/>
                  </a:cubicBezTo>
                  <a:cubicBezTo>
                    <a:pt x="715204" y="942844"/>
                    <a:pt x="710569" y="950011"/>
                    <a:pt x="704996" y="956281"/>
                  </a:cubicBezTo>
                  <a:cubicBezTo>
                    <a:pt x="691880" y="971037"/>
                    <a:pt x="677075" y="984202"/>
                    <a:pt x="663115" y="998162"/>
                  </a:cubicBezTo>
                  <a:cubicBezTo>
                    <a:pt x="658461" y="1002815"/>
                    <a:pt x="652804" y="1006646"/>
                    <a:pt x="649154" y="1012122"/>
                  </a:cubicBezTo>
                  <a:cubicBezTo>
                    <a:pt x="616580" y="1060983"/>
                    <a:pt x="635194" y="1044696"/>
                    <a:pt x="600293" y="1067964"/>
                  </a:cubicBezTo>
                  <a:cubicBezTo>
                    <a:pt x="568707" y="1115343"/>
                    <a:pt x="587298" y="1100571"/>
                    <a:pt x="481631" y="1081924"/>
                  </a:cubicBezTo>
                  <a:cubicBezTo>
                    <a:pt x="475150" y="1080780"/>
                    <a:pt x="472809" y="1072075"/>
                    <a:pt x="467670" y="1067964"/>
                  </a:cubicBezTo>
                  <a:cubicBezTo>
                    <a:pt x="461119" y="1062723"/>
                    <a:pt x="454396" y="1057410"/>
                    <a:pt x="446730" y="1054003"/>
                  </a:cubicBezTo>
                  <a:cubicBezTo>
                    <a:pt x="433283" y="1048026"/>
                    <a:pt x="418809" y="1044696"/>
                    <a:pt x="404849" y="1040043"/>
                  </a:cubicBezTo>
                  <a:lnTo>
                    <a:pt x="383908" y="1033063"/>
                  </a:lnTo>
                  <a:cubicBezTo>
                    <a:pt x="368471" y="1017625"/>
                    <a:pt x="361464" y="1007880"/>
                    <a:pt x="342028" y="998162"/>
                  </a:cubicBezTo>
                  <a:cubicBezTo>
                    <a:pt x="335447" y="994872"/>
                    <a:pt x="328067" y="993509"/>
                    <a:pt x="321087" y="991182"/>
                  </a:cubicBezTo>
                  <a:cubicBezTo>
                    <a:pt x="316434" y="984202"/>
                    <a:pt x="312368" y="976793"/>
                    <a:pt x="307127" y="970242"/>
                  </a:cubicBezTo>
                  <a:cubicBezTo>
                    <a:pt x="295759" y="956033"/>
                    <a:pt x="287775" y="952687"/>
                    <a:pt x="272226" y="942321"/>
                  </a:cubicBezTo>
                  <a:cubicBezTo>
                    <a:pt x="269899" y="933014"/>
                    <a:pt x="269025" y="923218"/>
                    <a:pt x="265246" y="914400"/>
                  </a:cubicBezTo>
                  <a:cubicBezTo>
                    <a:pt x="236320" y="846906"/>
                    <a:pt x="264350" y="945709"/>
                    <a:pt x="244305" y="865539"/>
                  </a:cubicBezTo>
                  <a:cubicBezTo>
                    <a:pt x="241978" y="844599"/>
                    <a:pt x="240789" y="823501"/>
                    <a:pt x="237325" y="802718"/>
                  </a:cubicBezTo>
                  <a:cubicBezTo>
                    <a:pt x="236115" y="795460"/>
                    <a:pt x="232366" y="788852"/>
                    <a:pt x="230345" y="781777"/>
                  </a:cubicBezTo>
                  <a:cubicBezTo>
                    <a:pt x="227710" y="772553"/>
                    <a:pt x="225081" y="763295"/>
                    <a:pt x="223365" y="753857"/>
                  </a:cubicBezTo>
                  <a:cubicBezTo>
                    <a:pt x="220422" y="737670"/>
                    <a:pt x="221112" y="720755"/>
                    <a:pt x="216385" y="704996"/>
                  </a:cubicBezTo>
                  <a:cubicBezTo>
                    <a:pt x="213974" y="696961"/>
                    <a:pt x="205832" y="691721"/>
                    <a:pt x="202425" y="684055"/>
                  </a:cubicBezTo>
                  <a:cubicBezTo>
                    <a:pt x="170355" y="611897"/>
                    <a:pt x="208701" y="669157"/>
                    <a:pt x="167524" y="614254"/>
                  </a:cubicBezTo>
                  <a:cubicBezTo>
                    <a:pt x="165197" y="604947"/>
                    <a:pt x="164834" y="594914"/>
                    <a:pt x="160544" y="586333"/>
                  </a:cubicBezTo>
                  <a:cubicBezTo>
                    <a:pt x="155572" y="576388"/>
                    <a:pt x="133039" y="563344"/>
                    <a:pt x="125643" y="558413"/>
                  </a:cubicBezTo>
                  <a:cubicBezTo>
                    <a:pt x="120990" y="549106"/>
                    <a:pt x="117037" y="539415"/>
                    <a:pt x="111683" y="530492"/>
                  </a:cubicBezTo>
                  <a:cubicBezTo>
                    <a:pt x="103051" y="516105"/>
                    <a:pt x="89068" y="504528"/>
                    <a:pt x="83762" y="488611"/>
                  </a:cubicBezTo>
                  <a:lnTo>
                    <a:pt x="69802" y="446730"/>
                  </a:lnTo>
                  <a:cubicBezTo>
                    <a:pt x="67475" y="439750"/>
                    <a:pt x="66902" y="431912"/>
                    <a:pt x="62821" y="425790"/>
                  </a:cubicBezTo>
                  <a:lnTo>
                    <a:pt x="34901" y="383909"/>
                  </a:lnTo>
                  <a:cubicBezTo>
                    <a:pt x="18360" y="359097"/>
                    <a:pt x="15123" y="383909"/>
                    <a:pt x="13960" y="376929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Dowolny kształt 4"/>
            <p:cNvSpPr/>
            <p:nvPr/>
          </p:nvSpPr>
          <p:spPr>
            <a:xfrm>
              <a:off x="2519139" y="3496502"/>
              <a:ext cx="545148" cy="614808"/>
            </a:xfrm>
            <a:custGeom>
              <a:avLst/>
              <a:gdLst>
                <a:gd name="connsiteX0" fmla="*/ 696 w 545148"/>
                <a:gd name="connsiteY0" fmla="*/ 314661 h 614808"/>
                <a:gd name="connsiteX1" fmla="*/ 21637 w 545148"/>
                <a:gd name="connsiteY1" fmla="*/ 349562 h 614808"/>
                <a:gd name="connsiteX2" fmla="*/ 42577 w 545148"/>
                <a:gd name="connsiteY2" fmla="*/ 419364 h 614808"/>
                <a:gd name="connsiteX3" fmla="*/ 49557 w 545148"/>
                <a:gd name="connsiteY3" fmla="*/ 482185 h 614808"/>
                <a:gd name="connsiteX4" fmla="*/ 63517 w 545148"/>
                <a:gd name="connsiteY4" fmla="*/ 503125 h 614808"/>
                <a:gd name="connsiteX5" fmla="*/ 84458 w 545148"/>
                <a:gd name="connsiteY5" fmla="*/ 545006 h 614808"/>
                <a:gd name="connsiteX6" fmla="*/ 91438 w 545148"/>
                <a:gd name="connsiteY6" fmla="*/ 565947 h 614808"/>
                <a:gd name="connsiteX7" fmla="*/ 98418 w 545148"/>
                <a:gd name="connsiteY7" fmla="*/ 600848 h 614808"/>
                <a:gd name="connsiteX8" fmla="*/ 112379 w 545148"/>
                <a:gd name="connsiteY8" fmla="*/ 614808 h 614808"/>
                <a:gd name="connsiteX9" fmla="*/ 182180 w 545148"/>
                <a:gd name="connsiteY9" fmla="*/ 607828 h 614808"/>
                <a:gd name="connsiteX10" fmla="*/ 224061 w 545148"/>
                <a:gd name="connsiteY10" fmla="*/ 565947 h 614808"/>
                <a:gd name="connsiteX11" fmla="*/ 245001 w 545148"/>
                <a:gd name="connsiteY11" fmla="*/ 551987 h 614808"/>
                <a:gd name="connsiteX12" fmla="*/ 251982 w 545148"/>
                <a:gd name="connsiteY12" fmla="*/ 531046 h 614808"/>
                <a:gd name="connsiteX13" fmla="*/ 286882 w 545148"/>
                <a:gd name="connsiteY13" fmla="*/ 496145 h 614808"/>
                <a:gd name="connsiteX14" fmla="*/ 300843 w 545148"/>
                <a:gd name="connsiteY14" fmla="*/ 482185 h 614808"/>
                <a:gd name="connsiteX15" fmla="*/ 314803 w 545148"/>
                <a:gd name="connsiteY15" fmla="*/ 461245 h 614808"/>
                <a:gd name="connsiteX16" fmla="*/ 328763 w 545148"/>
                <a:gd name="connsiteY16" fmla="*/ 412383 h 614808"/>
                <a:gd name="connsiteX17" fmla="*/ 335743 w 545148"/>
                <a:gd name="connsiteY17" fmla="*/ 391443 h 614808"/>
                <a:gd name="connsiteX18" fmla="*/ 349704 w 545148"/>
                <a:gd name="connsiteY18" fmla="*/ 377483 h 614808"/>
                <a:gd name="connsiteX19" fmla="*/ 363664 w 545148"/>
                <a:gd name="connsiteY19" fmla="*/ 356542 h 614808"/>
                <a:gd name="connsiteX20" fmla="*/ 370644 w 545148"/>
                <a:gd name="connsiteY20" fmla="*/ 328622 h 614808"/>
                <a:gd name="connsiteX21" fmla="*/ 377624 w 545148"/>
                <a:gd name="connsiteY21" fmla="*/ 293721 h 614808"/>
                <a:gd name="connsiteX22" fmla="*/ 405545 w 545148"/>
                <a:gd name="connsiteY22" fmla="*/ 251840 h 614808"/>
                <a:gd name="connsiteX23" fmla="*/ 412525 w 545148"/>
                <a:gd name="connsiteY23" fmla="*/ 230900 h 614808"/>
                <a:gd name="connsiteX24" fmla="*/ 447426 w 545148"/>
                <a:gd name="connsiteY24" fmla="*/ 202979 h 614808"/>
                <a:gd name="connsiteX25" fmla="*/ 461386 w 545148"/>
                <a:gd name="connsiteY25" fmla="*/ 182038 h 614808"/>
                <a:gd name="connsiteX26" fmla="*/ 482327 w 545148"/>
                <a:gd name="connsiteY26" fmla="*/ 175058 h 614808"/>
                <a:gd name="connsiteX27" fmla="*/ 503267 w 545148"/>
                <a:gd name="connsiteY27" fmla="*/ 161098 h 614808"/>
                <a:gd name="connsiteX28" fmla="*/ 510247 w 545148"/>
                <a:gd name="connsiteY28" fmla="*/ 140158 h 614808"/>
                <a:gd name="connsiteX29" fmla="*/ 524208 w 545148"/>
                <a:gd name="connsiteY29" fmla="*/ 126197 h 614808"/>
                <a:gd name="connsiteX30" fmla="*/ 538168 w 545148"/>
                <a:gd name="connsiteY30" fmla="*/ 70356 h 614808"/>
                <a:gd name="connsiteX31" fmla="*/ 545148 w 545148"/>
                <a:gd name="connsiteY31" fmla="*/ 49416 h 614808"/>
                <a:gd name="connsiteX32" fmla="*/ 503267 w 545148"/>
                <a:gd name="connsiteY32" fmla="*/ 7535 h 614808"/>
                <a:gd name="connsiteX33" fmla="*/ 412525 w 545148"/>
                <a:gd name="connsiteY33" fmla="*/ 7535 h 614808"/>
                <a:gd name="connsiteX34" fmla="*/ 370644 w 545148"/>
                <a:gd name="connsiteY34" fmla="*/ 42435 h 614808"/>
                <a:gd name="connsiteX35" fmla="*/ 349704 w 545148"/>
                <a:gd name="connsiteY35" fmla="*/ 49416 h 614808"/>
                <a:gd name="connsiteX36" fmla="*/ 328763 w 545148"/>
                <a:gd name="connsiteY36" fmla="*/ 70356 h 614808"/>
                <a:gd name="connsiteX37" fmla="*/ 307823 w 545148"/>
                <a:gd name="connsiteY37" fmla="*/ 84316 h 614808"/>
                <a:gd name="connsiteX38" fmla="*/ 300843 w 545148"/>
                <a:gd name="connsiteY38" fmla="*/ 105257 h 614808"/>
                <a:gd name="connsiteX39" fmla="*/ 265942 w 545148"/>
                <a:gd name="connsiteY39" fmla="*/ 133177 h 614808"/>
                <a:gd name="connsiteX40" fmla="*/ 245001 w 545148"/>
                <a:gd name="connsiteY40" fmla="*/ 182038 h 614808"/>
                <a:gd name="connsiteX41" fmla="*/ 238021 w 545148"/>
                <a:gd name="connsiteY41" fmla="*/ 202979 h 614808"/>
                <a:gd name="connsiteX42" fmla="*/ 217081 w 545148"/>
                <a:gd name="connsiteY42" fmla="*/ 216939 h 614808"/>
                <a:gd name="connsiteX43" fmla="*/ 189160 w 545148"/>
                <a:gd name="connsiteY43" fmla="*/ 244860 h 614808"/>
                <a:gd name="connsiteX44" fmla="*/ 161240 w 545148"/>
                <a:gd name="connsiteY44" fmla="*/ 258820 h 614808"/>
                <a:gd name="connsiteX45" fmla="*/ 133319 w 545148"/>
                <a:gd name="connsiteY45" fmla="*/ 286741 h 614808"/>
                <a:gd name="connsiteX46" fmla="*/ 70498 w 545148"/>
                <a:gd name="connsiteY46" fmla="*/ 307681 h 614808"/>
                <a:gd name="connsiteX47" fmla="*/ 49557 w 545148"/>
                <a:gd name="connsiteY47" fmla="*/ 314661 h 614808"/>
                <a:gd name="connsiteX48" fmla="*/ 696 w 545148"/>
                <a:gd name="connsiteY48" fmla="*/ 314661 h 614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45148" h="614808">
                  <a:moveTo>
                    <a:pt x="696" y="314661"/>
                  </a:moveTo>
                  <a:cubicBezTo>
                    <a:pt x="-3957" y="320478"/>
                    <a:pt x="16023" y="337211"/>
                    <a:pt x="21637" y="349562"/>
                  </a:cubicBezTo>
                  <a:cubicBezTo>
                    <a:pt x="31078" y="370332"/>
                    <a:pt x="36952" y="396863"/>
                    <a:pt x="42577" y="419364"/>
                  </a:cubicBezTo>
                  <a:cubicBezTo>
                    <a:pt x="44904" y="440304"/>
                    <a:pt x="44447" y="461745"/>
                    <a:pt x="49557" y="482185"/>
                  </a:cubicBezTo>
                  <a:cubicBezTo>
                    <a:pt x="51592" y="490323"/>
                    <a:pt x="59765" y="495622"/>
                    <a:pt x="63517" y="503125"/>
                  </a:cubicBezTo>
                  <a:cubicBezTo>
                    <a:pt x="92416" y="560922"/>
                    <a:pt x="44452" y="484997"/>
                    <a:pt x="84458" y="545006"/>
                  </a:cubicBezTo>
                  <a:cubicBezTo>
                    <a:pt x="86785" y="551986"/>
                    <a:pt x="89654" y="558809"/>
                    <a:pt x="91438" y="565947"/>
                  </a:cubicBezTo>
                  <a:cubicBezTo>
                    <a:pt x="94315" y="577457"/>
                    <a:pt x="93744" y="589943"/>
                    <a:pt x="98418" y="600848"/>
                  </a:cubicBezTo>
                  <a:cubicBezTo>
                    <a:pt x="101010" y="606897"/>
                    <a:pt x="107725" y="610155"/>
                    <a:pt x="112379" y="614808"/>
                  </a:cubicBezTo>
                  <a:cubicBezTo>
                    <a:pt x="135646" y="612481"/>
                    <a:pt x="159396" y="613086"/>
                    <a:pt x="182180" y="607828"/>
                  </a:cubicBezTo>
                  <a:cubicBezTo>
                    <a:pt x="203565" y="602893"/>
                    <a:pt x="210894" y="579114"/>
                    <a:pt x="224061" y="565947"/>
                  </a:cubicBezTo>
                  <a:cubicBezTo>
                    <a:pt x="229993" y="560015"/>
                    <a:pt x="238021" y="556640"/>
                    <a:pt x="245001" y="551987"/>
                  </a:cubicBezTo>
                  <a:cubicBezTo>
                    <a:pt x="247328" y="545007"/>
                    <a:pt x="247567" y="536932"/>
                    <a:pt x="251982" y="531046"/>
                  </a:cubicBezTo>
                  <a:cubicBezTo>
                    <a:pt x="261853" y="517884"/>
                    <a:pt x="275248" y="507779"/>
                    <a:pt x="286882" y="496145"/>
                  </a:cubicBezTo>
                  <a:cubicBezTo>
                    <a:pt x="291536" y="491491"/>
                    <a:pt x="297192" y="487661"/>
                    <a:pt x="300843" y="482185"/>
                  </a:cubicBezTo>
                  <a:lnTo>
                    <a:pt x="314803" y="461245"/>
                  </a:lnTo>
                  <a:cubicBezTo>
                    <a:pt x="331541" y="411030"/>
                    <a:pt x="311232" y="473744"/>
                    <a:pt x="328763" y="412383"/>
                  </a:cubicBezTo>
                  <a:cubicBezTo>
                    <a:pt x="330784" y="405309"/>
                    <a:pt x="331957" y="397752"/>
                    <a:pt x="335743" y="391443"/>
                  </a:cubicBezTo>
                  <a:cubicBezTo>
                    <a:pt x="339129" y="385800"/>
                    <a:pt x="345593" y="382622"/>
                    <a:pt x="349704" y="377483"/>
                  </a:cubicBezTo>
                  <a:cubicBezTo>
                    <a:pt x="354945" y="370932"/>
                    <a:pt x="359011" y="363522"/>
                    <a:pt x="363664" y="356542"/>
                  </a:cubicBezTo>
                  <a:cubicBezTo>
                    <a:pt x="365991" y="347235"/>
                    <a:pt x="368563" y="337987"/>
                    <a:pt x="370644" y="328622"/>
                  </a:cubicBezTo>
                  <a:cubicBezTo>
                    <a:pt x="373218" y="317040"/>
                    <a:pt x="372715" y="304522"/>
                    <a:pt x="377624" y="293721"/>
                  </a:cubicBezTo>
                  <a:cubicBezTo>
                    <a:pt x="384567" y="278447"/>
                    <a:pt x="400239" y="267757"/>
                    <a:pt x="405545" y="251840"/>
                  </a:cubicBezTo>
                  <a:cubicBezTo>
                    <a:pt x="407872" y="244860"/>
                    <a:pt x="408740" y="237209"/>
                    <a:pt x="412525" y="230900"/>
                  </a:cubicBezTo>
                  <a:cubicBezTo>
                    <a:pt x="419157" y="219846"/>
                    <a:pt x="437912" y="209321"/>
                    <a:pt x="447426" y="202979"/>
                  </a:cubicBezTo>
                  <a:cubicBezTo>
                    <a:pt x="452079" y="195999"/>
                    <a:pt x="454835" y="187279"/>
                    <a:pt x="461386" y="182038"/>
                  </a:cubicBezTo>
                  <a:cubicBezTo>
                    <a:pt x="467132" y="177442"/>
                    <a:pt x="475746" y="178348"/>
                    <a:pt x="482327" y="175058"/>
                  </a:cubicBezTo>
                  <a:cubicBezTo>
                    <a:pt x="489830" y="171306"/>
                    <a:pt x="496287" y="165751"/>
                    <a:pt x="503267" y="161098"/>
                  </a:cubicBezTo>
                  <a:cubicBezTo>
                    <a:pt x="505594" y="154118"/>
                    <a:pt x="506462" y="146467"/>
                    <a:pt x="510247" y="140158"/>
                  </a:cubicBezTo>
                  <a:cubicBezTo>
                    <a:pt x="513633" y="134515"/>
                    <a:pt x="521764" y="132308"/>
                    <a:pt x="524208" y="126197"/>
                  </a:cubicBezTo>
                  <a:cubicBezTo>
                    <a:pt x="531334" y="108383"/>
                    <a:pt x="532101" y="88558"/>
                    <a:pt x="538168" y="70356"/>
                  </a:cubicBezTo>
                  <a:lnTo>
                    <a:pt x="545148" y="49416"/>
                  </a:lnTo>
                  <a:cubicBezTo>
                    <a:pt x="531188" y="35456"/>
                    <a:pt x="518851" y="19656"/>
                    <a:pt x="503267" y="7535"/>
                  </a:cubicBezTo>
                  <a:cubicBezTo>
                    <a:pt x="481976" y="-9025"/>
                    <a:pt x="420263" y="6761"/>
                    <a:pt x="412525" y="7535"/>
                  </a:cubicBezTo>
                  <a:cubicBezTo>
                    <a:pt x="397085" y="22975"/>
                    <a:pt x="390083" y="32715"/>
                    <a:pt x="370644" y="42435"/>
                  </a:cubicBezTo>
                  <a:cubicBezTo>
                    <a:pt x="364063" y="45726"/>
                    <a:pt x="356684" y="47089"/>
                    <a:pt x="349704" y="49416"/>
                  </a:cubicBezTo>
                  <a:cubicBezTo>
                    <a:pt x="342724" y="56396"/>
                    <a:pt x="336347" y="64037"/>
                    <a:pt x="328763" y="70356"/>
                  </a:cubicBezTo>
                  <a:cubicBezTo>
                    <a:pt x="322318" y="75726"/>
                    <a:pt x="313063" y="77765"/>
                    <a:pt x="307823" y="84316"/>
                  </a:cubicBezTo>
                  <a:cubicBezTo>
                    <a:pt x="303227" y="90062"/>
                    <a:pt x="304629" y="98948"/>
                    <a:pt x="300843" y="105257"/>
                  </a:cubicBezTo>
                  <a:cubicBezTo>
                    <a:pt x="294213" y="116306"/>
                    <a:pt x="275451" y="126838"/>
                    <a:pt x="265942" y="133177"/>
                  </a:cubicBezTo>
                  <a:cubicBezTo>
                    <a:pt x="249613" y="214825"/>
                    <a:pt x="271822" y="137338"/>
                    <a:pt x="245001" y="182038"/>
                  </a:cubicBezTo>
                  <a:cubicBezTo>
                    <a:pt x="241215" y="188347"/>
                    <a:pt x="242617" y="197233"/>
                    <a:pt x="238021" y="202979"/>
                  </a:cubicBezTo>
                  <a:cubicBezTo>
                    <a:pt x="232781" y="209530"/>
                    <a:pt x="223450" y="211480"/>
                    <a:pt x="217081" y="216939"/>
                  </a:cubicBezTo>
                  <a:cubicBezTo>
                    <a:pt x="207088" y="225505"/>
                    <a:pt x="200933" y="238974"/>
                    <a:pt x="189160" y="244860"/>
                  </a:cubicBezTo>
                  <a:cubicBezTo>
                    <a:pt x="179853" y="249513"/>
                    <a:pt x="169564" y="252577"/>
                    <a:pt x="161240" y="258820"/>
                  </a:cubicBezTo>
                  <a:cubicBezTo>
                    <a:pt x="150710" y="266717"/>
                    <a:pt x="145806" y="282579"/>
                    <a:pt x="133319" y="286741"/>
                  </a:cubicBezTo>
                  <a:lnTo>
                    <a:pt x="70498" y="307681"/>
                  </a:lnTo>
                  <a:cubicBezTo>
                    <a:pt x="63518" y="310008"/>
                    <a:pt x="56632" y="312640"/>
                    <a:pt x="49557" y="314661"/>
                  </a:cubicBezTo>
                  <a:cubicBezTo>
                    <a:pt x="-3778" y="329900"/>
                    <a:pt x="5349" y="308844"/>
                    <a:pt x="696" y="314661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Dowolny kształt 5"/>
            <p:cNvSpPr/>
            <p:nvPr/>
          </p:nvSpPr>
          <p:spPr>
            <a:xfrm>
              <a:off x="2373247" y="3505225"/>
              <a:ext cx="258271" cy="271038"/>
            </a:xfrm>
            <a:custGeom>
              <a:avLst/>
              <a:gdLst>
                <a:gd name="connsiteX0" fmla="*/ 34906 w 258271"/>
                <a:gd name="connsiteY0" fmla="*/ 12772 h 271038"/>
                <a:gd name="connsiteX1" fmla="*/ 34906 w 258271"/>
                <a:gd name="connsiteY1" fmla="*/ 208216 h 271038"/>
                <a:gd name="connsiteX2" fmla="*/ 55846 w 258271"/>
                <a:gd name="connsiteY2" fmla="*/ 250097 h 271038"/>
                <a:gd name="connsiteX3" fmla="*/ 97727 w 258271"/>
                <a:gd name="connsiteY3" fmla="*/ 271038 h 271038"/>
                <a:gd name="connsiteX4" fmla="*/ 153568 w 258271"/>
                <a:gd name="connsiteY4" fmla="*/ 264057 h 271038"/>
                <a:gd name="connsiteX5" fmla="*/ 181489 w 258271"/>
                <a:gd name="connsiteY5" fmla="*/ 229157 h 271038"/>
                <a:gd name="connsiteX6" fmla="*/ 195449 w 258271"/>
                <a:gd name="connsiteY6" fmla="*/ 215196 h 271038"/>
                <a:gd name="connsiteX7" fmla="*/ 223370 w 258271"/>
                <a:gd name="connsiteY7" fmla="*/ 173315 h 271038"/>
                <a:gd name="connsiteX8" fmla="*/ 237330 w 258271"/>
                <a:gd name="connsiteY8" fmla="*/ 152375 h 271038"/>
                <a:gd name="connsiteX9" fmla="*/ 251290 w 258271"/>
                <a:gd name="connsiteY9" fmla="*/ 131435 h 271038"/>
                <a:gd name="connsiteX10" fmla="*/ 258271 w 258271"/>
                <a:gd name="connsiteY10" fmla="*/ 110494 h 271038"/>
                <a:gd name="connsiteX11" fmla="*/ 251290 w 258271"/>
                <a:gd name="connsiteY11" fmla="*/ 89554 h 271038"/>
                <a:gd name="connsiteX12" fmla="*/ 244310 w 258271"/>
                <a:gd name="connsiteY12" fmla="*/ 12772 h 271038"/>
                <a:gd name="connsiteX13" fmla="*/ 223370 w 258271"/>
                <a:gd name="connsiteY13" fmla="*/ 5792 h 271038"/>
                <a:gd name="connsiteX14" fmla="*/ 55846 w 258271"/>
                <a:gd name="connsiteY14" fmla="*/ 12772 h 271038"/>
                <a:gd name="connsiteX15" fmla="*/ 34906 w 258271"/>
                <a:gd name="connsiteY15" fmla="*/ 12772 h 27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8271" h="271038">
                  <a:moveTo>
                    <a:pt x="34906" y="12772"/>
                  </a:moveTo>
                  <a:cubicBezTo>
                    <a:pt x="31416" y="45346"/>
                    <a:pt x="23247" y="56641"/>
                    <a:pt x="34906" y="208216"/>
                  </a:cubicBezTo>
                  <a:cubicBezTo>
                    <a:pt x="35852" y="220517"/>
                    <a:pt x="47708" y="241960"/>
                    <a:pt x="55846" y="250097"/>
                  </a:cubicBezTo>
                  <a:cubicBezTo>
                    <a:pt x="69376" y="263626"/>
                    <a:pt x="80698" y="265361"/>
                    <a:pt x="97727" y="271038"/>
                  </a:cubicBezTo>
                  <a:cubicBezTo>
                    <a:pt x="116341" y="268711"/>
                    <a:pt x="135601" y="269447"/>
                    <a:pt x="153568" y="264057"/>
                  </a:cubicBezTo>
                  <a:cubicBezTo>
                    <a:pt x="162440" y="261395"/>
                    <a:pt x="177927" y="233610"/>
                    <a:pt x="181489" y="229157"/>
                  </a:cubicBezTo>
                  <a:cubicBezTo>
                    <a:pt x="185600" y="224018"/>
                    <a:pt x="191500" y="220461"/>
                    <a:pt x="195449" y="215196"/>
                  </a:cubicBezTo>
                  <a:cubicBezTo>
                    <a:pt x="205516" y="201773"/>
                    <a:pt x="214063" y="187275"/>
                    <a:pt x="223370" y="173315"/>
                  </a:cubicBezTo>
                  <a:lnTo>
                    <a:pt x="237330" y="152375"/>
                  </a:lnTo>
                  <a:cubicBezTo>
                    <a:pt x="241983" y="145395"/>
                    <a:pt x="248637" y="139393"/>
                    <a:pt x="251290" y="131435"/>
                  </a:cubicBezTo>
                  <a:lnTo>
                    <a:pt x="258271" y="110494"/>
                  </a:lnTo>
                  <a:cubicBezTo>
                    <a:pt x="255944" y="103514"/>
                    <a:pt x="252331" y="96838"/>
                    <a:pt x="251290" y="89554"/>
                  </a:cubicBezTo>
                  <a:cubicBezTo>
                    <a:pt x="247655" y="64113"/>
                    <a:pt x="252437" y="37153"/>
                    <a:pt x="244310" y="12772"/>
                  </a:cubicBezTo>
                  <a:cubicBezTo>
                    <a:pt x="241983" y="5792"/>
                    <a:pt x="230350" y="8119"/>
                    <a:pt x="223370" y="5792"/>
                  </a:cubicBezTo>
                  <a:cubicBezTo>
                    <a:pt x="167529" y="8119"/>
                    <a:pt x="111583" y="8643"/>
                    <a:pt x="55846" y="12772"/>
                  </a:cubicBezTo>
                  <a:cubicBezTo>
                    <a:pt x="-58253" y="21224"/>
                    <a:pt x="38396" y="-19802"/>
                    <a:pt x="34906" y="12772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Dowolny kształt 6"/>
            <p:cNvSpPr/>
            <p:nvPr/>
          </p:nvSpPr>
          <p:spPr>
            <a:xfrm>
              <a:off x="2205728" y="3804183"/>
              <a:ext cx="328067" cy="342028"/>
            </a:xfrm>
            <a:custGeom>
              <a:avLst/>
              <a:gdLst>
                <a:gd name="connsiteX0" fmla="*/ 27921 w 328067"/>
                <a:gd name="connsiteY0" fmla="*/ 153564 h 342028"/>
                <a:gd name="connsiteX1" fmla="*/ 34901 w 328067"/>
                <a:gd name="connsiteY1" fmla="*/ 118663 h 342028"/>
                <a:gd name="connsiteX2" fmla="*/ 20941 w 328067"/>
                <a:gd name="connsiteY2" fmla="*/ 97722 h 342028"/>
                <a:gd name="connsiteX3" fmla="*/ 0 w 328067"/>
                <a:gd name="connsiteY3" fmla="*/ 48861 h 342028"/>
                <a:gd name="connsiteX4" fmla="*/ 20941 w 328067"/>
                <a:gd name="connsiteY4" fmla="*/ 13961 h 342028"/>
                <a:gd name="connsiteX5" fmla="*/ 62822 w 328067"/>
                <a:gd name="connsiteY5" fmla="*/ 0 h 342028"/>
                <a:gd name="connsiteX6" fmla="*/ 160544 w 328067"/>
                <a:gd name="connsiteY6" fmla="*/ 6980 h 342028"/>
                <a:gd name="connsiteX7" fmla="*/ 195445 w 328067"/>
                <a:gd name="connsiteY7" fmla="*/ 13961 h 342028"/>
                <a:gd name="connsiteX8" fmla="*/ 251286 w 328067"/>
                <a:gd name="connsiteY8" fmla="*/ 55841 h 342028"/>
                <a:gd name="connsiteX9" fmla="*/ 272226 w 328067"/>
                <a:gd name="connsiteY9" fmla="*/ 69802 h 342028"/>
                <a:gd name="connsiteX10" fmla="*/ 286187 w 328067"/>
                <a:gd name="connsiteY10" fmla="*/ 111683 h 342028"/>
                <a:gd name="connsiteX11" fmla="*/ 314107 w 328067"/>
                <a:gd name="connsiteY11" fmla="*/ 160544 h 342028"/>
                <a:gd name="connsiteX12" fmla="*/ 328067 w 328067"/>
                <a:gd name="connsiteY12" fmla="*/ 216385 h 342028"/>
                <a:gd name="connsiteX13" fmla="*/ 321087 w 328067"/>
                <a:gd name="connsiteY13" fmla="*/ 328067 h 342028"/>
                <a:gd name="connsiteX14" fmla="*/ 307127 w 328067"/>
                <a:gd name="connsiteY14" fmla="*/ 342028 h 342028"/>
                <a:gd name="connsiteX15" fmla="*/ 118663 w 328067"/>
                <a:gd name="connsiteY15" fmla="*/ 335048 h 342028"/>
                <a:gd name="connsiteX16" fmla="*/ 104703 w 328067"/>
                <a:gd name="connsiteY16" fmla="*/ 321087 h 342028"/>
                <a:gd name="connsiteX17" fmla="*/ 83762 w 328067"/>
                <a:gd name="connsiteY17" fmla="*/ 307127 h 342028"/>
                <a:gd name="connsiteX18" fmla="*/ 55841 w 328067"/>
                <a:gd name="connsiteY18" fmla="*/ 272226 h 342028"/>
                <a:gd name="connsiteX19" fmla="*/ 41881 w 328067"/>
                <a:gd name="connsiteY19" fmla="*/ 223365 h 342028"/>
                <a:gd name="connsiteX20" fmla="*/ 34901 w 328067"/>
                <a:gd name="connsiteY20" fmla="*/ 202425 h 342028"/>
                <a:gd name="connsiteX21" fmla="*/ 27921 w 328067"/>
                <a:gd name="connsiteY21" fmla="*/ 174504 h 342028"/>
                <a:gd name="connsiteX22" fmla="*/ 13961 w 328067"/>
                <a:gd name="connsiteY22" fmla="*/ 125643 h 342028"/>
                <a:gd name="connsiteX23" fmla="*/ 27921 w 328067"/>
                <a:gd name="connsiteY23" fmla="*/ 153564 h 342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8067" h="342028">
                  <a:moveTo>
                    <a:pt x="27921" y="153564"/>
                  </a:moveTo>
                  <a:cubicBezTo>
                    <a:pt x="31411" y="152401"/>
                    <a:pt x="36373" y="130435"/>
                    <a:pt x="34901" y="118663"/>
                  </a:cubicBezTo>
                  <a:cubicBezTo>
                    <a:pt x="33860" y="110339"/>
                    <a:pt x="25103" y="105006"/>
                    <a:pt x="20941" y="97722"/>
                  </a:cubicBezTo>
                  <a:cubicBezTo>
                    <a:pt x="7138" y="73566"/>
                    <a:pt x="7832" y="72358"/>
                    <a:pt x="0" y="48861"/>
                  </a:cubicBezTo>
                  <a:cubicBezTo>
                    <a:pt x="4777" y="34531"/>
                    <a:pt x="5609" y="21627"/>
                    <a:pt x="20941" y="13961"/>
                  </a:cubicBezTo>
                  <a:cubicBezTo>
                    <a:pt x="34103" y="7380"/>
                    <a:pt x="62822" y="0"/>
                    <a:pt x="62822" y="0"/>
                  </a:cubicBezTo>
                  <a:cubicBezTo>
                    <a:pt x="95396" y="2327"/>
                    <a:pt x="128066" y="3561"/>
                    <a:pt x="160544" y="6980"/>
                  </a:cubicBezTo>
                  <a:cubicBezTo>
                    <a:pt x="172343" y="8222"/>
                    <a:pt x="184644" y="9052"/>
                    <a:pt x="195445" y="13961"/>
                  </a:cubicBezTo>
                  <a:cubicBezTo>
                    <a:pt x="251826" y="39589"/>
                    <a:pt x="221921" y="32349"/>
                    <a:pt x="251286" y="55841"/>
                  </a:cubicBezTo>
                  <a:cubicBezTo>
                    <a:pt x="257837" y="61082"/>
                    <a:pt x="265246" y="65148"/>
                    <a:pt x="272226" y="69802"/>
                  </a:cubicBezTo>
                  <a:cubicBezTo>
                    <a:pt x="276880" y="83762"/>
                    <a:pt x="278024" y="99439"/>
                    <a:pt x="286187" y="111683"/>
                  </a:cubicBezTo>
                  <a:cubicBezTo>
                    <a:pt x="300208" y="132715"/>
                    <a:pt x="303479" y="135745"/>
                    <a:pt x="314107" y="160544"/>
                  </a:cubicBezTo>
                  <a:cubicBezTo>
                    <a:pt x="322156" y="179326"/>
                    <a:pt x="323970" y="195899"/>
                    <a:pt x="328067" y="216385"/>
                  </a:cubicBezTo>
                  <a:cubicBezTo>
                    <a:pt x="325740" y="253612"/>
                    <a:pt x="327219" y="291275"/>
                    <a:pt x="321087" y="328067"/>
                  </a:cubicBezTo>
                  <a:cubicBezTo>
                    <a:pt x="320005" y="334559"/>
                    <a:pt x="313704" y="341801"/>
                    <a:pt x="307127" y="342028"/>
                  </a:cubicBezTo>
                  <a:lnTo>
                    <a:pt x="118663" y="335048"/>
                  </a:lnTo>
                  <a:cubicBezTo>
                    <a:pt x="114010" y="330394"/>
                    <a:pt x="109842" y="325198"/>
                    <a:pt x="104703" y="321087"/>
                  </a:cubicBezTo>
                  <a:cubicBezTo>
                    <a:pt x="98152" y="315846"/>
                    <a:pt x="89003" y="313678"/>
                    <a:pt x="83762" y="307127"/>
                  </a:cubicBezTo>
                  <a:cubicBezTo>
                    <a:pt x="45229" y="258962"/>
                    <a:pt x="115855" y="312233"/>
                    <a:pt x="55841" y="272226"/>
                  </a:cubicBezTo>
                  <a:cubicBezTo>
                    <a:pt x="39106" y="222020"/>
                    <a:pt x="59410" y="284717"/>
                    <a:pt x="41881" y="223365"/>
                  </a:cubicBezTo>
                  <a:cubicBezTo>
                    <a:pt x="39860" y="216291"/>
                    <a:pt x="36922" y="209499"/>
                    <a:pt x="34901" y="202425"/>
                  </a:cubicBezTo>
                  <a:cubicBezTo>
                    <a:pt x="32266" y="193201"/>
                    <a:pt x="30556" y="183728"/>
                    <a:pt x="27921" y="174504"/>
                  </a:cubicBezTo>
                  <a:cubicBezTo>
                    <a:pt x="19050" y="143455"/>
                    <a:pt x="21235" y="162016"/>
                    <a:pt x="13961" y="125643"/>
                  </a:cubicBezTo>
                  <a:cubicBezTo>
                    <a:pt x="13505" y="123362"/>
                    <a:pt x="24431" y="154727"/>
                    <a:pt x="27921" y="153564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Dowolny kształt 7"/>
            <p:cNvSpPr/>
            <p:nvPr/>
          </p:nvSpPr>
          <p:spPr>
            <a:xfrm>
              <a:off x="2896763" y="3015426"/>
              <a:ext cx="181484" cy="342027"/>
            </a:xfrm>
            <a:custGeom>
              <a:avLst/>
              <a:gdLst>
                <a:gd name="connsiteX0" fmla="*/ 13961 w 181484"/>
                <a:gd name="connsiteY0" fmla="*/ 286186 h 342027"/>
                <a:gd name="connsiteX1" fmla="*/ 27921 w 181484"/>
                <a:gd name="connsiteY1" fmla="*/ 139603 h 342027"/>
                <a:gd name="connsiteX2" fmla="*/ 41881 w 181484"/>
                <a:gd name="connsiteY2" fmla="*/ 118663 h 342027"/>
                <a:gd name="connsiteX3" fmla="*/ 62822 w 181484"/>
                <a:gd name="connsiteY3" fmla="*/ 83762 h 342027"/>
                <a:gd name="connsiteX4" fmla="*/ 83762 w 181484"/>
                <a:gd name="connsiteY4" fmla="*/ 41881 h 342027"/>
                <a:gd name="connsiteX5" fmla="*/ 125643 w 181484"/>
                <a:gd name="connsiteY5" fmla="*/ 0 h 342027"/>
                <a:gd name="connsiteX6" fmla="*/ 174504 w 181484"/>
                <a:gd name="connsiteY6" fmla="*/ 20940 h 342027"/>
                <a:gd name="connsiteX7" fmla="*/ 181484 w 181484"/>
                <a:gd name="connsiteY7" fmla="*/ 41881 h 342027"/>
                <a:gd name="connsiteX8" fmla="*/ 174504 w 181484"/>
                <a:gd name="connsiteY8" fmla="*/ 111682 h 342027"/>
                <a:gd name="connsiteX9" fmla="*/ 167524 w 181484"/>
                <a:gd name="connsiteY9" fmla="*/ 139603 h 342027"/>
                <a:gd name="connsiteX10" fmla="*/ 146584 w 181484"/>
                <a:gd name="connsiteY10" fmla="*/ 160543 h 342027"/>
                <a:gd name="connsiteX11" fmla="*/ 118663 w 181484"/>
                <a:gd name="connsiteY11" fmla="*/ 195444 h 342027"/>
                <a:gd name="connsiteX12" fmla="*/ 111683 w 181484"/>
                <a:gd name="connsiteY12" fmla="*/ 216385 h 342027"/>
                <a:gd name="connsiteX13" fmla="*/ 97722 w 181484"/>
                <a:gd name="connsiteY13" fmla="*/ 230345 h 342027"/>
                <a:gd name="connsiteX14" fmla="*/ 83762 w 181484"/>
                <a:gd name="connsiteY14" fmla="*/ 258266 h 342027"/>
                <a:gd name="connsiteX15" fmla="*/ 62822 w 181484"/>
                <a:gd name="connsiteY15" fmla="*/ 300147 h 342027"/>
                <a:gd name="connsiteX16" fmla="*/ 55842 w 181484"/>
                <a:gd name="connsiteY16" fmla="*/ 335047 h 342027"/>
                <a:gd name="connsiteX17" fmla="*/ 27921 w 181484"/>
                <a:gd name="connsiteY17" fmla="*/ 342027 h 342027"/>
                <a:gd name="connsiteX18" fmla="*/ 0 w 181484"/>
                <a:gd name="connsiteY18" fmla="*/ 314107 h 342027"/>
                <a:gd name="connsiteX19" fmla="*/ 13961 w 181484"/>
                <a:gd name="connsiteY19" fmla="*/ 286186 h 34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1484" h="342027">
                  <a:moveTo>
                    <a:pt x="13961" y="286186"/>
                  </a:moveTo>
                  <a:cubicBezTo>
                    <a:pt x="18614" y="257102"/>
                    <a:pt x="8942" y="177561"/>
                    <a:pt x="27921" y="139603"/>
                  </a:cubicBezTo>
                  <a:cubicBezTo>
                    <a:pt x="31673" y="132100"/>
                    <a:pt x="37228" y="125643"/>
                    <a:pt x="41881" y="118663"/>
                  </a:cubicBezTo>
                  <a:cubicBezTo>
                    <a:pt x="61654" y="59340"/>
                    <a:pt x="34077" y="131670"/>
                    <a:pt x="62822" y="83762"/>
                  </a:cubicBezTo>
                  <a:cubicBezTo>
                    <a:pt x="79855" y="55374"/>
                    <a:pt x="57283" y="68360"/>
                    <a:pt x="83762" y="41881"/>
                  </a:cubicBezTo>
                  <a:cubicBezTo>
                    <a:pt x="135710" y="-10067"/>
                    <a:pt x="92744" y="49349"/>
                    <a:pt x="125643" y="0"/>
                  </a:cubicBezTo>
                  <a:cubicBezTo>
                    <a:pt x="142408" y="4191"/>
                    <a:pt x="162453" y="5876"/>
                    <a:pt x="174504" y="20940"/>
                  </a:cubicBezTo>
                  <a:cubicBezTo>
                    <a:pt x="179100" y="26686"/>
                    <a:pt x="179157" y="34901"/>
                    <a:pt x="181484" y="41881"/>
                  </a:cubicBezTo>
                  <a:cubicBezTo>
                    <a:pt x="179157" y="65148"/>
                    <a:pt x="177811" y="88534"/>
                    <a:pt x="174504" y="111682"/>
                  </a:cubicBezTo>
                  <a:cubicBezTo>
                    <a:pt x="173147" y="121179"/>
                    <a:pt x="172284" y="131274"/>
                    <a:pt x="167524" y="139603"/>
                  </a:cubicBezTo>
                  <a:cubicBezTo>
                    <a:pt x="162627" y="148174"/>
                    <a:pt x="153564" y="153563"/>
                    <a:pt x="146584" y="160543"/>
                  </a:cubicBezTo>
                  <a:cubicBezTo>
                    <a:pt x="129036" y="213182"/>
                    <a:pt x="154748" y="150336"/>
                    <a:pt x="118663" y="195444"/>
                  </a:cubicBezTo>
                  <a:cubicBezTo>
                    <a:pt x="114067" y="201190"/>
                    <a:pt x="115469" y="210076"/>
                    <a:pt x="111683" y="216385"/>
                  </a:cubicBezTo>
                  <a:cubicBezTo>
                    <a:pt x="108297" y="222028"/>
                    <a:pt x="102376" y="225692"/>
                    <a:pt x="97722" y="230345"/>
                  </a:cubicBezTo>
                  <a:cubicBezTo>
                    <a:pt x="93069" y="239652"/>
                    <a:pt x="88924" y="249231"/>
                    <a:pt x="83762" y="258266"/>
                  </a:cubicBezTo>
                  <a:cubicBezTo>
                    <a:pt x="68596" y="284806"/>
                    <a:pt x="69932" y="271705"/>
                    <a:pt x="62822" y="300147"/>
                  </a:cubicBezTo>
                  <a:cubicBezTo>
                    <a:pt x="59945" y="311657"/>
                    <a:pt x="63437" y="325933"/>
                    <a:pt x="55842" y="335047"/>
                  </a:cubicBezTo>
                  <a:cubicBezTo>
                    <a:pt x="49700" y="342417"/>
                    <a:pt x="37228" y="339700"/>
                    <a:pt x="27921" y="342027"/>
                  </a:cubicBezTo>
                  <a:cubicBezTo>
                    <a:pt x="9309" y="335823"/>
                    <a:pt x="0" y="338924"/>
                    <a:pt x="0" y="314107"/>
                  </a:cubicBezTo>
                  <a:cubicBezTo>
                    <a:pt x="0" y="295348"/>
                    <a:pt x="9308" y="315270"/>
                    <a:pt x="13961" y="286186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Dowolny kształt 8"/>
            <p:cNvSpPr/>
            <p:nvPr/>
          </p:nvSpPr>
          <p:spPr>
            <a:xfrm>
              <a:off x="2351150" y="4313734"/>
              <a:ext cx="212707" cy="153564"/>
            </a:xfrm>
            <a:custGeom>
              <a:avLst/>
              <a:gdLst>
                <a:gd name="connsiteX0" fmla="*/ 210566 w 212707"/>
                <a:gd name="connsiteY0" fmla="*/ 55842 h 153564"/>
                <a:gd name="connsiteX1" fmla="*/ 175665 w 212707"/>
                <a:gd name="connsiteY1" fmla="*/ 48861 h 153564"/>
                <a:gd name="connsiteX2" fmla="*/ 168685 w 212707"/>
                <a:gd name="connsiteY2" fmla="*/ 20941 h 153564"/>
                <a:gd name="connsiteX3" fmla="*/ 126804 w 212707"/>
                <a:gd name="connsiteY3" fmla="*/ 0 h 153564"/>
                <a:gd name="connsiteX4" fmla="*/ 50023 w 212707"/>
                <a:gd name="connsiteY4" fmla="*/ 6981 h 153564"/>
                <a:gd name="connsiteX5" fmla="*/ 36062 w 212707"/>
                <a:gd name="connsiteY5" fmla="*/ 20941 h 153564"/>
                <a:gd name="connsiteX6" fmla="*/ 8142 w 212707"/>
                <a:gd name="connsiteY6" fmla="*/ 55842 h 153564"/>
                <a:gd name="connsiteX7" fmla="*/ 8142 w 212707"/>
                <a:gd name="connsiteY7" fmla="*/ 118663 h 153564"/>
                <a:gd name="connsiteX8" fmla="*/ 22102 w 212707"/>
                <a:gd name="connsiteY8" fmla="*/ 139603 h 153564"/>
                <a:gd name="connsiteX9" fmla="*/ 63983 w 212707"/>
                <a:gd name="connsiteY9" fmla="*/ 153564 h 153564"/>
                <a:gd name="connsiteX10" fmla="*/ 126804 w 212707"/>
                <a:gd name="connsiteY10" fmla="*/ 146584 h 153564"/>
                <a:gd name="connsiteX11" fmla="*/ 154725 w 212707"/>
                <a:gd name="connsiteY11" fmla="*/ 132623 h 153564"/>
                <a:gd name="connsiteX12" fmla="*/ 175665 w 212707"/>
                <a:gd name="connsiteY12" fmla="*/ 125643 h 153564"/>
                <a:gd name="connsiteX13" fmla="*/ 203586 w 212707"/>
                <a:gd name="connsiteY13" fmla="*/ 62822 h 153564"/>
                <a:gd name="connsiteX14" fmla="*/ 210566 w 212707"/>
                <a:gd name="connsiteY14" fmla="*/ 55842 h 15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2707" h="153564">
                  <a:moveTo>
                    <a:pt x="210566" y="55842"/>
                  </a:moveTo>
                  <a:cubicBezTo>
                    <a:pt x="205912" y="53515"/>
                    <a:pt x="184779" y="56456"/>
                    <a:pt x="175665" y="48861"/>
                  </a:cubicBezTo>
                  <a:cubicBezTo>
                    <a:pt x="168295" y="42720"/>
                    <a:pt x="174006" y="28923"/>
                    <a:pt x="168685" y="20941"/>
                  </a:cubicBezTo>
                  <a:cubicBezTo>
                    <a:pt x="160953" y="9344"/>
                    <a:pt x="138748" y="3982"/>
                    <a:pt x="126804" y="0"/>
                  </a:cubicBezTo>
                  <a:cubicBezTo>
                    <a:pt x="101210" y="2327"/>
                    <a:pt x="75064" y="1202"/>
                    <a:pt x="50023" y="6981"/>
                  </a:cubicBezTo>
                  <a:cubicBezTo>
                    <a:pt x="43610" y="8461"/>
                    <a:pt x="40173" y="15802"/>
                    <a:pt x="36062" y="20941"/>
                  </a:cubicBezTo>
                  <a:cubicBezTo>
                    <a:pt x="830" y="64980"/>
                    <a:pt x="41858" y="22124"/>
                    <a:pt x="8142" y="55842"/>
                  </a:cubicBezTo>
                  <a:cubicBezTo>
                    <a:pt x="-1186" y="83823"/>
                    <a:pt x="-4144" y="81807"/>
                    <a:pt x="8142" y="118663"/>
                  </a:cubicBezTo>
                  <a:cubicBezTo>
                    <a:pt x="10795" y="126621"/>
                    <a:pt x="14988" y="135157"/>
                    <a:pt x="22102" y="139603"/>
                  </a:cubicBezTo>
                  <a:cubicBezTo>
                    <a:pt x="34581" y="147402"/>
                    <a:pt x="63983" y="153564"/>
                    <a:pt x="63983" y="153564"/>
                  </a:cubicBezTo>
                  <a:cubicBezTo>
                    <a:pt x="84923" y="151237"/>
                    <a:pt x="106274" y="151322"/>
                    <a:pt x="126804" y="146584"/>
                  </a:cubicBezTo>
                  <a:cubicBezTo>
                    <a:pt x="136943" y="144244"/>
                    <a:pt x="145161" y="136722"/>
                    <a:pt x="154725" y="132623"/>
                  </a:cubicBezTo>
                  <a:cubicBezTo>
                    <a:pt x="161488" y="129725"/>
                    <a:pt x="168685" y="127970"/>
                    <a:pt x="175665" y="125643"/>
                  </a:cubicBezTo>
                  <a:cubicBezTo>
                    <a:pt x="189127" y="112181"/>
                    <a:pt x="231012" y="90247"/>
                    <a:pt x="203586" y="62822"/>
                  </a:cubicBezTo>
                  <a:cubicBezTo>
                    <a:pt x="198650" y="57886"/>
                    <a:pt x="215220" y="58169"/>
                    <a:pt x="210566" y="55842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Dowolny kształt 9"/>
            <p:cNvSpPr/>
            <p:nvPr/>
          </p:nvSpPr>
          <p:spPr>
            <a:xfrm>
              <a:off x="1911743" y="4383536"/>
              <a:ext cx="342846" cy="210041"/>
            </a:xfrm>
            <a:custGeom>
              <a:avLst/>
              <a:gdLst>
                <a:gd name="connsiteX0" fmla="*/ 245124 w 342846"/>
                <a:gd name="connsiteY0" fmla="*/ 181484 h 210041"/>
                <a:gd name="connsiteX1" fmla="*/ 210223 w 342846"/>
                <a:gd name="connsiteY1" fmla="*/ 202424 h 210041"/>
                <a:gd name="connsiteX2" fmla="*/ 28739 w 342846"/>
                <a:gd name="connsiteY2" fmla="*/ 202424 h 210041"/>
                <a:gd name="connsiteX3" fmla="*/ 14779 w 342846"/>
                <a:gd name="connsiteY3" fmla="*/ 174504 h 210041"/>
                <a:gd name="connsiteX4" fmla="*/ 819 w 342846"/>
                <a:gd name="connsiteY4" fmla="*/ 153563 h 210041"/>
                <a:gd name="connsiteX5" fmla="*/ 21759 w 342846"/>
                <a:gd name="connsiteY5" fmla="*/ 55841 h 210041"/>
                <a:gd name="connsiteX6" fmla="*/ 42700 w 342846"/>
                <a:gd name="connsiteY6" fmla="*/ 48861 h 210041"/>
                <a:gd name="connsiteX7" fmla="*/ 63640 w 342846"/>
                <a:gd name="connsiteY7" fmla="*/ 34901 h 210041"/>
                <a:gd name="connsiteX8" fmla="*/ 84581 w 342846"/>
                <a:gd name="connsiteY8" fmla="*/ 27920 h 210041"/>
                <a:gd name="connsiteX9" fmla="*/ 140422 w 342846"/>
                <a:gd name="connsiteY9" fmla="*/ 0 h 210041"/>
                <a:gd name="connsiteX10" fmla="*/ 300965 w 342846"/>
                <a:gd name="connsiteY10" fmla="*/ 6980 h 210041"/>
                <a:gd name="connsiteX11" fmla="*/ 321906 w 342846"/>
                <a:gd name="connsiteY11" fmla="*/ 20940 h 210041"/>
                <a:gd name="connsiteX12" fmla="*/ 328886 w 342846"/>
                <a:gd name="connsiteY12" fmla="*/ 41881 h 210041"/>
                <a:gd name="connsiteX13" fmla="*/ 342846 w 342846"/>
                <a:gd name="connsiteY13" fmla="*/ 62821 h 210041"/>
                <a:gd name="connsiteX14" fmla="*/ 335866 w 342846"/>
                <a:gd name="connsiteY14" fmla="*/ 153563 h 210041"/>
                <a:gd name="connsiteX15" fmla="*/ 300965 w 342846"/>
                <a:gd name="connsiteY15" fmla="*/ 181484 h 210041"/>
                <a:gd name="connsiteX16" fmla="*/ 259084 w 342846"/>
                <a:gd name="connsiteY16" fmla="*/ 195444 h 210041"/>
                <a:gd name="connsiteX17" fmla="*/ 238144 w 342846"/>
                <a:gd name="connsiteY17" fmla="*/ 202424 h 210041"/>
                <a:gd name="connsiteX18" fmla="*/ 245124 w 342846"/>
                <a:gd name="connsiteY18" fmla="*/ 181484 h 21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846" h="210041">
                  <a:moveTo>
                    <a:pt x="245124" y="181484"/>
                  </a:moveTo>
                  <a:cubicBezTo>
                    <a:pt x="233490" y="188464"/>
                    <a:pt x="222973" y="197788"/>
                    <a:pt x="210223" y="202424"/>
                  </a:cubicBezTo>
                  <a:cubicBezTo>
                    <a:pt x="164212" y="219155"/>
                    <a:pt x="44775" y="203226"/>
                    <a:pt x="28739" y="202424"/>
                  </a:cubicBezTo>
                  <a:cubicBezTo>
                    <a:pt x="24086" y="193117"/>
                    <a:pt x="19941" y="183538"/>
                    <a:pt x="14779" y="174504"/>
                  </a:cubicBezTo>
                  <a:cubicBezTo>
                    <a:pt x="10617" y="167220"/>
                    <a:pt x="1417" y="161931"/>
                    <a:pt x="819" y="153563"/>
                  </a:cubicBezTo>
                  <a:cubicBezTo>
                    <a:pt x="-427" y="136124"/>
                    <a:pt x="-3523" y="76067"/>
                    <a:pt x="21759" y="55841"/>
                  </a:cubicBezTo>
                  <a:cubicBezTo>
                    <a:pt x="27505" y="51245"/>
                    <a:pt x="35720" y="51188"/>
                    <a:pt x="42700" y="48861"/>
                  </a:cubicBezTo>
                  <a:cubicBezTo>
                    <a:pt x="49680" y="44208"/>
                    <a:pt x="56137" y="38653"/>
                    <a:pt x="63640" y="34901"/>
                  </a:cubicBezTo>
                  <a:cubicBezTo>
                    <a:pt x="70221" y="31610"/>
                    <a:pt x="78459" y="32002"/>
                    <a:pt x="84581" y="27920"/>
                  </a:cubicBezTo>
                  <a:cubicBezTo>
                    <a:pt x="134858" y="-5599"/>
                    <a:pt x="70664" y="13951"/>
                    <a:pt x="140422" y="0"/>
                  </a:cubicBezTo>
                  <a:cubicBezTo>
                    <a:pt x="193936" y="2327"/>
                    <a:pt x="247753" y="840"/>
                    <a:pt x="300965" y="6980"/>
                  </a:cubicBezTo>
                  <a:cubicBezTo>
                    <a:pt x="309299" y="7942"/>
                    <a:pt x="316665" y="14389"/>
                    <a:pt x="321906" y="20940"/>
                  </a:cubicBezTo>
                  <a:cubicBezTo>
                    <a:pt x="326502" y="26686"/>
                    <a:pt x="325596" y="35300"/>
                    <a:pt x="328886" y="41881"/>
                  </a:cubicBezTo>
                  <a:cubicBezTo>
                    <a:pt x="332638" y="49384"/>
                    <a:pt x="338193" y="55841"/>
                    <a:pt x="342846" y="62821"/>
                  </a:cubicBezTo>
                  <a:cubicBezTo>
                    <a:pt x="340519" y="93068"/>
                    <a:pt x="341815" y="123815"/>
                    <a:pt x="335866" y="153563"/>
                  </a:cubicBezTo>
                  <a:cubicBezTo>
                    <a:pt x="334451" y="160640"/>
                    <a:pt x="303829" y="180211"/>
                    <a:pt x="300965" y="181484"/>
                  </a:cubicBezTo>
                  <a:cubicBezTo>
                    <a:pt x="287518" y="187460"/>
                    <a:pt x="273044" y="190791"/>
                    <a:pt x="259084" y="195444"/>
                  </a:cubicBezTo>
                  <a:cubicBezTo>
                    <a:pt x="252104" y="197771"/>
                    <a:pt x="245502" y="202424"/>
                    <a:pt x="238144" y="202424"/>
                  </a:cubicBezTo>
                  <a:lnTo>
                    <a:pt x="245124" y="181484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Dowolny kształt 10"/>
            <p:cNvSpPr/>
            <p:nvPr/>
          </p:nvSpPr>
          <p:spPr>
            <a:xfrm>
              <a:off x="1879570" y="4219175"/>
              <a:ext cx="319178" cy="143420"/>
            </a:xfrm>
            <a:custGeom>
              <a:avLst/>
              <a:gdLst>
                <a:gd name="connsiteX0" fmla="*/ 19032 w 319178"/>
                <a:gd name="connsiteY0" fmla="*/ 87579 h 143420"/>
                <a:gd name="connsiteX1" fmla="*/ 53932 w 319178"/>
                <a:gd name="connsiteY1" fmla="*/ 52678 h 143420"/>
                <a:gd name="connsiteX2" fmla="*/ 116754 w 319178"/>
                <a:gd name="connsiteY2" fmla="*/ 17778 h 143420"/>
                <a:gd name="connsiteX3" fmla="*/ 186555 w 319178"/>
                <a:gd name="connsiteY3" fmla="*/ 10798 h 143420"/>
                <a:gd name="connsiteX4" fmla="*/ 291257 w 319178"/>
                <a:gd name="connsiteY4" fmla="*/ 10798 h 143420"/>
                <a:gd name="connsiteX5" fmla="*/ 319178 w 319178"/>
                <a:gd name="connsiteY5" fmla="*/ 45698 h 143420"/>
                <a:gd name="connsiteX6" fmla="*/ 312198 w 319178"/>
                <a:gd name="connsiteY6" fmla="*/ 94559 h 143420"/>
                <a:gd name="connsiteX7" fmla="*/ 291257 w 319178"/>
                <a:gd name="connsiteY7" fmla="*/ 101540 h 143420"/>
                <a:gd name="connsiteX8" fmla="*/ 109774 w 319178"/>
                <a:gd name="connsiteY8" fmla="*/ 108520 h 143420"/>
                <a:gd name="connsiteX9" fmla="*/ 46952 w 319178"/>
                <a:gd name="connsiteY9" fmla="*/ 136440 h 143420"/>
                <a:gd name="connsiteX10" fmla="*/ 26012 w 319178"/>
                <a:gd name="connsiteY10" fmla="*/ 143420 h 143420"/>
                <a:gd name="connsiteX11" fmla="*/ 12051 w 319178"/>
                <a:gd name="connsiteY11" fmla="*/ 87579 h 143420"/>
                <a:gd name="connsiteX12" fmla="*/ 32992 w 319178"/>
                <a:gd name="connsiteY12" fmla="*/ 80599 h 143420"/>
                <a:gd name="connsiteX13" fmla="*/ 19032 w 319178"/>
                <a:gd name="connsiteY13" fmla="*/ 87579 h 143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9178" h="143420">
                  <a:moveTo>
                    <a:pt x="19032" y="87579"/>
                  </a:moveTo>
                  <a:cubicBezTo>
                    <a:pt x="22522" y="82925"/>
                    <a:pt x="41199" y="63096"/>
                    <a:pt x="53932" y="52678"/>
                  </a:cubicBezTo>
                  <a:cubicBezTo>
                    <a:pt x="68280" y="40939"/>
                    <a:pt x="94655" y="21178"/>
                    <a:pt x="116754" y="17778"/>
                  </a:cubicBezTo>
                  <a:cubicBezTo>
                    <a:pt x="139865" y="14223"/>
                    <a:pt x="163288" y="13125"/>
                    <a:pt x="186555" y="10798"/>
                  </a:cubicBezTo>
                  <a:cubicBezTo>
                    <a:pt x="228355" y="-3137"/>
                    <a:pt x="221944" y="-4055"/>
                    <a:pt x="291257" y="10798"/>
                  </a:cubicBezTo>
                  <a:cubicBezTo>
                    <a:pt x="298994" y="12456"/>
                    <a:pt x="317063" y="42525"/>
                    <a:pt x="319178" y="45698"/>
                  </a:cubicBezTo>
                  <a:cubicBezTo>
                    <a:pt x="316851" y="61985"/>
                    <a:pt x="319556" y="79844"/>
                    <a:pt x="312198" y="94559"/>
                  </a:cubicBezTo>
                  <a:cubicBezTo>
                    <a:pt x="308907" y="101140"/>
                    <a:pt x="298598" y="101034"/>
                    <a:pt x="291257" y="101540"/>
                  </a:cubicBezTo>
                  <a:cubicBezTo>
                    <a:pt x="230861" y="105705"/>
                    <a:pt x="170268" y="106193"/>
                    <a:pt x="109774" y="108520"/>
                  </a:cubicBezTo>
                  <a:cubicBezTo>
                    <a:pt x="76589" y="130643"/>
                    <a:pt x="96792" y="119827"/>
                    <a:pt x="46952" y="136440"/>
                  </a:cubicBezTo>
                  <a:lnTo>
                    <a:pt x="26012" y="143420"/>
                  </a:lnTo>
                  <a:cubicBezTo>
                    <a:pt x="2009" y="127419"/>
                    <a:pt x="-11010" y="127935"/>
                    <a:pt x="12051" y="87579"/>
                  </a:cubicBezTo>
                  <a:cubicBezTo>
                    <a:pt x="15702" y="81191"/>
                    <a:pt x="26411" y="83889"/>
                    <a:pt x="32992" y="80599"/>
                  </a:cubicBezTo>
                  <a:cubicBezTo>
                    <a:pt x="35935" y="79128"/>
                    <a:pt x="15542" y="92233"/>
                    <a:pt x="19032" y="87579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Dowolny kształt 11"/>
            <p:cNvSpPr/>
            <p:nvPr/>
          </p:nvSpPr>
          <p:spPr>
            <a:xfrm>
              <a:off x="1688941" y="4431743"/>
              <a:ext cx="174760" cy="196098"/>
            </a:xfrm>
            <a:custGeom>
              <a:avLst/>
              <a:gdLst>
                <a:gd name="connsiteX0" fmla="*/ 14216 w 174760"/>
                <a:gd name="connsiteY0" fmla="*/ 175158 h 196098"/>
                <a:gd name="connsiteX1" fmla="*/ 21196 w 174760"/>
                <a:gd name="connsiteY1" fmla="*/ 21594 h 196098"/>
                <a:gd name="connsiteX2" fmla="*/ 35157 w 174760"/>
                <a:gd name="connsiteY2" fmla="*/ 7634 h 196098"/>
                <a:gd name="connsiteX3" fmla="*/ 56097 w 174760"/>
                <a:gd name="connsiteY3" fmla="*/ 654 h 196098"/>
                <a:gd name="connsiteX4" fmla="*/ 160799 w 174760"/>
                <a:gd name="connsiteY4" fmla="*/ 7634 h 196098"/>
                <a:gd name="connsiteX5" fmla="*/ 174760 w 174760"/>
                <a:gd name="connsiteY5" fmla="*/ 49515 h 196098"/>
                <a:gd name="connsiteX6" fmla="*/ 160799 w 174760"/>
                <a:gd name="connsiteY6" fmla="*/ 140257 h 196098"/>
                <a:gd name="connsiteX7" fmla="*/ 146839 w 174760"/>
                <a:gd name="connsiteY7" fmla="*/ 161197 h 196098"/>
                <a:gd name="connsiteX8" fmla="*/ 132879 w 174760"/>
                <a:gd name="connsiteY8" fmla="*/ 175158 h 196098"/>
                <a:gd name="connsiteX9" fmla="*/ 104958 w 174760"/>
                <a:gd name="connsiteY9" fmla="*/ 182138 h 196098"/>
                <a:gd name="connsiteX10" fmla="*/ 63077 w 174760"/>
                <a:gd name="connsiteY10" fmla="*/ 196098 h 196098"/>
                <a:gd name="connsiteX11" fmla="*/ 256 w 174760"/>
                <a:gd name="connsiteY11" fmla="*/ 168178 h 196098"/>
                <a:gd name="connsiteX12" fmla="*/ 14216 w 174760"/>
                <a:gd name="connsiteY12" fmla="*/ 175158 h 19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4760" h="196098">
                  <a:moveTo>
                    <a:pt x="14216" y="175158"/>
                  </a:moveTo>
                  <a:cubicBezTo>
                    <a:pt x="17706" y="150727"/>
                    <a:pt x="14840" y="72439"/>
                    <a:pt x="21196" y="21594"/>
                  </a:cubicBezTo>
                  <a:cubicBezTo>
                    <a:pt x="22012" y="15064"/>
                    <a:pt x="29514" y="11020"/>
                    <a:pt x="35157" y="7634"/>
                  </a:cubicBezTo>
                  <a:cubicBezTo>
                    <a:pt x="41466" y="3849"/>
                    <a:pt x="49117" y="2981"/>
                    <a:pt x="56097" y="654"/>
                  </a:cubicBezTo>
                  <a:cubicBezTo>
                    <a:pt x="90998" y="2981"/>
                    <a:pt x="128455" y="-5684"/>
                    <a:pt x="160799" y="7634"/>
                  </a:cubicBezTo>
                  <a:cubicBezTo>
                    <a:pt x="174406" y="13237"/>
                    <a:pt x="174760" y="49515"/>
                    <a:pt x="174760" y="49515"/>
                  </a:cubicBezTo>
                  <a:cubicBezTo>
                    <a:pt x="172757" y="69546"/>
                    <a:pt x="173379" y="115098"/>
                    <a:pt x="160799" y="140257"/>
                  </a:cubicBezTo>
                  <a:cubicBezTo>
                    <a:pt x="157047" y="147760"/>
                    <a:pt x="152079" y="154646"/>
                    <a:pt x="146839" y="161197"/>
                  </a:cubicBezTo>
                  <a:cubicBezTo>
                    <a:pt x="142728" y="166336"/>
                    <a:pt x="138765" y="172215"/>
                    <a:pt x="132879" y="175158"/>
                  </a:cubicBezTo>
                  <a:cubicBezTo>
                    <a:pt x="124298" y="179448"/>
                    <a:pt x="114147" y="179381"/>
                    <a:pt x="104958" y="182138"/>
                  </a:cubicBezTo>
                  <a:cubicBezTo>
                    <a:pt x="90863" y="186366"/>
                    <a:pt x="63077" y="196098"/>
                    <a:pt x="63077" y="196098"/>
                  </a:cubicBezTo>
                  <a:cubicBezTo>
                    <a:pt x="29682" y="191327"/>
                    <a:pt x="11222" y="201076"/>
                    <a:pt x="256" y="168178"/>
                  </a:cubicBezTo>
                  <a:cubicBezTo>
                    <a:pt x="-1951" y="161556"/>
                    <a:pt x="10726" y="199589"/>
                    <a:pt x="14216" y="175158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Dowolny kształt 12"/>
            <p:cNvSpPr/>
            <p:nvPr/>
          </p:nvSpPr>
          <p:spPr>
            <a:xfrm>
              <a:off x="1005142" y="3922846"/>
              <a:ext cx="307184" cy="125643"/>
            </a:xfrm>
            <a:custGeom>
              <a:avLst/>
              <a:gdLst>
                <a:gd name="connsiteX0" fmla="*/ 27921 w 307184"/>
                <a:gd name="connsiteY0" fmla="*/ 20940 h 125643"/>
                <a:gd name="connsiteX1" fmla="*/ 6980 w 307184"/>
                <a:gd name="connsiteY1" fmla="*/ 55841 h 125643"/>
                <a:gd name="connsiteX2" fmla="*/ 27921 w 307184"/>
                <a:gd name="connsiteY2" fmla="*/ 125643 h 125643"/>
                <a:gd name="connsiteX3" fmla="*/ 111682 w 307184"/>
                <a:gd name="connsiteY3" fmla="*/ 118662 h 125643"/>
                <a:gd name="connsiteX4" fmla="*/ 153563 w 307184"/>
                <a:gd name="connsiteY4" fmla="*/ 97722 h 125643"/>
                <a:gd name="connsiteX5" fmla="*/ 300147 w 307184"/>
                <a:gd name="connsiteY5" fmla="*/ 90742 h 125643"/>
                <a:gd name="connsiteX6" fmla="*/ 307127 w 307184"/>
                <a:gd name="connsiteY6" fmla="*/ 69801 h 125643"/>
                <a:gd name="connsiteX7" fmla="*/ 251285 w 307184"/>
                <a:gd name="connsiteY7" fmla="*/ 6980 h 125643"/>
                <a:gd name="connsiteX8" fmla="*/ 90742 w 307184"/>
                <a:gd name="connsiteY8" fmla="*/ 0 h 125643"/>
                <a:gd name="connsiteX9" fmla="*/ 0 w 307184"/>
                <a:gd name="connsiteY9" fmla="*/ 34901 h 125643"/>
                <a:gd name="connsiteX10" fmla="*/ 27921 w 307184"/>
                <a:gd name="connsiteY10" fmla="*/ 20940 h 12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7184" h="125643">
                  <a:moveTo>
                    <a:pt x="27921" y="20940"/>
                  </a:moveTo>
                  <a:cubicBezTo>
                    <a:pt x="20941" y="32574"/>
                    <a:pt x="9043" y="42432"/>
                    <a:pt x="6980" y="55841"/>
                  </a:cubicBezTo>
                  <a:cubicBezTo>
                    <a:pt x="-297" y="103139"/>
                    <a:pt x="5984" y="103706"/>
                    <a:pt x="27921" y="125643"/>
                  </a:cubicBezTo>
                  <a:cubicBezTo>
                    <a:pt x="55841" y="123316"/>
                    <a:pt x="84209" y="124157"/>
                    <a:pt x="111682" y="118662"/>
                  </a:cubicBezTo>
                  <a:cubicBezTo>
                    <a:pt x="176376" y="105723"/>
                    <a:pt x="91660" y="102880"/>
                    <a:pt x="153563" y="97722"/>
                  </a:cubicBezTo>
                  <a:cubicBezTo>
                    <a:pt x="202311" y="93660"/>
                    <a:pt x="251286" y="93069"/>
                    <a:pt x="300147" y="90742"/>
                  </a:cubicBezTo>
                  <a:cubicBezTo>
                    <a:pt x="302474" y="83762"/>
                    <a:pt x="307793" y="77129"/>
                    <a:pt x="307127" y="69801"/>
                  </a:cubicBezTo>
                  <a:cubicBezTo>
                    <a:pt x="301608" y="9102"/>
                    <a:pt x="303332" y="10569"/>
                    <a:pt x="251285" y="6980"/>
                  </a:cubicBezTo>
                  <a:cubicBezTo>
                    <a:pt x="197847" y="3295"/>
                    <a:pt x="144256" y="2327"/>
                    <a:pt x="90742" y="0"/>
                  </a:cubicBezTo>
                  <a:cubicBezTo>
                    <a:pt x="83382" y="818"/>
                    <a:pt x="0" y="-3161"/>
                    <a:pt x="0" y="34901"/>
                  </a:cubicBezTo>
                  <a:lnTo>
                    <a:pt x="27921" y="2094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Dowolny kształt 13"/>
            <p:cNvSpPr/>
            <p:nvPr/>
          </p:nvSpPr>
          <p:spPr>
            <a:xfrm>
              <a:off x="1619395" y="3957747"/>
              <a:ext cx="286187" cy="139603"/>
            </a:xfrm>
            <a:custGeom>
              <a:avLst/>
              <a:gdLst>
                <a:gd name="connsiteX0" fmla="*/ 20941 w 286187"/>
                <a:gd name="connsiteY0" fmla="*/ 41880 h 139603"/>
                <a:gd name="connsiteX1" fmla="*/ 55842 w 286187"/>
                <a:gd name="connsiteY1" fmla="*/ 27920 h 139603"/>
                <a:gd name="connsiteX2" fmla="*/ 104703 w 286187"/>
                <a:gd name="connsiteY2" fmla="*/ 0 h 139603"/>
                <a:gd name="connsiteX3" fmla="*/ 230345 w 286187"/>
                <a:gd name="connsiteY3" fmla="*/ 6980 h 139603"/>
                <a:gd name="connsiteX4" fmla="*/ 251286 w 286187"/>
                <a:gd name="connsiteY4" fmla="*/ 13960 h 139603"/>
                <a:gd name="connsiteX5" fmla="*/ 286187 w 286187"/>
                <a:gd name="connsiteY5" fmla="*/ 48861 h 139603"/>
                <a:gd name="connsiteX6" fmla="*/ 279207 w 286187"/>
                <a:gd name="connsiteY6" fmla="*/ 76781 h 139603"/>
                <a:gd name="connsiteX7" fmla="*/ 230345 w 286187"/>
                <a:gd name="connsiteY7" fmla="*/ 132622 h 139603"/>
                <a:gd name="connsiteX8" fmla="*/ 209405 w 286187"/>
                <a:gd name="connsiteY8" fmla="*/ 139603 h 139603"/>
                <a:gd name="connsiteX9" fmla="*/ 153564 w 286187"/>
                <a:gd name="connsiteY9" fmla="*/ 132622 h 139603"/>
                <a:gd name="connsiteX10" fmla="*/ 111683 w 286187"/>
                <a:gd name="connsiteY10" fmla="*/ 118662 h 139603"/>
                <a:gd name="connsiteX11" fmla="*/ 0 w 286187"/>
                <a:gd name="connsiteY11" fmla="*/ 97722 h 139603"/>
                <a:gd name="connsiteX12" fmla="*/ 6981 w 286187"/>
                <a:gd name="connsiteY12" fmla="*/ 62821 h 139603"/>
                <a:gd name="connsiteX13" fmla="*/ 27921 w 286187"/>
                <a:gd name="connsiteY13" fmla="*/ 55841 h 139603"/>
                <a:gd name="connsiteX14" fmla="*/ 20941 w 286187"/>
                <a:gd name="connsiteY14" fmla="*/ 41880 h 13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6187" h="139603">
                  <a:moveTo>
                    <a:pt x="20941" y="41880"/>
                  </a:moveTo>
                  <a:cubicBezTo>
                    <a:pt x="25594" y="37227"/>
                    <a:pt x="44889" y="34005"/>
                    <a:pt x="55842" y="27920"/>
                  </a:cubicBezTo>
                  <a:cubicBezTo>
                    <a:pt x="119229" y="-7295"/>
                    <a:pt x="54016" y="16895"/>
                    <a:pt x="104703" y="0"/>
                  </a:cubicBezTo>
                  <a:cubicBezTo>
                    <a:pt x="146584" y="2327"/>
                    <a:pt x="188589" y="3003"/>
                    <a:pt x="230345" y="6980"/>
                  </a:cubicBezTo>
                  <a:cubicBezTo>
                    <a:pt x="237670" y="7678"/>
                    <a:pt x="245400" y="9545"/>
                    <a:pt x="251286" y="13960"/>
                  </a:cubicBezTo>
                  <a:cubicBezTo>
                    <a:pt x="264448" y="23831"/>
                    <a:pt x="286187" y="48861"/>
                    <a:pt x="286187" y="48861"/>
                  </a:cubicBezTo>
                  <a:cubicBezTo>
                    <a:pt x="283860" y="58168"/>
                    <a:pt x="283497" y="68201"/>
                    <a:pt x="279207" y="76781"/>
                  </a:cubicBezTo>
                  <a:cubicBezTo>
                    <a:pt x="265245" y="104705"/>
                    <a:pt x="255940" y="119824"/>
                    <a:pt x="230345" y="132622"/>
                  </a:cubicBezTo>
                  <a:cubicBezTo>
                    <a:pt x="223764" y="135913"/>
                    <a:pt x="216385" y="137276"/>
                    <a:pt x="209405" y="139603"/>
                  </a:cubicBezTo>
                  <a:cubicBezTo>
                    <a:pt x="190791" y="137276"/>
                    <a:pt x="171906" y="136553"/>
                    <a:pt x="153564" y="132622"/>
                  </a:cubicBezTo>
                  <a:cubicBezTo>
                    <a:pt x="139175" y="129539"/>
                    <a:pt x="126113" y="121548"/>
                    <a:pt x="111683" y="118662"/>
                  </a:cubicBezTo>
                  <a:cubicBezTo>
                    <a:pt x="28003" y="101926"/>
                    <a:pt x="65286" y="108603"/>
                    <a:pt x="0" y="97722"/>
                  </a:cubicBezTo>
                  <a:cubicBezTo>
                    <a:pt x="2327" y="86088"/>
                    <a:pt x="400" y="72693"/>
                    <a:pt x="6981" y="62821"/>
                  </a:cubicBezTo>
                  <a:cubicBezTo>
                    <a:pt x="11062" y="56699"/>
                    <a:pt x="21612" y="59627"/>
                    <a:pt x="27921" y="55841"/>
                  </a:cubicBezTo>
                  <a:cubicBezTo>
                    <a:pt x="33564" y="52455"/>
                    <a:pt x="16288" y="46533"/>
                    <a:pt x="20941" y="41880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Dowolny kształt 14"/>
            <p:cNvSpPr/>
            <p:nvPr/>
          </p:nvSpPr>
          <p:spPr>
            <a:xfrm>
              <a:off x="1691749" y="4271853"/>
              <a:ext cx="168464" cy="76782"/>
            </a:xfrm>
            <a:custGeom>
              <a:avLst/>
              <a:gdLst>
                <a:gd name="connsiteX0" fmla="*/ 4428 w 168464"/>
                <a:gd name="connsiteY0" fmla="*/ 27921 h 76782"/>
                <a:gd name="connsiteX1" fmla="*/ 39329 w 168464"/>
                <a:gd name="connsiteY1" fmla="*/ 41881 h 76782"/>
                <a:gd name="connsiteX2" fmla="*/ 60269 w 168464"/>
                <a:gd name="connsiteY2" fmla="*/ 48862 h 76782"/>
                <a:gd name="connsiteX3" fmla="*/ 74230 w 168464"/>
                <a:gd name="connsiteY3" fmla="*/ 62822 h 76782"/>
                <a:gd name="connsiteX4" fmla="*/ 116111 w 168464"/>
                <a:gd name="connsiteY4" fmla="*/ 76782 h 76782"/>
                <a:gd name="connsiteX5" fmla="*/ 164972 w 168464"/>
                <a:gd name="connsiteY5" fmla="*/ 62822 h 76782"/>
                <a:gd name="connsiteX6" fmla="*/ 157991 w 168464"/>
                <a:gd name="connsiteY6" fmla="*/ 27921 h 76782"/>
                <a:gd name="connsiteX7" fmla="*/ 123091 w 168464"/>
                <a:gd name="connsiteY7" fmla="*/ 20941 h 76782"/>
                <a:gd name="connsiteX8" fmla="*/ 39329 w 168464"/>
                <a:gd name="connsiteY8" fmla="*/ 0 h 76782"/>
                <a:gd name="connsiteX9" fmla="*/ 4428 w 168464"/>
                <a:gd name="connsiteY9" fmla="*/ 6981 h 76782"/>
                <a:gd name="connsiteX10" fmla="*/ 4428 w 168464"/>
                <a:gd name="connsiteY10" fmla="*/ 27921 h 7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8464" h="76782">
                  <a:moveTo>
                    <a:pt x="4428" y="27921"/>
                  </a:moveTo>
                  <a:cubicBezTo>
                    <a:pt x="10245" y="33738"/>
                    <a:pt x="27597" y="37481"/>
                    <a:pt x="39329" y="41881"/>
                  </a:cubicBezTo>
                  <a:cubicBezTo>
                    <a:pt x="46218" y="44465"/>
                    <a:pt x="53960" y="45076"/>
                    <a:pt x="60269" y="48862"/>
                  </a:cubicBezTo>
                  <a:cubicBezTo>
                    <a:pt x="65912" y="52248"/>
                    <a:pt x="68344" y="59879"/>
                    <a:pt x="74230" y="62822"/>
                  </a:cubicBezTo>
                  <a:cubicBezTo>
                    <a:pt x="87392" y="69403"/>
                    <a:pt x="116111" y="76782"/>
                    <a:pt x="116111" y="76782"/>
                  </a:cubicBezTo>
                  <a:cubicBezTo>
                    <a:pt x="132398" y="72129"/>
                    <a:pt x="153949" y="75683"/>
                    <a:pt x="164972" y="62822"/>
                  </a:cubicBezTo>
                  <a:cubicBezTo>
                    <a:pt x="172693" y="53814"/>
                    <a:pt x="166380" y="36310"/>
                    <a:pt x="157991" y="27921"/>
                  </a:cubicBezTo>
                  <a:cubicBezTo>
                    <a:pt x="149602" y="19532"/>
                    <a:pt x="134537" y="24063"/>
                    <a:pt x="123091" y="20941"/>
                  </a:cubicBezTo>
                  <a:cubicBezTo>
                    <a:pt x="36174" y="-2763"/>
                    <a:pt x="126126" y="14468"/>
                    <a:pt x="39329" y="0"/>
                  </a:cubicBezTo>
                  <a:cubicBezTo>
                    <a:pt x="27695" y="2327"/>
                    <a:pt x="11839" y="-2283"/>
                    <a:pt x="4428" y="6981"/>
                  </a:cubicBezTo>
                  <a:cubicBezTo>
                    <a:pt x="-1565" y="14472"/>
                    <a:pt x="-1389" y="22104"/>
                    <a:pt x="4428" y="27921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Dowolny kształt 15"/>
            <p:cNvSpPr/>
            <p:nvPr/>
          </p:nvSpPr>
          <p:spPr>
            <a:xfrm>
              <a:off x="1364381" y="4551060"/>
              <a:ext cx="185213" cy="146583"/>
            </a:xfrm>
            <a:custGeom>
              <a:avLst/>
              <a:gdLst>
                <a:gd name="connsiteX0" fmla="*/ 150312 w 185213"/>
                <a:gd name="connsiteY0" fmla="*/ 13960 h 146583"/>
                <a:gd name="connsiteX1" fmla="*/ 73530 w 185213"/>
                <a:gd name="connsiteY1" fmla="*/ 0 h 146583"/>
                <a:gd name="connsiteX2" fmla="*/ 31650 w 185213"/>
                <a:gd name="connsiteY2" fmla="*/ 20940 h 146583"/>
                <a:gd name="connsiteX3" fmla="*/ 24669 w 185213"/>
                <a:gd name="connsiteY3" fmla="*/ 41880 h 146583"/>
                <a:gd name="connsiteX4" fmla="*/ 17689 w 185213"/>
                <a:gd name="connsiteY4" fmla="*/ 118662 h 146583"/>
                <a:gd name="connsiteX5" fmla="*/ 38630 w 185213"/>
                <a:gd name="connsiteY5" fmla="*/ 132622 h 146583"/>
                <a:gd name="connsiteX6" fmla="*/ 80511 w 185213"/>
                <a:gd name="connsiteY6" fmla="*/ 146583 h 146583"/>
                <a:gd name="connsiteX7" fmla="*/ 143332 w 185213"/>
                <a:gd name="connsiteY7" fmla="*/ 139603 h 146583"/>
                <a:gd name="connsiteX8" fmla="*/ 157292 w 185213"/>
                <a:gd name="connsiteY8" fmla="*/ 125642 h 146583"/>
                <a:gd name="connsiteX9" fmla="*/ 185213 w 185213"/>
                <a:gd name="connsiteY9" fmla="*/ 62821 h 146583"/>
                <a:gd name="connsiteX10" fmla="*/ 178233 w 185213"/>
                <a:gd name="connsiteY10" fmla="*/ 34900 h 146583"/>
                <a:gd name="connsiteX11" fmla="*/ 157292 w 185213"/>
                <a:gd name="connsiteY11" fmla="*/ 27920 h 146583"/>
                <a:gd name="connsiteX12" fmla="*/ 150312 w 185213"/>
                <a:gd name="connsiteY12" fmla="*/ 13960 h 146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213" h="146583">
                  <a:moveTo>
                    <a:pt x="150312" y="13960"/>
                  </a:moveTo>
                  <a:cubicBezTo>
                    <a:pt x="136352" y="9307"/>
                    <a:pt x="82460" y="0"/>
                    <a:pt x="73530" y="0"/>
                  </a:cubicBezTo>
                  <a:cubicBezTo>
                    <a:pt x="59081" y="0"/>
                    <a:pt x="42237" y="13882"/>
                    <a:pt x="31650" y="20940"/>
                  </a:cubicBezTo>
                  <a:cubicBezTo>
                    <a:pt x="29323" y="27920"/>
                    <a:pt x="28455" y="35571"/>
                    <a:pt x="24669" y="41880"/>
                  </a:cubicBezTo>
                  <a:cubicBezTo>
                    <a:pt x="3573" y="77039"/>
                    <a:pt x="-14868" y="29134"/>
                    <a:pt x="17689" y="118662"/>
                  </a:cubicBezTo>
                  <a:cubicBezTo>
                    <a:pt x="20556" y="126546"/>
                    <a:pt x="30964" y="129215"/>
                    <a:pt x="38630" y="132622"/>
                  </a:cubicBezTo>
                  <a:cubicBezTo>
                    <a:pt x="52077" y="138599"/>
                    <a:pt x="80511" y="146583"/>
                    <a:pt x="80511" y="146583"/>
                  </a:cubicBezTo>
                  <a:cubicBezTo>
                    <a:pt x="101451" y="144256"/>
                    <a:pt x="123005" y="145147"/>
                    <a:pt x="143332" y="139603"/>
                  </a:cubicBezTo>
                  <a:cubicBezTo>
                    <a:pt x="149681" y="137871"/>
                    <a:pt x="154349" y="131528"/>
                    <a:pt x="157292" y="125642"/>
                  </a:cubicBezTo>
                  <a:cubicBezTo>
                    <a:pt x="207129" y="25968"/>
                    <a:pt x="144151" y="124414"/>
                    <a:pt x="185213" y="62821"/>
                  </a:cubicBezTo>
                  <a:cubicBezTo>
                    <a:pt x="182886" y="53514"/>
                    <a:pt x="184226" y="42391"/>
                    <a:pt x="178233" y="34900"/>
                  </a:cubicBezTo>
                  <a:cubicBezTo>
                    <a:pt x="173637" y="29154"/>
                    <a:pt x="164430" y="29705"/>
                    <a:pt x="157292" y="27920"/>
                  </a:cubicBezTo>
                  <a:cubicBezTo>
                    <a:pt x="125721" y="20027"/>
                    <a:pt x="164272" y="18613"/>
                    <a:pt x="150312" y="13960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Dowolny kształt 16"/>
            <p:cNvSpPr/>
            <p:nvPr/>
          </p:nvSpPr>
          <p:spPr>
            <a:xfrm>
              <a:off x="1022798" y="4096218"/>
              <a:ext cx="214473" cy="91874"/>
            </a:xfrm>
            <a:custGeom>
              <a:avLst/>
              <a:gdLst>
                <a:gd name="connsiteX0" fmla="*/ 10265 w 214473"/>
                <a:gd name="connsiteY0" fmla="*/ 1132 h 91874"/>
                <a:gd name="connsiteX1" fmla="*/ 184768 w 214473"/>
                <a:gd name="connsiteY1" fmla="*/ 22072 h 91874"/>
                <a:gd name="connsiteX2" fmla="*/ 198729 w 214473"/>
                <a:gd name="connsiteY2" fmla="*/ 43013 h 91874"/>
                <a:gd name="connsiteX3" fmla="*/ 191749 w 214473"/>
                <a:gd name="connsiteY3" fmla="*/ 91874 h 91874"/>
                <a:gd name="connsiteX4" fmla="*/ 101007 w 214473"/>
                <a:gd name="connsiteY4" fmla="*/ 84893 h 91874"/>
                <a:gd name="connsiteX5" fmla="*/ 80066 w 214473"/>
                <a:gd name="connsiteY5" fmla="*/ 77913 h 91874"/>
                <a:gd name="connsiteX6" fmla="*/ 45165 w 214473"/>
                <a:gd name="connsiteY6" fmla="*/ 36032 h 91874"/>
                <a:gd name="connsiteX7" fmla="*/ 24225 w 214473"/>
                <a:gd name="connsiteY7" fmla="*/ 22072 h 91874"/>
                <a:gd name="connsiteX8" fmla="*/ 10265 w 214473"/>
                <a:gd name="connsiteY8" fmla="*/ 1132 h 9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473" h="91874">
                  <a:moveTo>
                    <a:pt x="10265" y="1132"/>
                  </a:moveTo>
                  <a:cubicBezTo>
                    <a:pt x="37022" y="1132"/>
                    <a:pt x="143587" y="-7343"/>
                    <a:pt x="184768" y="22072"/>
                  </a:cubicBezTo>
                  <a:cubicBezTo>
                    <a:pt x="191595" y="26948"/>
                    <a:pt x="194075" y="36033"/>
                    <a:pt x="198729" y="43013"/>
                  </a:cubicBezTo>
                  <a:cubicBezTo>
                    <a:pt x="215016" y="91873"/>
                    <a:pt x="226649" y="80239"/>
                    <a:pt x="191749" y="91874"/>
                  </a:cubicBezTo>
                  <a:cubicBezTo>
                    <a:pt x="161502" y="89547"/>
                    <a:pt x="131109" y="88656"/>
                    <a:pt x="101007" y="84893"/>
                  </a:cubicBezTo>
                  <a:cubicBezTo>
                    <a:pt x="93706" y="83980"/>
                    <a:pt x="86188" y="81994"/>
                    <a:pt x="80066" y="77913"/>
                  </a:cubicBezTo>
                  <a:cubicBezTo>
                    <a:pt x="45765" y="55046"/>
                    <a:pt x="70915" y="61782"/>
                    <a:pt x="45165" y="36032"/>
                  </a:cubicBezTo>
                  <a:cubicBezTo>
                    <a:pt x="39233" y="30100"/>
                    <a:pt x="30670" y="27442"/>
                    <a:pt x="24225" y="22072"/>
                  </a:cubicBezTo>
                  <a:cubicBezTo>
                    <a:pt x="16641" y="15753"/>
                    <a:pt x="-16492" y="1132"/>
                    <a:pt x="10265" y="1132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Dowolny kształt 17"/>
            <p:cNvSpPr/>
            <p:nvPr/>
          </p:nvSpPr>
          <p:spPr>
            <a:xfrm>
              <a:off x="1144745" y="4222992"/>
              <a:ext cx="104702" cy="153564"/>
            </a:xfrm>
            <a:custGeom>
              <a:avLst/>
              <a:gdLst>
                <a:gd name="connsiteX0" fmla="*/ 20940 w 104702"/>
                <a:gd name="connsiteY0" fmla="*/ 146584 h 153564"/>
                <a:gd name="connsiteX1" fmla="*/ 34901 w 104702"/>
                <a:gd name="connsiteY1" fmla="*/ 111683 h 153564"/>
                <a:gd name="connsiteX2" fmla="*/ 0 w 104702"/>
                <a:gd name="connsiteY2" fmla="*/ 48861 h 153564"/>
                <a:gd name="connsiteX3" fmla="*/ 6980 w 104702"/>
                <a:gd name="connsiteY3" fmla="*/ 6981 h 153564"/>
                <a:gd name="connsiteX4" fmla="*/ 27921 w 104702"/>
                <a:gd name="connsiteY4" fmla="*/ 0 h 153564"/>
                <a:gd name="connsiteX5" fmla="*/ 104702 w 104702"/>
                <a:gd name="connsiteY5" fmla="*/ 6981 h 153564"/>
                <a:gd name="connsiteX6" fmla="*/ 97722 w 104702"/>
                <a:gd name="connsiteY6" fmla="*/ 97723 h 153564"/>
                <a:gd name="connsiteX7" fmla="*/ 62821 w 104702"/>
                <a:gd name="connsiteY7" fmla="*/ 132623 h 153564"/>
                <a:gd name="connsiteX8" fmla="*/ 27921 w 104702"/>
                <a:gd name="connsiteY8" fmla="*/ 153564 h 153564"/>
                <a:gd name="connsiteX9" fmla="*/ 20940 w 104702"/>
                <a:gd name="connsiteY9" fmla="*/ 146584 h 15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02" h="153564">
                  <a:moveTo>
                    <a:pt x="20940" y="146584"/>
                  </a:moveTo>
                  <a:cubicBezTo>
                    <a:pt x="22103" y="139604"/>
                    <a:pt x="34901" y="124213"/>
                    <a:pt x="34901" y="111683"/>
                  </a:cubicBezTo>
                  <a:cubicBezTo>
                    <a:pt x="34901" y="77521"/>
                    <a:pt x="19886" y="68748"/>
                    <a:pt x="0" y="48861"/>
                  </a:cubicBezTo>
                  <a:cubicBezTo>
                    <a:pt x="2327" y="34901"/>
                    <a:pt x="-42" y="19269"/>
                    <a:pt x="6980" y="6981"/>
                  </a:cubicBezTo>
                  <a:cubicBezTo>
                    <a:pt x="10631" y="593"/>
                    <a:pt x="20563" y="0"/>
                    <a:pt x="27921" y="0"/>
                  </a:cubicBezTo>
                  <a:cubicBezTo>
                    <a:pt x="53620" y="0"/>
                    <a:pt x="79108" y="4654"/>
                    <a:pt x="104702" y="6981"/>
                  </a:cubicBezTo>
                  <a:cubicBezTo>
                    <a:pt x="102375" y="37228"/>
                    <a:pt x="107315" y="68943"/>
                    <a:pt x="97722" y="97723"/>
                  </a:cubicBezTo>
                  <a:cubicBezTo>
                    <a:pt x="92519" y="113331"/>
                    <a:pt x="74455" y="120989"/>
                    <a:pt x="62821" y="132623"/>
                  </a:cubicBezTo>
                  <a:cubicBezTo>
                    <a:pt x="43657" y="151787"/>
                    <a:pt x="55107" y="144502"/>
                    <a:pt x="27921" y="153564"/>
                  </a:cubicBezTo>
                  <a:cubicBezTo>
                    <a:pt x="12315" y="137958"/>
                    <a:pt x="19777" y="153564"/>
                    <a:pt x="20940" y="146584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Dowolny kształt 18"/>
            <p:cNvSpPr/>
            <p:nvPr/>
          </p:nvSpPr>
          <p:spPr>
            <a:xfrm>
              <a:off x="1443858" y="3818137"/>
              <a:ext cx="119696" cy="355994"/>
            </a:xfrm>
            <a:custGeom>
              <a:avLst/>
              <a:gdLst>
                <a:gd name="connsiteX0" fmla="*/ 1034 w 119696"/>
                <a:gd name="connsiteY0" fmla="*/ 104709 h 355994"/>
                <a:gd name="connsiteX1" fmla="*/ 14994 w 119696"/>
                <a:gd name="connsiteY1" fmla="*/ 69808 h 355994"/>
                <a:gd name="connsiteX2" fmla="*/ 1034 w 119696"/>
                <a:gd name="connsiteY2" fmla="*/ 27927 h 355994"/>
                <a:gd name="connsiteX3" fmla="*/ 8014 w 119696"/>
                <a:gd name="connsiteY3" fmla="*/ 6987 h 355994"/>
                <a:gd name="connsiteX4" fmla="*/ 70835 w 119696"/>
                <a:gd name="connsiteY4" fmla="*/ 6987 h 355994"/>
                <a:gd name="connsiteX5" fmla="*/ 98756 w 119696"/>
                <a:gd name="connsiteY5" fmla="*/ 62828 h 355994"/>
                <a:gd name="connsiteX6" fmla="*/ 112716 w 119696"/>
                <a:gd name="connsiteY6" fmla="*/ 104709 h 355994"/>
                <a:gd name="connsiteX7" fmla="*/ 119696 w 119696"/>
                <a:gd name="connsiteY7" fmla="*/ 125649 h 355994"/>
                <a:gd name="connsiteX8" fmla="*/ 105736 w 119696"/>
                <a:gd name="connsiteY8" fmla="*/ 258272 h 355994"/>
                <a:gd name="connsiteX9" fmla="*/ 98756 w 119696"/>
                <a:gd name="connsiteY9" fmla="*/ 279213 h 355994"/>
                <a:gd name="connsiteX10" fmla="*/ 84795 w 119696"/>
                <a:gd name="connsiteY10" fmla="*/ 300153 h 355994"/>
                <a:gd name="connsiteX11" fmla="*/ 49895 w 119696"/>
                <a:gd name="connsiteY11" fmla="*/ 355994 h 355994"/>
                <a:gd name="connsiteX12" fmla="*/ 49895 w 119696"/>
                <a:gd name="connsiteY12" fmla="*/ 286193 h 355994"/>
                <a:gd name="connsiteX13" fmla="*/ 56875 w 119696"/>
                <a:gd name="connsiteY13" fmla="*/ 223371 h 355994"/>
                <a:gd name="connsiteX14" fmla="*/ 28954 w 119696"/>
                <a:gd name="connsiteY14" fmla="*/ 132629 h 355994"/>
                <a:gd name="connsiteX15" fmla="*/ 8014 w 119696"/>
                <a:gd name="connsiteY15" fmla="*/ 118669 h 355994"/>
                <a:gd name="connsiteX16" fmla="*/ 1034 w 119696"/>
                <a:gd name="connsiteY16" fmla="*/ 97729 h 355994"/>
                <a:gd name="connsiteX17" fmla="*/ 1034 w 119696"/>
                <a:gd name="connsiteY17" fmla="*/ 104709 h 35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696" h="355994">
                  <a:moveTo>
                    <a:pt x="1034" y="104709"/>
                  </a:moveTo>
                  <a:cubicBezTo>
                    <a:pt x="3361" y="100055"/>
                    <a:pt x="14994" y="82338"/>
                    <a:pt x="14994" y="69808"/>
                  </a:cubicBezTo>
                  <a:cubicBezTo>
                    <a:pt x="14994" y="55093"/>
                    <a:pt x="1034" y="27927"/>
                    <a:pt x="1034" y="27927"/>
                  </a:cubicBezTo>
                  <a:cubicBezTo>
                    <a:pt x="3361" y="20947"/>
                    <a:pt x="2811" y="12190"/>
                    <a:pt x="8014" y="6987"/>
                  </a:cubicBezTo>
                  <a:cubicBezTo>
                    <a:pt x="22742" y="-7741"/>
                    <a:pt x="59472" y="5093"/>
                    <a:pt x="70835" y="6987"/>
                  </a:cubicBezTo>
                  <a:cubicBezTo>
                    <a:pt x="86876" y="55111"/>
                    <a:pt x="74389" y="38463"/>
                    <a:pt x="98756" y="62828"/>
                  </a:cubicBezTo>
                  <a:lnTo>
                    <a:pt x="112716" y="104709"/>
                  </a:lnTo>
                  <a:lnTo>
                    <a:pt x="119696" y="125649"/>
                  </a:lnTo>
                  <a:cubicBezTo>
                    <a:pt x="114529" y="203157"/>
                    <a:pt x="120527" y="206501"/>
                    <a:pt x="105736" y="258272"/>
                  </a:cubicBezTo>
                  <a:cubicBezTo>
                    <a:pt x="103715" y="265347"/>
                    <a:pt x="102047" y="272632"/>
                    <a:pt x="98756" y="279213"/>
                  </a:cubicBezTo>
                  <a:cubicBezTo>
                    <a:pt x="95004" y="286716"/>
                    <a:pt x="89449" y="293173"/>
                    <a:pt x="84795" y="300153"/>
                  </a:cubicBezTo>
                  <a:cubicBezTo>
                    <a:pt x="68182" y="349992"/>
                    <a:pt x="83079" y="333871"/>
                    <a:pt x="49895" y="355994"/>
                  </a:cubicBezTo>
                  <a:cubicBezTo>
                    <a:pt x="37386" y="318468"/>
                    <a:pt x="42604" y="344525"/>
                    <a:pt x="49895" y="286193"/>
                  </a:cubicBezTo>
                  <a:cubicBezTo>
                    <a:pt x="52508" y="265286"/>
                    <a:pt x="54548" y="244312"/>
                    <a:pt x="56875" y="223371"/>
                  </a:cubicBezTo>
                  <a:cubicBezTo>
                    <a:pt x="46662" y="100813"/>
                    <a:pt x="77163" y="156734"/>
                    <a:pt x="28954" y="132629"/>
                  </a:cubicBezTo>
                  <a:cubicBezTo>
                    <a:pt x="21451" y="128877"/>
                    <a:pt x="14994" y="123322"/>
                    <a:pt x="8014" y="118669"/>
                  </a:cubicBezTo>
                  <a:cubicBezTo>
                    <a:pt x="5687" y="111689"/>
                    <a:pt x="1034" y="105087"/>
                    <a:pt x="1034" y="97729"/>
                  </a:cubicBezTo>
                  <a:cubicBezTo>
                    <a:pt x="1034" y="90371"/>
                    <a:pt x="-1293" y="109363"/>
                    <a:pt x="1034" y="104709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Dowolny kształt 19"/>
            <p:cNvSpPr/>
            <p:nvPr/>
          </p:nvSpPr>
          <p:spPr>
            <a:xfrm>
              <a:off x="565392" y="2463994"/>
              <a:ext cx="174735" cy="244305"/>
            </a:xfrm>
            <a:custGeom>
              <a:avLst/>
              <a:gdLst>
                <a:gd name="connsiteX0" fmla="*/ 34901 w 174735"/>
                <a:gd name="connsiteY0" fmla="*/ 216385 h 244305"/>
                <a:gd name="connsiteX1" fmla="*/ 27921 w 174735"/>
                <a:gd name="connsiteY1" fmla="*/ 174504 h 244305"/>
                <a:gd name="connsiteX2" fmla="*/ 13961 w 174735"/>
                <a:gd name="connsiteY2" fmla="*/ 160543 h 244305"/>
                <a:gd name="connsiteX3" fmla="*/ 0 w 174735"/>
                <a:gd name="connsiteY3" fmla="*/ 118662 h 244305"/>
                <a:gd name="connsiteX4" fmla="*/ 6981 w 174735"/>
                <a:gd name="connsiteY4" fmla="*/ 34901 h 244305"/>
                <a:gd name="connsiteX5" fmla="*/ 13961 w 174735"/>
                <a:gd name="connsiteY5" fmla="*/ 13960 h 244305"/>
                <a:gd name="connsiteX6" fmla="*/ 55842 w 174735"/>
                <a:gd name="connsiteY6" fmla="*/ 0 h 244305"/>
                <a:gd name="connsiteX7" fmla="*/ 139603 w 174735"/>
                <a:gd name="connsiteY7" fmla="*/ 6980 h 244305"/>
                <a:gd name="connsiteX8" fmla="*/ 160544 w 174735"/>
                <a:gd name="connsiteY8" fmla="*/ 13960 h 244305"/>
                <a:gd name="connsiteX9" fmla="*/ 167524 w 174735"/>
                <a:gd name="connsiteY9" fmla="*/ 34901 h 244305"/>
                <a:gd name="connsiteX10" fmla="*/ 167524 w 174735"/>
                <a:gd name="connsiteY10" fmla="*/ 174504 h 244305"/>
                <a:gd name="connsiteX11" fmla="*/ 160544 w 174735"/>
                <a:gd name="connsiteY11" fmla="*/ 195444 h 244305"/>
                <a:gd name="connsiteX12" fmla="*/ 139603 w 174735"/>
                <a:gd name="connsiteY12" fmla="*/ 216385 h 244305"/>
                <a:gd name="connsiteX13" fmla="*/ 97723 w 174735"/>
                <a:gd name="connsiteY13" fmla="*/ 244305 h 244305"/>
                <a:gd name="connsiteX14" fmla="*/ 34901 w 174735"/>
                <a:gd name="connsiteY14" fmla="*/ 237325 h 244305"/>
                <a:gd name="connsiteX15" fmla="*/ 34901 w 174735"/>
                <a:gd name="connsiteY15" fmla="*/ 216385 h 24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735" h="244305">
                  <a:moveTo>
                    <a:pt x="34901" y="216385"/>
                  </a:moveTo>
                  <a:cubicBezTo>
                    <a:pt x="33738" y="205915"/>
                    <a:pt x="32890" y="187756"/>
                    <a:pt x="27921" y="174504"/>
                  </a:cubicBezTo>
                  <a:cubicBezTo>
                    <a:pt x="25610" y="168342"/>
                    <a:pt x="16904" y="166429"/>
                    <a:pt x="13961" y="160543"/>
                  </a:cubicBezTo>
                  <a:cubicBezTo>
                    <a:pt x="7380" y="147381"/>
                    <a:pt x="0" y="118662"/>
                    <a:pt x="0" y="118662"/>
                  </a:cubicBezTo>
                  <a:cubicBezTo>
                    <a:pt x="2327" y="90742"/>
                    <a:pt x="3278" y="62672"/>
                    <a:pt x="6981" y="34901"/>
                  </a:cubicBezTo>
                  <a:cubicBezTo>
                    <a:pt x="7953" y="27608"/>
                    <a:pt x="7974" y="18237"/>
                    <a:pt x="13961" y="13960"/>
                  </a:cubicBezTo>
                  <a:cubicBezTo>
                    <a:pt x="25935" y="5407"/>
                    <a:pt x="55842" y="0"/>
                    <a:pt x="55842" y="0"/>
                  </a:cubicBezTo>
                  <a:cubicBezTo>
                    <a:pt x="83762" y="2327"/>
                    <a:pt x="111832" y="3277"/>
                    <a:pt x="139603" y="6980"/>
                  </a:cubicBezTo>
                  <a:cubicBezTo>
                    <a:pt x="146896" y="7952"/>
                    <a:pt x="155341" y="8757"/>
                    <a:pt x="160544" y="13960"/>
                  </a:cubicBezTo>
                  <a:cubicBezTo>
                    <a:pt x="165747" y="19163"/>
                    <a:pt x="165197" y="27921"/>
                    <a:pt x="167524" y="34901"/>
                  </a:cubicBezTo>
                  <a:cubicBezTo>
                    <a:pt x="175520" y="106870"/>
                    <a:pt x="178633" y="96737"/>
                    <a:pt x="167524" y="174504"/>
                  </a:cubicBezTo>
                  <a:cubicBezTo>
                    <a:pt x="166484" y="181788"/>
                    <a:pt x="164625" y="189322"/>
                    <a:pt x="160544" y="195444"/>
                  </a:cubicBezTo>
                  <a:cubicBezTo>
                    <a:pt x="155068" y="203658"/>
                    <a:pt x="147395" y="210324"/>
                    <a:pt x="139603" y="216385"/>
                  </a:cubicBezTo>
                  <a:cubicBezTo>
                    <a:pt x="126359" y="226686"/>
                    <a:pt x="97723" y="244305"/>
                    <a:pt x="97723" y="244305"/>
                  </a:cubicBezTo>
                  <a:cubicBezTo>
                    <a:pt x="76782" y="241978"/>
                    <a:pt x="52677" y="248637"/>
                    <a:pt x="34901" y="237325"/>
                  </a:cubicBezTo>
                  <a:cubicBezTo>
                    <a:pt x="22486" y="229425"/>
                    <a:pt x="36064" y="226855"/>
                    <a:pt x="34901" y="216385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4" name="Grupa 33"/>
          <p:cNvGrpSpPr/>
          <p:nvPr/>
        </p:nvGrpSpPr>
        <p:grpSpPr>
          <a:xfrm>
            <a:off x="5123776" y="2286761"/>
            <a:ext cx="2241768" cy="1010992"/>
            <a:chOff x="4957522" y="3393583"/>
            <a:chExt cx="2241768" cy="1010992"/>
          </a:xfrm>
          <a:solidFill>
            <a:srgbClr val="FF3300"/>
          </a:solidFill>
        </p:grpSpPr>
        <p:sp>
          <p:nvSpPr>
            <p:cNvPr id="21" name="Dowolny kształt 20"/>
            <p:cNvSpPr/>
            <p:nvPr/>
          </p:nvSpPr>
          <p:spPr>
            <a:xfrm>
              <a:off x="6078293" y="3580327"/>
              <a:ext cx="354704" cy="425003"/>
            </a:xfrm>
            <a:custGeom>
              <a:avLst/>
              <a:gdLst>
                <a:gd name="connsiteX0" fmla="*/ 535 w 354704"/>
                <a:gd name="connsiteY0" fmla="*/ 38636 h 425003"/>
                <a:gd name="connsiteX1" fmla="*/ 6975 w 354704"/>
                <a:gd name="connsiteY1" fmla="*/ 70834 h 425003"/>
                <a:gd name="connsiteX2" fmla="*/ 39172 w 354704"/>
                <a:gd name="connsiteY2" fmla="*/ 109470 h 425003"/>
                <a:gd name="connsiteX3" fmla="*/ 58490 w 354704"/>
                <a:gd name="connsiteY3" fmla="*/ 135228 h 425003"/>
                <a:gd name="connsiteX4" fmla="*/ 71369 w 354704"/>
                <a:gd name="connsiteY4" fmla="*/ 154546 h 425003"/>
                <a:gd name="connsiteX5" fmla="*/ 110006 w 354704"/>
                <a:gd name="connsiteY5" fmla="*/ 193183 h 425003"/>
                <a:gd name="connsiteX6" fmla="*/ 135763 w 354704"/>
                <a:gd name="connsiteY6" fmla="*/ 238259 h 425003"/>
                <a:gd name="connsiteX7" fmla="*/ 174400 w 354704"/>
                <a:gd name="connsiteY7" fmla="*/ 264017 h 425003"/>
                <a:gd name="connsiteX8" fmla="*/ 238794 w 354704"/>
                <a:gd name="connsiteY8" fmla="*/ 321972 h 425003"/>
                <a:gd name="connsiteX9" fmla="*/ 258113 w 354704"/>
                <a:gd name="connsiteY9" fmla="*/ 341290 h 425003"/>
                <a:gd name="connsiteX10" fmla="*/ 296749 w 354704"/>
                <a:gd name="connsiteY10" fmla="*/ 367048 h 425003"/>
                <a:gd name="connsiteX11" fmla="*/ 316068 w 354704"/>
                <a:gd name="connsiteY11" fmla="*/ 405684 h 425003"/>
                <a:gd name="connsiteX12" fmla="*/ 335386 w 354704"/>
                <a:gd name="connsiteY12" fmla="*/ 412124 h 425003"/>
                <a:gd name="connsiteX13" fmla="*/ 354704 w 354704"/>
                <a:gd name="connsiteY13" fmla="*/ 425003 h 425003"/>
                <a:gd name="connsiteX14" fmla="*/ 328946 w 354704"/>
                <a:gd name="connsiteY14" fmla="*/ 367048 h 425003"/>
                <a:gd name="connsiteX15" fmla="*/ 296749 w 354704"/>
                <a:gd name="connsiteY15" fmla="*/ 315532 h 425003"/>
                <a:gd name="connsiteX16" fmla="*/ 277431 w 354704"/>
                <a:gd name="connsiteY16" fmla="*/ 276896 h 425003"/>
                <a:gd name="connsiteX17" fmla="*/ 238794 w 354704"/>
                <a:gd name="connsiteY17" fmla="*/ 264017 h 425003"/>
                <a:gd name="connsiteX18" fmla="*/ 219476 w 354704"/>
                <a:gd name="connsiteY18" fmla="*/ 251138 h 425003"/>
                <a:gd name="connsiteX19" fmla="*/ 200158 w 354704"/>
                <a:gd name="connsiteY19" fmla="*/ 244698 h 425003"/>
                <a:gd name="connsiteX20" fmla="*/ 180839 w 354704"/>
                <a:gd name="connsiteY20" fmla="*/ 167425 h 425003"/>
                <a:gd name="connsiteX21" fmla="*/ 161521 w 354704"/>
                <a:gd name="connsiteY21" fmla="*/ 160986 h 425003"/>
                <a:gd name="connsiteX22" fmla="*/ 129324 w 354704"/>
                <a:gd name="connsiteY22" fmla="*/ 154546 h 425003"/>
                <a:gd name="connsiteX23" fmla="*/ 116445 w 354704"/>
                <a:gd name="connsiteY23" fmla="*/ 70834 h 425003"/>
                <a:gd name="connsiteX24" fmla="*/ 135763 w 354704"/>
                <a:gd name="connsiteY24" fmla="*/ 64394 h 425003"/>
                <a:gd name="connsiteX25" fmla="*/ 155082 w 354704"/>
                <a:gd name="connsiteY25" fmla="*/ 45076 h 425003"/>
                <a:gd name="connsiteX26" fmla="*/ 174400 w 354704"/>
                <a:gd name="connsiteY26" fmla="*/ 38636 h 425003"/>
                <a:gd name="connsiteX27" fmla="*/ 180839 w 354704"/>
                <a:gd name="connsiteY27" fmla="*/ 12879 h 425003"/>
                <a:gd name="connsiteX28" fmla="*/ 161521 w 354704"/>
                <a:gd name="connsiteY28" fmla="*/ 0 h 425003"/>
                <a:gd name="connsiteX29" fmla="*/ 122884 w 354704"/>
                <a:gd name="connsiteY29" fmla="*/ 12879 h 425003"/>
                <a:gd name="connsiteX30" fmla="*/ 110006 w 354704"/>
                <a:gd name="connsiteY30" fmla="*/ 32197 h 425003"/>
                <a:gd name="connsiteX31" fmla="*/ 64930 w 354704"/>
                <a:gd name="connsiteY31" fmla="*/ 64394 h 425003"/>
                <a:gd name="connsiteX32" fmla="*/ 32732 w 354704"/>
                <a:gd name="connsiteY32" fmla="*/ 57955 h 425003"/>
                <a:gd name="connsiteX33" fmla="*/ 19853 w 354704"/>
                <a:gd name="connsiteY33" fmla="*/ 38636 h 425003"/>
                <a:gd name="connsiteX34" fmla="*/ 535 w 354704"/>
                <a:gd name="connsiteY34" fmla="*/ 38636 h 42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54704" h="425003">
                  <a:moveTo>
                    <a:pt x="535" y="38636"/>
                  </a:moveTo>
                  <a:cubicBezTo>
                    <a:pt x="-1611" y="44002"/>
                    <a:pt x="3132" y="60586"/>
                    <a:pt x="6975" y="70834"/>
                  </a:cubicBezTo>
                  <a:cubicBezTo>
                    <a:pt x="13301" y="87705"/>
                    <a:pt x="28034" y="96476"/>
                    <a:pt x="39172" y="109470"/>
                  </a:cubicBezTo>
                  <a:cubicBezTo>
                    <a:pt x="46157" y="117619"/>
                    <a:pt x="52252" y="126495"/>
                    <a:pt x="58490" y="135228"/>
                  </a:cubicBezTo>
                  <a:cubicBezTo>
                    <a:pt x="62988" y="141526"/>
                    <a:pt x="66227" y="148762"/>
                    <a:pt x="71369" y="154546"/>
                  </a:cubicBezTo>
                  <a:cubicBezTo>
                    <a:pt x="83470" y="168159"/>
                    <a:pt x="110006" y="193183"/>
                    <a:pt x="110006" y="193183"/>
                  </a:cubicBezTo>
                  <a:cubicBezTo>
                    <a:pt x="113803" y="200778"/>
                    <a:pt x="127670" y="231178"/>
                    <a:pt x="135763" y="238259"/>
                  </a:cubicBezTo>
                  <a:cubicBezTo>
                    <a:pt x="147412" y="248452"/>
                    <a:pt x="163455" y="253072"/>
                    <a:pt x="174400" y="264017"/>
                  </a:cubicBezTo>
                  <a:cubicBezTo>
                    <a:pt x="271949" y="361563"/>
                    <a:pt x="168225" y="261483"/>
                    <a:pt x="238794" y="321972"/>
                  </a:cubicBezTo>
                  <a:cubicBezTo>
                    <a:pt x="245708" y="327899"/>
                    <a:pt x="250924" y="335699"/>
                    <a:pt x="258113" y="341290"/>
                  </a:cubicBezTo>
                  <a:cubicBezTo>
                    <a:pt x="270331" y="350793"/>
                    <a:pt x="296749" y="367048"/>
                    <a:pt x="296749" y="367048"/>
                  </a:cubicBezTo>
                  <a:cubicBezTo>
                    <a:pt x="300991" y="379774"/>
                    <a:pt x="304720" y="396606"/>
                    <a:pt x="316068" y="405684"/>
                  </a:cubicBezTo>
                  <a:cubicBezTo>
                    <a:pt x="321368" y="409924"/>
                    <a:pt x="329315" y="409088"/>
                    <a:pt x="335386" y="412124"/>
                  </a:cubicBezTo>
                  <a:cubicBezTo>
                    <a:pt x="342308" y="415585"/>
                    <a:pt x="348265" y="420710"/>
                    <a:pt x="354704" y="425003"/>
                  </a:cubicBezTo>
                  <a:cubicBezTo>
                    <a:pt x="336535" y="315980"/>
                    <a:pt x="364635" y="438426"/>
                    <a:pt x="328946" y="367048"/>
                  </a:cubicBezTo>
                  <a:cubicBezTo>
                    <a:pt x="300933" y="311021"/>
                    <a:pt x="336657" y="328835"/>
                    <a:pt x="296749" y="315532"/>
                  </a:cubicBezTo>
                  <a:cubicBezTo>
                    <a:pt x="293240" y="305005"/>
                    <a:pt x="287944" y="283466"/>
                    <a:pt x="277431" y="276896"/>
                  </a:cubicBezTo>
                  <a:cubicBezTo>
                    <a:pt x="265919" y="269701"/>
                    <a:pt x="238794" y="264017"/>
                    <a:pt x="238794" y="264017"/>
                  </a:cubicBezTo>
                  <a:cubicBezTo>
                    <a:pt x="232355" y="259724"/>
                    <a:pt x="226398" y="254599"/>
                    <a:pt x="219476" y="251138"/>
                  </a:cubicBezTo>
                  <a:cubicBezTo>
                    <a:pt x="213405" y="248102"/>
                    <a:pt x="204103" y="250221"/>
                    <a:pt x="200158" y="244698"/>
                  </a:cubicBezTo>
                  <a:cubicBezTo>
                    <a:pt x="151421" y="176465"/>
                    <a:pt x="220028" y="236005"/>
                    <a:pt x="180839" y="167425"/>
                  </a:cubicBezTo>
                  <a:cubicBezTo>
                    <a:pt x="177471" y="161532"/>
                    <a:pt x="168106" y="162632"/>
                    <a:pt x="161521" y="160986"/>
                  </a:cubicBezTo>
                  <a:cubicBezTo>
                    <a:pt x="150903" y="158331"/>
                    <a:pt x="140056" y="156693"/>
                    <a:pt x="129324" y="154546"/>
                  </a:cubicBezTo>
                  <a:cubicBezTo>
                    <a:pt x="100748" y="125970"/>
                    <a:pt x="94899" y="130088"/>
                    <a:pt x="116445" y="70834"/>
                  </a:cubicBezTo>
                  <a:cubicBezTo>
                    <a:pt x="118765" y="64455"/>
                    <a:pt x="129324" y="66541"/>
                    <a:pt x="135763" y="64394"/>
                  </a:cubicBezTo>
                  <a:cubicBezTo>
                    <a:pt x="142203" y="57955"/>
                    <a:pt x="147505" y="50128"/>
                    <a:pt x="155082" y="45076"/>
                  </a:cubicBezTo>
                  <a:cubicBezTo>
                    <a:pt x="160730" y="41311"/>
                    <a:pt x="170160" y="43936"/>
                    <a:pt x="174400" y="38636"/>
                  </a:cubicBezTo>
                  <a:cubicBezTo>
                    <a:pt x="179928" y="31725"/>
                    <a:pt x="178693" y="21465"/>
                    <a:pt x="180839" y="12879"/>
                  </a:cubicBezTo>
                  <a:cubicBezTo>
                    <a:pt x="174400" y="8586"/>
                    <a:pt x="169260" y="0"/>
                    <a:pt x="161521" y="0"/>
                  </a:cubicBezTo>
                  <a:cubicBezTo>
                    <a:pt x="147945" y="0"/>
                    <a:pt x="122884" y="12879"/>
                    <a:pt x="122884" y="12879"/>
                  </a:cubicBezTo>
                  <a:cubicBezTo>
                    <a:pt x="118591" y="19318"/>
                    <a:pt x="115478" y="26725"/>
                    <a:pt x="110006" y="32197"/>
                  </a:cubicBezTo>
                  <a:cubicBezTo>
                    <a:pt x="102022" y="40181"/>
                    <a:pt x="75896" y="57083"/>
                    <a:pt x="64930" y="64394"/>
                  </a:cubicBezTo>
                  <a:cubicBezTo>
                    <a:pt x="54197" y="62248"/>
                    <a:pt x="42235" y="63385"/>
                    <a:pt x="32732" y="57955"/>
                  </a:cubicBezTo>
                  <a:cubicBezTo>
                    <a:pt x="26012" y="54115"/>
                    <a:pt x="27195" y="41083"/>
                    <a:pt x="19853" y="38636"/>
                  </a:cubicBezTo>
                  <a:cubicBezTo>
                    <a:pt x="11457" y="35837"/>
                    <a:pt x="2681" y="33270"/>
                    <a:pt x="535" y="38636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Dowolny kształt 21"/>
            <p:cNvSpPr/>
            <p:nvPr/>
          </p:nvSpPr>
          <p:spPr>
            <a:xfrm>
              <a:off x="6915955" y="3818586"/>
              <a:ext cx="283335" cy="122349"/>
            </a:xfrm>
            <a:custGeom>
              <a:avLst/>
              <a:gdLst>
                <a:gd name="connsiteX0" fmla="*/ 283335 w 283335"/>
                <a:gd name="connsiteY0" fmla="*/ 64394 h 122349"/>
                <a:gd name="connsiteX1" fmla="*/ 238259 w 283335"/>
                <a:gd name="connsiteY1" fmla="*/ 57955 h 122349"/>
                <a:gd name="connsiteX2" fmla="*/ 199622 w 283335"/>
                <a:gd name="connsiteY2" fmla="*/ 32197 h 122349"/>
                <a:gd name="connsiteX3" fmla="*/ 115910 w 283335"/>
                <a:gd name="connsiteY3" fmla="*/ 12879 h 122349"/>
                <a:gd name="connsiteX4" fmla="*/ 45076 w 283335"/>
                <a:gd name="connsiteY4" fmla="*/ 0 h 122349"/>
                <a:gd name="connsiteX5" fmla="*/ 0 w 283335"/>
                <a:gd name="connsiteY5" fmla="*/ 6439 h 122349"/>
                <a:gd name="connsiteX6" fmla="*/ 19318 w 283335"/>
                <a:gd name="connsiteY6" fmla="*/ 45076 h 122349"/>
                <a:gd name="connsiteX7" fmla="*/ 38637 w 283335"/>
                <a:gd name="connsiteY7" fmla="*/ 51515 h 122349"/>
                <a:gd name="connsiteX8" fmla="*/ 109470 w 283335"/>
                <a:gd name="connsiteY8" fmla="*/ 70834 h 122349"/>
                <a:gd name="connsiteX9" fmla="*/ 128789 w 283335"/>
                <a:gd name="connsiteY9" fmla="*/ 83713 h 122349"/>
                <a:gd name="connsiteX10" fmla="*/ 154546 w 283335"/>
                <a:gd name="connsiteY10" fmla="*/ 90152 h 122349"/>
                <a:gd name="connsiteX11" fmla="*/ 173865 w 283335"/>
                <a:gd name="connsiteY11" fmla="*/ 103031 h 122349"/>
                <a:gd name="connsiteX12" fmla="*/ 218941 w 283335"/>
                <a:gd name="connsiteY12" fmla="*/ 115910 h 122349"/>
                <a:gd name="connsiteX13" fmla="*/ 231820 w 283335"/>
                <a:gd name="connsiteY13" fmla="*/ 122349 h 12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3335" h="122349">
                  <a:moveTo>
                    <a:pt x="283335" y="64394"/>
                  </a:moveTo>
                  <a:cubicBezTo>
                    <a:pt x="268310" y="62248"/>
                    <a:pt x="252425" y="63403"/>
                    <a:pt x="238259" y="57955"/>
                  </a:cubicBezTo>
                  <a:cubicBezTo>
                    <a:pt x="223812" y="52399"/>
                    <a:pt x="214306" y="37092"/>
                    <a:pt x="199622" y="32197"/>
                  </a:cubicBezTo>
                  <a:cubicBezTo>
                    <a:pt x="146587" y="14518"/>
                    <a:pt x="174425" y="21238"/>
                    <a:pt x="115910" y="12879"/>
                  </a:cubicBezTo>
                  <a:cubicBezTo>
                    <a:pt x="88741" y="3822"/>
                    <a:pt x="81485" y="0"/>
                    <a:pt x="45076" y="0"/>
                  </a:cubicBezTo>
                  <a:cubicBezTo>
                    <a:pt x="29898" y="0"/>
                    <a:pt x="15025" y="4293"/>
                    <a:pt x="0" y="6439"/>
                  </a:cubicBezTo>
                  <a:cubicBezTo>
                    <a:pt x="4242" y="19166"/>
                    <a:pt x="7969" y="35997"/>
                    <a:pt x="19318" y="45076"/>
                  </a:cubicBezTo>
                  <a:cubicBezTo>
                    <a:pt x="24619" y="49316"/>
                    <a:pt x="32197" y="49369"/>
                    <a:pt x="38637" y="51515"/>
                  </a:cubicBezTo>
                  <a:cubicBezTo>
                    <a:pt x="82281" y="80611"/>
                    <a:pt x="28079" y="48636"/>
                    <a:pt x="109470" y="70834"/>
                  </a:cubicBezTo>
                  <a:cubicBezTo>
                    <a:pt x="116937" y="72870"/>
                    <a:pt x="121675" y="80664"/>
                    <a:pt x="128789" y="83713"/>
                  </a:cubicBezTo>
                  <a:cubicBezTo>
                    <a:pt x="136923" y="87199"/>
                    <a:pt x="145960" y="88006"/>
                    <a:pt x="154546" y="90152"/>
                  </a:cubicBezTo>
                  <a:cubicBezTo>
                    <a:pt x="160986" y="94445"/>
                    <a:pt x="166943" y="99570"/>
                    <a:pt x="173865" y="103031"/>
                  </a:cubicBezTo>
                  <a:cubicBezTo>
                    <a:pt x="186263" y="109230"/>
                    <a:pt x="206569" y="111786"/>
                    <a:pt x="218941" y="115910"/>
                  </a:cubicBezTo>
                  <a:cubicBezTo>
                    <a:pt x="223494" y="117428"/>
                    <a:pt x="227527" y="120203"/>
                    <a:pt x="231820" y="122349"/>
                  </a:cubicBezTo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Dowolny kształt 22"/>
            <p:cNvSpPr/>
            <p:nvPr/>
          </p:nvSpPr>
          <p:spPr>
            <a:xfrm>
              <a:off x="5364051" y="4204952"/>
              <a:ext cx="218941" cy="182653"/>
            </a:xfrm>
            <a:custGeom>
              <a:avLst/>
              <a:gdLst>
                <a:gd name="connsiteX0" fmla="*/ 0 w 218941"/>
                <a:gd name="connsiteY0" fmla="*/ 115910 h 182653"/>
                <a:gd name="connsiteX1" fmla="*/ 32197 w 218941"/>
                <a:gd name="connsiteY1" fmla="*/ 83713 h 182653"/>
                <a:gd name="connsiteX2" fmla="*/ 45076 w 218941"/>
                <a:gd name="connsiteY2" fmla="*/ 64394 h 182653"/>
                <a:gd name="connsiteX3" fmla="*/ 51515 w 218941"/>
                <a:gd name="connsiteY3" fmla="*/ 45076 h 182653"/>
                <a:gd name="connsiteX4" fmla="*/ 77273 w 218941"/>
                <a:gd name="connsiteY4" fmla="*/ 25758 h 182653"/>
                <a:gd name="connsiteX5" fmla="*/ 83712 w 218941"/>
                <a:gd name="connsiteY5" fmla="*/ 6440 h 182653"/>
                <a:gd name="connsiteX6" fmla="*/ 103031 w 218941"/>
                <a:gd name="connsiteY6" fmla="*/ 0 h 182653"/>
                <a:gd name="connsiteX7" fmla="*/ 173864 w 218941"/>
                <a:gd name="connsiteY7" fmla="*/ 6440 h 182653"/>
                <a:gd name="connsiteX8" fmla="*/ 186743 w 218941"/>
                <a:gd name="connsiteY8" fmla="*/ 83713 h 182653"/>
                <a:gd name="connsiteX9" fmla="*/ 199622 w 218941"/>
                <a:gd name="connsiteY9" fmla="*/ 103031 h 182653"/>
                <a:gd name="connsiteX10" fmla="*/ 218941 w 218941"/>
                <a:gd name="connsiteY10" fmla="*/ 109471 h 182653"/>
                <a:gd name="connsiteX11" fmla="*/ 212501 w 218941"/>
                <a:gd name="connsiteY11" fmla="*/ 141668 h 182653"/>
                <a:gd name="connsiteX12" fmla="*/ 186743 w 218941"/>
                <a:gd name="connsiteY12" fmla="*/ 148107 h 182653"/>
                <a:gd name="connsiteX13" fmla="*/ 135228 w 218941"/>
                <a:gd name="connsiteY13" fmla="*/ 167425 h 182653"/>
                <a:gd name="connsiteX14" fmla="*/ 70834 w 218941"/>
                <a:gd name="connsiteY14" fmla="*/ 167425 h 182653"/>
                <a:gd name="connsiteX15" fmla="*/ 57955 w 218941"/>
                <a:gd name="connsiteY15" fmla="*/ 148107 h 182653"/>
                <a:gd name="connsiteX16" fmla="*/ 19318 w 218941"/>
                <a:gd name="connsiteY16" fmla="*/ 122349 h 182653"/>
                <a:gd name="connsiteX17" fmla="*/ 0 w 218941"/>
                <a:gd name="connsiteY17" fmla="*/ 115910 h 18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8941" h="182653">
                  <a:moveTo>
                    <a:pt x="0" y="115910"/>
                  </a:moveTo>
                  <a:cubicBezTo>
                    <a:pt x="10732" y="105178"/>
                    <a:pt x="22202" y="95136"/>
                    <a:pt x="32197" y="83713"/>
                  </a:cubicBezTo>
                  <a:cubicBezTo>
                    <a:pt x="37293" y="77888"/>
                    <a:pt x="41615" y="71316"/>
                    <a:pt x="45076" y="64394"/>
                  </a:cubicBezTo>
                  <a:cubicBezTo>
                    <a:pt x="48111" y="58323"/>
                    <a:pt x="47170" y="50290"/>
                    <a:pt x="51515" y="45076"/>
                  </a:cubicBezTo>
                  <a:cubicBezTo>
                    <a:pt x="58386" y="36831"/>
                    <a:pt x="68687" y="32197"/>
                    <a:pt x="77273" y="25758"/>
                  </a:cubicBezTo>
                  <a:cubicBezTo>
                    <a:pt x="79419" y="19319"/>
                    <a:pt x="78912" y="11240"/>
                    <a:pt x="83712" y="6440"/>
                  </a:cubicBezTo>
                  <a:cubicBezTo>
                    <a:pt x="88512" y="1640"/>
                    <a:pt x="96243" y="0"/>
                    <a:pt x="103031" y="0"/>
                  </a:cubicBezTo>
                  <a:cubicBezTo>
                    <a:pt x="126739" y="0"/>
                    <a:pt x="150253" y="4293"/>
                    <a:pt x="173864" y="6440"/>
                  </a:cubicBezTo>
                  <a:cubicBezTo>
                    <a:pt x="175904" y="24794"/>
                    <a:pt x="175957" y="62140"/>
                    <a:pt x="186743" y="83713"/>
                  </a:cubicBezTo>
                  <a:cubicBezTo>
                    <a:pt x="190204" y="90635"/>
                    <a:pt x="193579" y="98196"/>
                    <a:pt x="199622" y="103031"/>
                  </a:cubicBezTo>
                  <a:cubicBezTo>
                    <a:pt x="204923" y="107271"/>
                    <a:pt x="212501" y="107324"/>
                    <a:pt x="218941" y="109471"/>
                  </a:cubicBezTo>
                  <a:cubicBezTo>
                    <a:pt x="216794" y="120203"/>
                    <a:pt x="219508" y="133260"/>
                    <a:pt x="212501" y="141668"/>
                  </a:cubicBezTo>
                  <a:cubicBezTo>
                    <a:pt x="206835" y="148467"/>
                    <a:pt x="194878" y="144621"/>
                    <a:pt x="186743" y="148107"/>
                  </a:cubicBezTo>
                  <a:cubicBezTo>
                    <a:pt x="128707" y="172979"/>
                    <a:pt x="216890" y="151094"/>
                    <a:pt x="135228" y="167425"/>
                  </a:cubicBezTo>
                  <a:cubicBezTo>
                    <a:pt x="108650" y="185144"/>
                    <a:pt x="111757" y="190160"/>
                    <a:pt x="70834" y="167425"/>
                  </a:cubicBezTo>
                  <a:cubicBezTo>
                    <a:pt x="64069" y="163667"/>
                    <a:pt x="63779" y="153203"/>
                    <a:pt x="57955" y="148107"/>
                  </a:cubicBezTo>
                  <a:cubicBezTo>
                    <a:pt x="46306" y="137914"/>
                    <a:pt x="34002" y="127244"/>
                    <a:pt x="19318" y="122349"/>
                  </a:cubicBezTo>
                  <a:lnTo>
                    <a:pt x="0" y="11591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Dowolny kształt 23"/>
            <p:cNvSpPr/>
            <p:nvPr/>
          </p:nvSpPr>
          <p:spPr>
            <a:xfrm>
              <a:off x="5285781" y="3940935"/>
              <a:ext cx="278921" cy="160986"/>
            </a:xfrm>
            <a:custGeom>
              <a:avLst/>
              <a:gdLst>
                <a:gd name="connsiteX0" fmla="*/ 7436 w 278921"/>
                <a:gd name="connsiteY0" fmla="*/ 96592 h 160986"/>
                <a:gd name="connsiteX1" fmla="*/ 84709 w 278921"/>
                <a:gd name="connsiteY1" fmla="*/ 90152 h 160986"/>
                <a:gd name="connsiteX2" fmla="*/ 142664 w 278921"/>
                <a:gd name="connsiteY2" fmla="*/ 64395 h 160986"/>
                <a:gd name="connsiteX3" fmla="*/ 161982 w 278921"/>
                <a:gd name="connsiteY3" fmla="*/ 57955 h 160986"/>
                <a:gd name="connsiteX4" fmla="*/ 200619 w 278921"/>
                <a:gd name="connsiteY4" fmla="*/ 38637 h 160986"/>
                <a:gd name="connsiteX5" fmla="*/ 219937 w 278921"/>
                <a:gd name="connsiteY5" fmla="*/ 25758 h 160986"/>
                <a:gd name="connsiteX6" fmla="*/ 239256 w 278921"/>
                <a:gd name="connsiteY6" fmla="*/ 6440 h 160986"/>
                <a:gd name="connsiteX7" fmla="*/ 258574 w 278921"/>
                <a:gd name="connsiteY7" fmla="*/ 0 h 160986"/>
                <a:gd name="connsiteX8" fmla="*/ 277892 w 278921"/>
                <a:gd name="connsiteY8" fmla="*/ 6440 h 160986"/>
                <a:gd name="connsiteX9" fmla="*/ 271453 w 278921"/>
                <a:gd name="connsiteY9" fmla="*/ 51516 h 160986"/>
                <a:gd name="connsiteX10" fmla="*/ 252134 w 278921"/>
                <a:gd name="connsiteY10" fmla="*/ 90152 h 160986"/>
                <a:gd name="connsiteX11" fmla="*/ 213498 w 278921"/>
                <a:gd name="connsiteY11" fmla="*/ 109471 h 160986"/>
                <a:gd name="connsiteX12" fmla="*/ 194180 w 278921"/>
                <a:gd name="connsiteY12" fmla="*/ 122350 h 160986"/>
                <a:gd name="connsiteX13" fmla="*/ 155543 w 278921"/>
                <a:gd name="connsiteY13" fmla="*/ 135228 h 160986"/>
                <a:gd name="connsiteX14" fmla="*/ 136225 w 278921"/>
                <a:gd name="connsiteY14" fmla="*/ 141668 h 160986"/>
                <a:gd name="connsiteX15" fmla="*/ 91149 w 278921"/>
                <a:gd name="connsiteY15" fmla="*/ 148107 h 160986"/>
                <a:gd name="connsiteX16" fmla="*/ 46073 w 278921"/>
                <a:gd name="connsiteY16" fmla="*/ 160986 h 160986"/>
                <a:gd name="connsiteX17" fmla="*/ 13875 w 278921"/>
                <a:gd name="connsiteY17" fmla="*/ 154547 h 160986"/>
                <a:gd name="connsiteX18" fmla="*/ 7436 w 278921"/>
                <a:gd name="connsiteY18" fmla="*/ 128789 h 160986"/>
                <a:gd name="connsiteX19" fmla="*/ 996 w 278921"/>
                <a:gd name="connsiteY19" fmla="*/ 109471 h 160986"/>
                <a:gd name="connsiteX20" fmla="*/ 7436 w 278921"/>
                <a:gd name="connsiteY20" fmla="*/ 96592 h 160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8921" h="160986">
                  <a:moveTo>
                    <a:pt x="7436" y="96592"/>
                  </a:moveTo>
                  <a:cubicBezTo>
                    <a:pt x="21388" y="93372"/>
                    <a:pt x="59214" y="94401"/>
                    <a:pt x="84709" y="90152"/>
                  </a:cubicBezTo>
                  <a:cubicBezTo>
                    <a:pt x="134545" y="81846"/>
                    <a:pt x="109851" y="80801"/>
                    <a:pt x="142664" y="64395"/>
                  </a:cubicBezTo>
                  <a:cubicBezTo>
                    <a:pt x="148735" y="61359"/>
                    <a:pt x="155911" y="60991"/>
                    <a:pt x="161982" y="57955"/>
                  </a:cubicBezTo>
                  <a:cubicBezTo>
                    <a:pt x="211906" y="32992"/>
                    <a:pt x="152070" y="54819"/>
                    <a:pt x="200619" y="38637"/>
                  </a:cubicBezTo>
                  <a:cubicBezTo>
                    <a:pt x="207058" y="34344"/>
                    <a:pt x="213992" y="30712"/>
                    <a:pt x="219937" y="25758"/>
                  </a:cubicBezTo>
                  <a:cubicBezTo>
                    <a:pt x="226933" y="19928"/>
                    <a:pt x="231679" y="11492"/>
                    <a:pt x="239256" y="6440"/>
                  </a:cubicBezTo>
                  <a:cubicBezTo>
                    <a:pt x="244904" y="2675"/>
                    <a:pt x="252135" y="2147"/>
                    <a:pt x="258574" y="0"/>
                  </a:cubicBezTo>
                  <a:cubicBezTo>
                    <a:pt x="265013" y="2147"/>
                    <a:pt x="276246" y="-145"/>
                    <a:pt x="277892" y="6440"/>
                  </a:cubicBezTo>
                  <a:cubicBezTo>
                    <a:pt x="281573" y="21165"/>
                    <a:pt x="274430" y="36633"/>
                    <a:pt x="271453" y="51516"/>
                  </a:cubicBezTo>
                  <a:cubicBezTo>
                    <a:pt x="268834" y="64608"/>
                    <a:pt x="261630" y="80656"/>
                    <a:pt x="252134" y="90152"/>
                  </a:cubicBezTo>
                  <a:cubicBezTo>
                    <a:pt x="233680" y="108606"/>
                    <a:pt x="234447" y="98996"/>
                    <a:pt x="213498" y="109471"/>
                  </a:cubicBezTo>
                  <a:cubicBezTo>
                    <a:pt x="206576" y="112932"/>
                    <a:pt x="201252" y="119207"/>
                    <a:pt x="194180" y="122350"/>
                  </a:cubicBezTo>
                  <a:cubicBezTo>
                    <a:pt x="181774" y="127863"/>
                    <a:pt x="168422" y="130935"/>
                    <a:pt x="155543" y="135228"/>
                  </a:cubicBezTo>
                  <a:cubicBezTo>
                    <a:pt x="149104" y="137374"/>
                    <a:pt x="142945" y="140708"/>
                    <a:pt x="136225" y="141668"/>
                  </a:cubicBezTo>
                  <a:lnTo>
                    <a:pt x="91149" y="148107"/>
                  </a:lnTo>
                  <a:cubicBezTo>
                    <a:pt x="82038" y="151144"/>
                    <a:pt x="54161" y="160986"/>
                    <a:pt x="46073" y="160986"/>
                  </a:cubicBezTo>
                  <a:cubicBezTo>
                    <a:pt x="35128" y="160986"/>
                    <a:pt x="24608" y="156693"/>
                    <a:pt x="13875" y="154547"/>
                  </a:cubicBezTo>
                  <a:cubicBezTo>
                    <a:pt x="11729" y="145961"/>
                    <a:pt x="9867" y="137299"/>
                    <a:pt x="7436" y="128789"/>
                  </a:cubicBezTo>
                  <a:cubicBezTo>
                    <a:pt x="5571" y="122262"/>
                    <a:pt x="-2040" y="115542"/>
                    <a:pt x="996" y="109471"/>
                  </a:cubicBezTo>
                  <a:cubicBezTo>
                    <a:pt x="4032" y="103400"/>
                    <a:pt x="-6516" y="99812"/>
                    <a:pt x="7436" y="96592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Dowolny kształt 24"/>
            <p:cNvSpPr/>
            <p:nvPr/>
          </p:nvSpPr>
          <p:spPr>
            <a:xfrm>
              <a:off x="5640946" y="3709115"/>
              <a:ext cx="199623" cy="85175"/>
            </a:xfrm>
            <a:custGeom>
              <a:avLst/>
              <a:gdLst>
                <a:gd name="connsiteX0" fmla="*/ 6440 w 199623"/>
                <a:gd name="connsiteY0" fmla="*/ 25758 h 85175"/>
                <a:gd name="connsiteX1" fmla="*/ 38637 w 199623"/>
                <a:gd name="connsiteY1" fmla="*/ 12879 h 85175"/>
                <a:gd name="connsiteX2" fmla="*/ 70834 w 199623"/>
                <a:gd name="connsiteY2" fmla="*/ 6440 h 85175"/>
                <a:gd name="connsiteX3" fmla="*/ 90153 w 199623"/>
                <a:gd name="connsiteY3" fmla="*/ 0 h 85175"/>
                <a:gd name="connsiteX4" fmla="*/ 115910 w 199623"/>
                <a:gd name="connsiteY4" fmla="*/ 6440 h 85175"/>
                <a:gd name="connsiteX5" fmla="*/ 135229 w 199623"/>
                <a:gd name="connsiteY5" fmla="*/ 19319 h 85175"/>
                <a:gd name="connsiteX6" fmla="*/ 154547 w 199623"/>
                <a:gd name="connsiteY6" fmla="*/ 25758 h 85175"/>
                <a:gd name="connsiteX7" fmla="*/ 173865 w 199623"/>
                <a:gd name="connsiteY7" fmla="*/ 38637 h 85175"/>
                <a:gd name="connsiteX8" fmla="*/ 199623 w 199623"/>
                <a:gd name="connsiteY8" fmla="*/ 77274 h 85175"/>
                <a:gd name="connsiteX9" fmla="*/ 135229 w 199623"/>
                <a:gd name="connsiteY9" fmla="*/ 77274 h 85175"/>
                <a:gd name="connsiteX10" fmla="*/ 115910 w 199623"/>
                <a:gd name="connsiteY10" fmla="*/ 64395 h 85175"/>
                <a:gd name="connsiteX11" fmla="*/ 0 w 199623"/>
                <a:gd name="connsiteY11" fmla="*/ 57955 h 85175"/>
                <a:gd name="connsiteX12" fmla="*/ 6440 w 199623"/>
                <a:gd name="connsiteY12" fmla="*/ 25758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9623" h="85175">
                  <a:moveTo>
                    <a:pt x="6440" y="25758"/>
                  </a:moveTo>
                  <a:cubicBezTo>
                    <a:pt x="12879" y="18245"/>
                    <a:pt x="27565" y="16200"/>
                    <a:pt x="38637" y="12879"/>
                  </a:cubicBezTo>
                  <a:cubicBezTo>
                    <a:pt x="49120" y="9734"/>
                    <a:pt x="60216" y="9095"/>
                    <a:pt x="70834" y="6440"/>
                  </a:cubicBezTo>
                  <a:cubicBezTo>
                    <a:pt x="77419" y="4794"/>
                    <a:pt x="83713" y="2147"/>
                    <a:pt x="90153" y="0"/>
                  </a:cubicBezTo>
                  <a:cubicBezTo>
                    <a:pt x="98739" y="2147"/>
                    <a:pt x="107776" y="2954"/>
                    <a:pt x="115910" y="6440"/>
                  </a:cubicBezTo>
                  <a:cubicBezTo>
                    <a:pt x="123024" y="9489"/>
                    <a:pt x="128307" y="15858"/>
                    <a:pt x="135229" y="19319"/>
                  </a:cubicBezTo>
                  <a:cubicBezTo>
                    <a:pt x="141300" y="22354"/>
                    <a:pt x="148108" y="23612"/>
                    <a:pt x="154547" y="25758"/>
                  </a:cubicBezTo>
                  <a:cubicBezTo>
                    <a:pt x="160986" y="30051"/>
                    <a:pt x="168769" y="32813"/>
                    <a:pt x="173865" y="38637"/>
                  </a:cubicBezTo>
                  <a:cubicBezTo>
                    <a:pt x="184058" y="50286"/>
                    <a:pt x="199623" y="77274"/>
                    <a:pt x="199623" y="77274"/>
                  </a:cubicBezTo>
                  <a:cubicBezTo>
                    <a:pt x="171653" y="86597"/>
                    <a:pt x="174172" y="88957"/>
                    <a:pt x="135229" y="77274"/>
                  </a:cubicBezTo>
                  <a:cubicBezTo>
                    <a:pt x="127816" y="75050"/>
                    <a:pt x="123572" y="65490"/>
                    <a:pt x="115910" y="64395"/>
                  </a:cubicBezTo>
                  <a:cubicBezTo>
                    <a:pt x="77603" y="58922"/>
                    <a:pt x="38637" y="60102"/>
                    <a:pt x="0" y="57955"/>
                  </a:cubicBezTo>
                  <a:cubicBezTo>
                    <a:pt x="7146" y="15084"/>
                    <a:pt x="1" y="33271"/>
                    <a:pt x="6440" y="25758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Dowolny kształt 25"/>
            <p:cNvSpPr/>
            <p:nvPr/>
          </p:nvSpPr>
          <p:spPr>
            <a:xfrm>
              <a:off x="5758070" y="3393583"/>
              <a:ext cx="185530" cy="186744"/>
            </a:xfrm>
            <a:custGeom>
              <a:avLst/>
              <a:gdLst>
                <a:gd name="connsiteX0" fmla="*/ 24544 w 185530"/>
                <a:gd name="connsiteY0" fmla="*/ 45076 h 186744"/>
                <a:gd name="connsiteX1" fmla="*/ 56741 w 185530"/>
                <a:gd name="connsiteY1" fmla="*/ 64394 h 186744"/>
                <a:gd name="connsiteX2" fmla="*/ 82499 w 185530"/>
                <a:gd name="connsiteY2" fmla="*/ 103031 h 186744"/>
                <a:gd name="connsiteX3" fmla="*/ 114696 w 185530"/>
                <a:gd name="connsiteY3" fmla="*/ 141668 h 186744"/>
                <a:gd name="connsiteX4" fmla="*/ 134015 w 185530"/>
                <a:gd name="connsiteY4" fmla="*/ 148107 h 186744"/>
                <a:gd name="connsiteX5" fmla="*/ 146893 w 185530"/>
                <a:gd name="connsiteY5" fmla="*/ 167425 h 186744"/>
                <a:gd name="connsiteX6" fmla="*/ 185530 w 185530"/>
                <a:gd name="connsiteY6" fmla="*/ 186744 h 186744"/>
                <a:gd name="connsiteX7" fmla="*/ 172651 w 185530"/>
                <a:gd name="connsiteY7" fmla="*/ 141668 h 186744"/>
                <a:gd name="connsiteX8" fmla="*/ 146893 w 185530"/>
                <a:gd name="connsiteY8" fmla="*/ 103031 h 186744"/>
                <a:gd name="connsiteX9" fmla="*/ 127575 w 185530"/>
                <a:gd name="connsiteY9" fmla="*/ 96592 h 186744"/>
                <a:gd name="connsiteX10" fmla="*/ 108257 w 185530"/>
                <a:gd name="connsiteY10" fmla="*/ 77273 h 186744"/>
                <a:gd name="connsiteX11" fmla="*/ 76060 w 185530"/>
                <a:gd name="connsiteY11" fmla="*/ 19318 h 186744"/>
                <a:gd name="connsiteX12" fmla="*/ 37423 w 185530"/>
                <a:gd name="connsiteY12" fmla="*/ 0 h 186744"/>
                <a:gd name="connsiteX13" fmla="*/ 11665 w 185530"/>
                <a:gd name="connsiteY13" fmla="*/ 45076 h 186744"/>
                <a:gd name="connsiteX14" fmla="*/ 24544 w 185530"/>
                <a:gd name="connsiteY14" fmla="*/ 45076 h 186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5530" h="186744">
                  <a:moveTo>
                    <a:pt x="24544" y="45076"/>
                  </a:moveTo>
                  <a:cubicBezTo>
                    <a:pt x="32057" y="48296"/>
                    <a:pt x="47891" y="55544"/>
                    <a:pt x="56741" y="64394"/>
                  </a:cubicBezTo>
                  <a:cubicBezTo>
                    <a:pt x="67686" y="75339"/>
                    <a:pt x="73913" y="90152"/>
                    <a:pt x="82499" y="103031"/>
                  </a:cubicBezTo>
                  <a:cubicBezTo>
                    <a:pt x="92001" y="117283"/>
                    <a:pt x="99824" y="131753"/>
                    <a:pt x="114696" y="141668"/>
                  </a:cubicBezTo>
                  <a:cubicBezTo>
                    <a:pt x="120344" y="145433"/>
                    <a:pt x="127575" y="145961"/>
                    <a:pt x="134015" y="148107"/>
                  </a:cubicBezTo>
                  <a:cubicBezTo>
                    <a:pt x="138308" y="154546"/>
                    <a:pt x="141421" y="161953"/>
                    <a:pt x="146893" y="167425"/>
                  </a:cubicBezTo>
                  <a:cubicBezTo>
                    <a:pt x="159375" y="179907"/>
                    <a:pt x="169819" y="181507"/>
                    <a:pt x="185530" y="186744"/>
                  </a:cubicBezTo>
                  <a:cubicBezTo>
                    <a:pt x="184013" y="180676"/>
                    <a:pt x="176852" y="149230"/>
                    <a:pt x="172651" y="141668"/>
                  </a:cubicBezTo>
                  <a:cubicBezTo>
                    <a:pt x="165134" y="128137"/>
                    <a:pt x="161577" y="107926"/>
                    <a:pt x="146893" y="103031"/>
                  </a:cubicBezTo>
                  <a:lnTo>
                    <a:pt x="127575" y="96592"/>
                  </a:lnTo>
                  <a:cubicBezTo>
                    <a:pt x="121136" y="90152"/>
                    <a:pt x="113309" y="84850"/>
                    <a:pt x="108257" y="77273"/>
                  </a:cubicBezTo>
                  <a:cubicBezTo>
                    <a:pt x="89472" y="49095"/>
                    <a:pt x="122571" y="50322"/>
                    <a:pt x="76060" y="19318"/>
                  </a:cubicBezTo>
                  <a:cubicBezTo>
                    <a:pt x="51093" y="2675"/>
                    <a:pt x="64083" y="8888"/>
                    <a:pt x="37423" y="0"/>
                  </a:cubicBezTo>
                  <a:cubicBezTo>
                    <a:pt x="7476" y="5990"/>
                    <a:pt x="-14530" y="-764"/>
                    <a:pt x="11665" y="45076"/>
                  </a:cubicBezTo>
                  <a:cubicBezTo>
                    <a:pt x="33020" y="82447"/>
                    <a:pt x="17031" y="41856"/>
                    <a:pt x="24544" y="45076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Dowolny kształt 26"/>
            <p:cNvSpPr/>
            <p:nvPr/>
          </p:nvSpPr>
          <p:spPr>
            <a:xfrm>
              <a:off x="5221930" y="3528811"/>
              <a:ext cx="135681" cy="135228"/>
            </a:xfrm>
            <a:custGeom>
              <a:avLst/>
              <a:gdLst>
                <a:gd name="connsiteX0" fmla="*/ 453 w 135681"/>
                <a:gd name="connsiteY0" fmla="*/ 64395 h 135228"/>
                <a:gd name="connsiteX1" fmla="*/ 32650 w 135681"/>
                <a:gd name="connsiteY1" fmla="*/ 70834 h 135228"/>
                <a:gd name="connsiteX2" fmla="*/ 39090 w 135681"/>
                <a:gd name="connsiteY2" fmla="*/ 90152 h 135228"/>
                <a:gd name="connsiteX3" fmla="*/ 84166 w 135681"/>
                <a:gd name="connsiteY3" fmla="*/ 135228 h 135228"/>
                <a:gd name="connsiteX4" fmla="*/ 122802 w 135681"/>
                <a:gd name="connsiteY4" fmla="*/ 103031 h 135228"/>
                <a:gd name="connsiteX5" fmla="*/ 135681 w 135681"/>
                <a:gd name="connsiteY5" fmla="*/ 64395 h 135228"/>
                <a:gd name="connsiteX6" fmla="*/ 116363 w 135681"/>
                <a:gd name="connsiteY6" fmla="*/ 6440 h 135228"/>
                <a:gd name="connsiteX7" fmla="*/ 97045 w 135681"/>
                <a:gd name="connsiteY7" fmla="*/ 0 h 135228"/>
                <a:gd name="connsiteX8" fmla="*/ 77726 w 135681"/>
                <a:gd name="connsiteY8" fmla="*/ 6440 h 135228"/>
                <a:gd name="connsiteX9" fmla="*/ 71287 w 135681"/>
                <a:gd name="connsiteY9" fmla="*/ 25758 h 135228"/>
                <a:gd name="connsiteX10" fmla="*/ 58408 w 135681"/>
                <a:gd name="connsiteY10" fmla="*/ 45076 h 135228"/>
                <a:gd name="connsiteX11" fmla="*/ 453 w 135681"/>
                <a:gd name="connsiteY11" fmla="*/ 64395 h 13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5681" h="135228">
                  <a:moveTo>
                    <a:pt x="453" y="64395"/>
                  </a:moveTo>
                  <a:cubicBezTo>
                    <a:pt x="-3840" y="68688"/>
                    <a:pt x="23543" y="64763"/>
                    <a:pt x="32650" y="70834"/>
                  </a:cubicBezTo>
                  <a:cubicBezTo>
                    <a:pt x="38298" y="74599"/>
                    <a:pt x="35794" y="84218"/>
                    <a:pt x="39090" y="90152"/>
                  </a:cubicBezTo>
                  <a:cubicBezTo>
                    <a:pt x="62575" y="132425"/>
                    <a:pt x="52810" y="124777"/>
                    <a:pt x="84166" y="135228"/>
                  </a:cubicBezTo>
                  <a:cubicBezTo>
                    <a:pt x="107172" y="123726"/>
                    <a:pt x="112399" y="126438"/>
                    <a:pt x="122802" y="103031"/>
                  </a:cubicBezTo>
                  <a:cubicBezTo>
                    <a:pt x="128315" y="90626"/>
                    <a:pt x="135681" y="64395"/>
                    <a:pt x="135681" y="64395"/>
                  </a:cubicBezTo>
                  <a:cubicBezTo>
                    <a:pt x="132425" y="48115"/>
                    <a:pt x="129694" y="19771"/>
                    <a:pt x="116363" y="6440"/>
                  </a:cubicBezTo>
                  <a:cubicBezTo>
                    <a:pt x="111563" y="1640"/>
                    <a:pt x="103484" y="2147"/>
                    <a:pt x="97045" y="0"/>
                  </a:cubicBezTo>
                  <a:cubicBezTo>
                    <a:pt x="90605" y="2147"/>
                    <a:pt x="82526" y="1640"/>
                    <a:pt x="77726" y="6440"/>
                  </a:cubicBezTo>
                  <a:cubicBezTo>
                    <a:pt x="72926" y="11240"/>
                    <a:pt x="74323" y="19687"/>
                    <a:pt x="71287" y="25758"/>
                  </a:cubicBezTo>
                  <a:cubicBezTo>
                    <a:pt x="67826" y="32680"/>
                    <a:pt x="64451" y="40241"/>
                    <a:pt x="58408" y="45076"/>
                  </a:cubicBezTo>
                  <a:cubicBezTo>
                    <a:pt x="47812" y="53553"/>
                    <a:pt x="4746" y="60102"/>
                    <a:pt x="453" y="64395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Dowolny kształt 27"/>
            <p:cNvSpPr/>
            <p:nvPr/>
          </p:nvSpPr>
          <p:spPr>
            <a:xfrm>
              <a:off x="5298329" y="3740029"/>
              <a:ext cx="33525" cy="65154"/>
            </a:xfrm>
            <a:custGeom>
              <a:avLst/>
              <a:gdLst>
                <a:gd name="connsiteX0" fmla="*/ 14206 w 33525"/>
                <a:gd name="connsiteY0" fmla="*/ 59239 h 65154"/>
                <a:gd name="connsiteX1" fmla="*/ 7767 w 33525"/>
                <a:gd name="connsiteY1" fmla="*/ 1284 h 65154"/>
                <a:gd name="connsiteX2" fmla="*/ 33525 w 33525"/>
                <a:gd name="connsiteY2" fmla="*/ 7723 h 65154"/>
                <a:gd name="connsiteX3" fmla="*/ 27085 w 33525"/>
                <a:gd name="connsiteY3" fmla="*/ 59239 h 65154"/>
                <a:gd name="connsiteX4" fmla="*/ 14206 w 33525"/>
                <a:gd name="connsiteY4" fmla="*/ 59239 h 65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5" h="65154">
                  <a:moveTo>
                    <a:pt x="14206" y="59239"/>
                  </a:moveTo>
                  <a:cubicBezTo>
                    <a:pt x="10986" y="49580"/>
                    <a:pt x="-11614" y="12912"/>
                    <a:pt x="7767" y="1284"/>
                  </a:cubicBezTo>
                  <a:cubicBezTo>
                    <a:pt x="15356" y="-3269"/>
                    <a:pt x="24939" y="5577"/>
                    <a:pt x="33525" y="7723"/>
                  </a:cubicBezTo>
                  <a:cubicBezTo>
                    <a:pt x="31378" y="24895"/>
                    <a:pt x="35671" y="44214"/>
                    <a:pt x="27085" y="59239"/>
                  </a:cubicBezTo>
                  <a:cubicBezTo>
                    <a:pt x="23717" y="65132"/>
                    <a:pt x="17426" y="68898"/>
                    <a:pt x="14206" y="59239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Dowolny kształt 28"/>
            <p:cNvSpPr/>
            <p:nvPr/>
          </p:nvSpPr>
          <p:spPr>
            <a:xfrm>
              <a:off x="4957522" y="4222788"/>
              <a:ext cx="170287" cy="111068"/>
            </a:xfrm>
            <a:custGeom>
              <a:avLst/>
              <a:gdLst>
                <a:gd name="connsiteX0" fmla="*/ 844 w 170287"/>
                <a:gd name="connsiteY0" fmla="*/ 1482 h 111068"/>
                <a:gd name="connsiteX1" fmla="*/ 7284 w 170287"/>
                <a:gd name="connsiteY1" fmla="*/ 40119 h 111068"/>
                <a:gd name="connsiteX2" fmla="*/ 13723 w 170287"/>
                <a:gd name="connsiteY2" fmla="*/ 59437 h 111068"/>
                <a:gd name="connsiteX3" fmla="*/ 97436 w 170287"/>
                <a:gd name="connsiteY3" fmla="*/ 91635 h 111068"/>
                <a:gd name="connsiteX4" fmla="*/ 116754 w 170287"/>
                <a:gd name="connsiteY4" fmla="*/ 98074 h 111068"/>
                <a:gd name="connsiteX5" fmla="*/ 142512 w 170287"/>
                <a:gd name="connsiteY5" fmla="*/ 110953 h 111068"/>
                <a:gd name="connsiteX6" fmla="*/ 161830 w 170287"/>
                <a:gd name="connsiteY6" fmla="*/ 104513 h 111068"/>
                <a:gd name="connsiteX7" fmla="*/ 161830 w 170287"/>
                <a:gd name="connsiteY7" fmla="*/ 52998 h 111068"/>
                <a:gd name="connsiteX8" fmla="*/ 116754 w 170287"/>
                <a:gd name="connsiteY8" fmla="*/ 46558 h 111068"/>
                <a:gd name="connsiteX9" fmla="*/ 58799 w 170287"/>
                <a:gd name="connsiteY9" fmla="*/ 14361 h 111068"/>
                <a:gd name="connsiteX10" fmla="*/ 26602 w 170287"/>
                <a:gd name="connsiteY10" fmla="*/ 7922 h 111068"/>
                <a:gd name="connsiteX11" fmla="*/ 844 w 170287"/>
                <a:gd name="connsiteY11" fmla="*/ 1482 h 11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0287" h="111068">
                  <a:moveTo>
                    <a:pt x="844" y="1482"/>
                  </a:moveTo>
                  <a:cubicBezTo>
                    <a:pt x="-2376" y="6848"/>
                    <a:pt x="4452" y="27373"/>
                    <a:pt x="7284" y="40119"/>
                  </a:cubicBezTo>
                  <a:cubicBezTo>
                    <a:pt x="8756" y="46745"/>
                    <a:pt x="8923" y="54637"/>
                    <a:pt x="13723" y="59437"/>
                  </a:cubicBezTo>
                  <a:cubicBezTo>
                    <a:pt x="45052" y="90766"/>
                    <a:pt x="56587" y="85799"/>
                    <a:pt x="97436" y="91635"/>
                  </a:cubicBezTo>
                  <a:cubicBezTo>
                    <a:pt x="103875" y="93781"/>
                    <a:pt x="110515" y="95400"/>
                    <a:pt x="116754" y="98074"/>
                  </a:cubicBezTo>
                  <a:cubicBezTo>
                    <a:pt x="125577" y="101855"/>
                    <a:pt x="133009" y="109596"/>
                    <a:pt x="142512" y="110953"/>
                  </a:cubicBezTo>
                  <a:cubicBezTo>
                    <a:pt x="149232" y="111913"/>
                    <a:pt x="155391" y="106660"/>
                    <a:pt x="161830" y="104513"/>
                  </a:cubicBezTo>
                  <a:cubicBezTo>
                    <a:pt x="166269" y="91196"/>
                    <a:pt x="178409" y="65432"/>
                    <a:pt x="161830" y="52998"/>
                  </a:cubicBezTo>
                  <a:cubicBezTo>
                    <a:pt x="149688" y="43891"/>
                    <a:pt x="131779" y="48705"/>
                    <a:pt x="116754" y="46558"/>
                  </a:cubicBezTo>
                  <a:cubicBezTo>
                    <a:pt x="87983" y="27378"/>
                    <a:pt x="85998" y="21161"/>
                    <a:pt x="58799" y="14361"/>
                  </a:cubicBezTo>
                  <a:cubicBezTo>
                    <a:pt x="48181" y="11706"/>
                    <a:pt x="37480" y="9131"/>
                    <a:pt x="26602" y="7922"/>
                  </a:cubicBezTo>
                  <a:cubicBezTo>
                    <a:pt x="18069" y="6974"/>
                    <a:pt x="4064" y="-3884"/>
                    <a:pt x="844" y="1482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Dowolny kształt 29"/>
            <p:cNvSpPr/>
            <p:nvPr/>
          </p:nvSpPr>
          <p:spPr>
            <a:xfrm>
              <a:off x="6323323" y="4348038"/>
              <a:ext cx="65569" cy="56537"/>
            </a:xfrm>
            <a:custGeom>
              <a:avLst/>
              <a:gdLst>
                <a:gd name="connsiteX0" fmla="*/ 204 w 65569"/>
                <a:gd name="connsiteY0" fmla="*/ 37218 h 56537"/>
                <a:gd name="connsiteX1" fmla="*/ 25962 w 65569"/>
                <a:gd name="connsiteY1" fmla="*/ 5021 h 56537"/>
                <a:gd name="connsiteX2" fmla="*/ 58159 w 65569"/>
                <a:gd name="connsiteY2" fmla="*/ 43658 h 56537"/>
                <a:gd name="connsiteX3" fmla="*/ 38840 w 65569"/>
                <a:gd name="connsiteY3" fmla="*/ 56537 h 56537"/>
                <a:gd name="connsiteX4" fmla="*/ 204 w 65569"/>
                <a:gd name="connsiteY4" fmla="*/ 37218 h 5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69" h="56537">
                  <a:moveTo>
                    <a:pt x="204" y="37218"/>
                  </a:moveTo>
                  <a:cubicBezTo>
                    <a:pt x="-1942" y="28632"/>
                    <a:pt x="13201" y="10125"/>
                    <a:pt x="25962" y="5021"/>
                  </a:cubicBezTo>
                  <a:cubicBezTo>
                    <a:pt x="70296" y="-12712"/>
                    <a:pt x="71432" y="20430"/>
                    <a:pt x="58159" y="43658"/>
                  </a:cubicBezTo>
                  <a:cubicBezTo>
                    <a:pt x="54319" y="50378"/>
                    <a:pt x="45280" y="52244"/>
                    <a:pt x="38840" y="56537"/>
                  </a:cubicBezTo>
                  <a:cubicBezTo>
                    <a:pt x="-4031" y="49391"/>
                    <a:pt x="2350" y="45804"/>
                    <a:pt x="204" y="37218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Dowolny kształt 30"/>
            <p:cNvSpPr/>
            <p:nvPr/>
          </p:nvSpPr>
          <p:spPr>
            <a:xfrm>
              <a:off x="5962354" y="4024648"/>
              <a:ext cx="73895" cy="70896"/>
            </a:xfrm>
            <a:custGeom>
              <a:avLst/>
              <a:gdLst>
                <a:gd name="connsiteX0" fmla="*/ 564 w 73895"/>
                <a:gd name="connsiteY0" fmla="*/ 64394 h 70896"/>
                <a:gd name="connsiteX1" fmla="*/ 32761 w 73895"/>
                <a:gd name="connsiteY1" fmla="*/ 32197 h 70896"/>
                <a:gd name="connsiteX2" fmla="*/ 64959 w 73895"/>
                <a:gd name="connsiteY2" fmla="*/ 0 h 70896"/>
                <a:gd name="connsiteX3" fmla="*/ 58519 w 73895"/>
                <a:gd name="connsiteY3" fmla="*/ 57955 h 70896"/>
                <a:gd name="connsiteX4" fmla="*/ 13443 w 73895"/>
                <a:gd name="connsiteY4" fmla="*/ 70834 h 70896"/>
                <a:gd name="connsiteX5" fmla="*/ 564 w 73895"/>
                <a:gd name="connsiteY5" fmla="*/ 64394 h 70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895" h="70896">
                  <a:moveTo>
                    <a:pt x="564" y="64394"/>
                  </a:moveTo>
                  <a:cubicBezTo>
                    <a:pt x="3784" y="57955"/>
                    <a:pt x="23443" y="44178"/>
                    <a:pt x="32761" y="32197"/>
                  </a:cubicBezTo>
                  <a:cubicBezTo>
                    <a:pt x="60611" y="-3610"/>
                    <a:pt x="28093" y="12287"/>
                    <a:pt x="64959" y="0"/>
                  </a:cubicBezTo>
                  <a:cubicBezTo>
                    <a:pt x="69681" y="14167"/>
                    <a:pt x="85564" y="48940"/>
                    <a:pt x="58519" y="57955"/>
                  </a:cubicBezTo>
                  <a:cubicBezTo>
                    <a:pt x="51736" y="60216"/>
                    <a:pt x="18495" y="71844"/>
                    <a:pt x="13443" y="70834"/>
                  </a:cubicBezTo>
                  <a:cubicBezTo>
                    <a:pt x="8737" y="69893"/>
                    <a:pt x="-2656" y="70833"/>
                    <a:pt x="564" y="64394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Dowolny kształt 31"/>
            <p:cNvSpPr/>
            <p:nvPr/>
          </p:nvSpPr>
          <p:spPr>
            <a:xfrm>
              <a:off x="6136555" y="4139992"/>
              <a:ext cx="64622" cy="46539"/>
            </a:xfrm>
            <a:custGeom>
              <a:avLst/>
              <a:gdLst>
                <a:gd name="connsiteX0" fmla="*/ 228 w 64622"/>
                <a:gd name="connsiteY0" fmla="*/ 19884 h 46539"/>
                <a:gd name="connsiteX1" fmla="*/ 32425 w 64622"/>
                <a:gd name="connsiteY1" fmla="*/ 7005 h 46539"/>
                <a:gd name="connsiteX2" fmla="*/ 51744 w 64622"/>
                <a:gd name="connsiteY2" fmla="*/ 566 h 46539"/>
                <a:gd name="connsiteX3" fmla="*/ 64622 w 64622"/>
                <a:gd name="connsiteY3" fmla="*/ 19884 h 46539"/>
                <a:gd name="connsiteX4" fmla="*/ 58183 w 64622"/>
                <a:gd name="connsiteY4" fmla="*/ 39202 h 46539"/>
                <a:gd name="connsiteX5" fmla="*/ 19546 w 64622"/>
                <a:gd name="connsiteY5" fmla="*/ 32763 h 46539"/>
                <a:gd name="connsiteX6" fmla="*/ 228 w 64622"/>
                <a:gd name="connsiteY6" fmla="*/ 19884 h 4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622" h="46539">
                  <a:moveTo>
                    <a:pt x="228" y="19884"/>
                  </a:moveTo>
                  <a:cubicBezTo>
                    <a:pt x="2375" y="15591"/>
                    <a:pt x="21602" y="11064"/>
                    <a:pt x="32425" y="7005"/>
                  </a:cubicBezTo>
                  <a:cubicBezTo>
                    <a:pt x="38781" y="4622"/>
                    <a:pt x="45442" y="-1955"/>
                    <a:pt x="51744" y="566"/>
                  </a:cubicBezTo>
                  <a:cubicBezTo>
                    <a:pt x="58929" y="3440"/>
                    <a:pt x="60329" y="13445"/>
                    <a:pt x="64622" y="19884"/>
                  </a:cubicBezTo>
                  <a:cubicBezTo>
                    <a:pt x="62476" y="26323"/>
                    <a:pt x="62982" y="34402"/>
                    <a:pt x="58183" y="39202"/>
                  </a:cubicBezTo>
                  <a:cubicBezTo>
                    <a:pt x="42187" y="55199"/>
                    <a:pt x="32354" y="41301"/>
                    <a:pt x="19546" y="32763"/>
                  </a:cubicBezTo>
                  <a:cubicBezTo>
                    <a:pt x="11589" y="8892"/>
                    <a:pt x="-1919" y="24177"/>
                    <a:pt x="228" y="19884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026" name="Picture 2" descr="D:\Shale Gas\Prezentacja 17.09.2015\Shale reservoir primary properties plot - after Jeff Ottmann and Kevin Bohacs Conventional Reservoirs Hold Keys to the ‘Un’s- waż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5534" y="4657463"/>
            <a:ext cx="2106465" cy="15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805100" y="4603098"/>
            <a:ext cx="1851711" cy="1598621"/>
          </a:xfrm>
          <a:prstGeom prst="rect">
            <a:avLst/>
          </a:prstGeom>
        </p:spPr>
      </p:pic>
      <p:sp>
        <p:nvSpPr>
          <p:cNvPr id="33" name="pole tekstowe 32"/>
          <p:cNvSpPr txBox="1"/>
          <p:nvPr/>
        </p:nvSpPr>
        <p:spPr>
          <a:xfrm>
            <a:off x="5984193" y="4921963"/>
            <a:ext cx="148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Polish</a:t>
            </a:r>
            <a:r>
              <a:rPr lang="pl-PL" dirty="0" smtClean="0"/>
              <a:t> </a:t>
            </a:r>
            <a:r>
              <a:rPr lang="pl-PL" dirty="0" err="1" smtClean="0"/>
              <a:t>Basin</a:t>
            </a:r>
            <a:endParaRPr lang="pl-PL" dirty="0"/>
          </a:p>
        </p:txBody>
      </p:sp>
      <p:sp>
        <p:nvSpPr>
          <p:cNvPr id="38" name="pole tekstowe 37"/>
          <p:cNvSpPr txBox="1"/>
          <p:nvPr/>
        </p:nvSpPr>
        <p:spPr>
          <a:xfrm>
            <a:off x="660782" y="5079242"/>
            <a:ext cx="198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Main</a:t>
            </a:r>
            <a:r>
              <a:rPr lang="pl-PL" dirty="0" smtClean="0"/>
              <a:t> American </a:t>
            </a:r>
            <a:r>
              <a:rPr lang="pl-PL" dirty="0" err="1" smtClean="0"/>
              <a:t>basins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758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4038" y="116632"/>
            <a:ext cx="8229600" cy="360039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800" b="1" dirty="0" smtClean="0"/>
              <a:t>Productivity - American </a:t>
            </a:r>
            <a:r>
              <a:rPr lang="pl-PL" sz="2800" b="1" dirty="0" err="1" smtClean="0"/>
              <a:t>success</a:t>
            </a:r>
            <a:r>
              <a:rPr lang="pl-PL" sz="2800" b="1" dirty="0" smtClean="0"/>
              <a:t>, </a:t>
            </a:r>
            <a:r>
              <a:rPr lang="pl-PL" sz="2800" b="1" dirty="0" err="1" smtClean="0"/>
              <a:t>European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reality</a:t>
            </a:r>
            <a:endParaRPr lang="en-GB" sz="2800" b="1" dirty="0"/>
          </a:p>
        </p:txBody>
      </p:sp>
      <p:pic>
        <p:nvPicPr>
          <p:cNvPr id="28674" name="Picture 2" descr="David_Hughes_125390525-Shale-Gas-Oil-Production-Figures-Drill-Baby-Drill_Page_04"/>
          <p:cNvPicPr>
            <a:picLocks noChangeAspect="1" noChangeArrowheads="1"/>
          </p:cNvPicPr>
          <p:nvPr/>
        </p:nvPicPr>
        <p:blipFill rotWithShape="1">
          <a:blip r:embed="rId2" cstate="print"/>
          <a:srcRect b="9828"/>
          <a:stretch/>
        </p:blipFill>
        <p:spPr bwMode="auto">
          <a:xfrm>
            <a:off x="611188" y="846173"/>
            <a:ext cx="7885112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6" descr="u%C5%9Bmie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1673261"/>
            <a:ext cx="1223963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0" descr="5024210-sad-i-usmiech-emocji-3d-swiadczonych-ilustracji-wyizolowanych-na-bialym-t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3257586"/>
            <a:ext cx="1152525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7" descr="ANd9GcR6Dre3zQXTrfOHJI9PzBd3BSrpRexxv4mAOMgnU3wndIQA27DV4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3616361"/>
            <a:ext cx="12763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upa 7"/>
          <p:cNvGrpSpPr/>
          <p:nvPr/>
        </p:nvGrpSpPr>
        <p:grpSpPr>
          <a:xfrm>
            <a:off x="3344241" y="1673261"/>
            <a:ext cx="4972175" cy="3239938"/>
            <a:chOff x="3344241" y="1773238"/>
            <a:chExt cx="4972175" cy="3239938"/>
          </a:xfrm>
        </p:grpSpPr>
        <p:sp>
          <p:nvSpPr>
            <p:cNvPr id="3" name="Strzałka w lewo i prawo 2"/>
            <p:cNvSpPr/>
            <p:nvPr/>
          </p:nvSpPr>
          <p:spPr>
            <a:xfrm>
              <a:off x="3348037" y="2385219"/>
              <a:ext cx="4968379" cy="3237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" name="pole tekstowe 3"/>
            <p:cNvSpPr txBox="1"/>
            <p:nvPr/>
          </p:nvSpPr>
          <p:spPr>
            <a:xfrm>
              <a:off x="3348037" y="1916832"/>
              <a:ext cx="48963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b="1" dirty="0" smtClean="0"/>
                <a:t>A </a:t>
              </a:r>
              <a:r>
                <a:rPr lang="pl-PL" sz="1600" b="1" dirty="0" err="1" smtClean="0"/>
                <a:t>range</a:t>
              </a:r>
              <a:r>
                <a:rPr lang="pl-PL" sz="1600" b="1" dirty="0" smtClean="0"/>
                <a:t> to be </a:t>
              </a:r>
              <a:r>
                <a:rPr lang="pl-PL" sz="1600" b="1" dirty="0" err="1" smtClean="0"/>
                <a:t>expected</a:t>
              </a:r>
              <a:r>
                <a:rPr lang="pl-PL" sz="1600" b="1" dirty="0" smtClean="0"/>
                <a:t> </a:t>
              </a:r>
              <a:r>
                <a:rPr lang="pl-PL" sz="1600" b="1" dirty="0" err="1" smtClean="0"/>
                <a:t>in</a:t>
              </a:r>
              <a:r>
                <a:rPr lang="pl-PL" sz="1600" b="1" dirty="0" smtClean="0"/>
                <a:t> </a:t>
              </a:r>
              <a:r>
                <a:rPr lang="pl-PL" sz="1600" b="1" dirty="0" err="1" smtClean="0"/>
                <a:t>Polish</a:t>
              </a:r>
              <a:r>
                <a:rPr lang="pl-PL" sz="1600" b="1" dirty="0" smtClean="0"/>
                <a:t> (and  </a:t>
              </a:r>
              <a:r>
                <a:rPr lang="pl-PL" sz="1600" b="1" dirty="0" err="1" smtClean="0"/>
                <a:t>European</a:t>
              </a:r>
              <a:r>
                <a:rPr lang="pl-PL" sz="1600" b="1" dirty="0" smtClean="0"/>
                <a:t>) </a:t>
              </a:r>
              <a:r>
                <a:rPr lang="pl-PL" sz="1600" b="1" dirty="0" err="1" smtClean="0"/>
                <a:t>basins</a:t>
              </a:r>
              <a:r>
                <a:rPr lang="pl-PL" sz="1600" b="1" dirty="0" smtClean="0"/>
                <a:t>?</a:t>
              </a:r>
              <a:endParaRPr lang="pl-PL" sz="1600" b="1" dirty="0"/>
            </a:p>
          </p:txBody>
        </p:sp>
        <p:cxnSp>
          <p:nvCxnSpPr>
            <p:cNvPr id="6" name="Łącznik prostoliniowy 5"/>
            <p:cNvCxnSpPr/>
            <p:nvPr/>
          </p:nvCxnSpPr>
          <p:spPr>
            <a:xfrm>
              <a:off x="3344241" y="1773238"/>
              <a:ext cx="0" cy="323993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trzałka w lewo i prawo 8"/>
          <p:cNvSpPr/>
          <p:nvPr/>
        </p:nvSpPr>
        <p:spPr>
          <a:xfrm>
            <a:off x="1319486" y="1363117"/>
            <a:ext cx="792088" cy="189735"/>
          </a:xfrm>
          <a:prstGeom prst="leftRightArrow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1115616" y="716786"/>
            <a:ext cx="1452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Top 3 </a:t>
            </a:r>
            <a:r>
              <a:rPr lang="pl-PL" dirty="0" err="1" smtClean="0"/>
              <a:t>plays</a:t>
            </a:r>
            <a:r>
              <a:rPr lang="pl-PL" dirty="0" smtClean="0"/>
              <a:t> </a:t>
            </a:r>
          </a:p>
          <a:p>
            <a:r>
              <a:rPr lang="pl-PL" dirty="0" smtClean="0"/>
              <a:t>= 66%</a:t>
            </a:r>
            <a:endParaRPr lang="pl-PL" dirty="0"/>
          </a:p>
        </p:txBody>
      </p:sp>
      <p:pic>
        <p:nvPicPr>
          <p:cNvPr id="13" name="Picture 2" descr="David_Hughes_125390525-Shale-Gas-Oil-Production-Figures-Drill-Baby-Drill_Page_04"/>
          <p:cNvPicPr>
            <a:picLocks noChangeAspect="1" noChangeArrowheads="1"/>
          </p:cNvPicPr>
          <p:nvPr/>
        </p:nvPicPr>
        <p:blipFill rotWithShape="1">
          <a:blip r:embed="rId2" cstate="print"/>
          <a:srcRect l="46729" t="91701" r="41654" b="3465"/>
          <a:stretch/>
        </p:blipFill>
        <p:spPr bwMode="auto">
          <a:xfrm>
            <a:off x="4095749" y="6176998"/>
            <a:ext cx="915989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560" y="2151162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smtClean="0"/>
              <a:t>WHAT ABOUT OTHER UNCONVENTIONAL RESOURCES?</a:t>
            </a:r>
            <a:endParaRPr lang="pl-PL" sz="48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310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pole tekstowe 4"/>
          <p:cNvSpPr txBox="1">
            <a:spLocks noChangeArrowheads="1"/>
          </p:cNvSpPr>
          <p:nvPr/>
        </p:nvSpPr>
        <p:spPr bwMode="auto">
          <a:xfrm>
            <a:off x="179512" y="188640"/>
            <a:ext cx="88569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200" b="1" dirty="0" smtClean="0">
                <a:latin typeface="Calibri" pitchFamily="34" charset="0"/>
              </a:rPr>
              <a:t>OTHER UNCONVENTIONAL HYDROCARBONS IN POLAND – TIGHT GAS</a:t>
            </a:r>
            <a:endParaRPr lang="en-GB" sz="2200" b="1" dirty="0">
              <a:latin typeface="Calibri" pitchFamily="34" charset="0"/>
            </a:endParaRPr>
          </a:p>
        </p:txBody>
      </p:sp>
      <p:pic>
        <p:nvPicPr>
          <p:cNvPr id="1026" name="Picture 2" descr="C:\Users\gpie\Desktop\ZŁOŻA_NIEKONWENCJONALNE_en_STR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674" b="3184"/>
          <a:stretch/>
        </p:blipFill>
        <p:spPr bwMode="auto">
          <a:xfrm>
            <a:off x="179512" y="619527"/>
            <a:ext cx="8935021" cy="544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a 11"/>
          <p:cNvGrpSpPr/>
          <p:nvPr/>
        </p:nvGrpSpPr>
        <p:grpSpPr>
          <a:xfrm>
            <a:off x="1221799" y="2390011"/>
            <a:ext cx="3710241" cy="3008886"/>
            <a:chOff x="1221799" y="2994400"/>
            <a:chExt cx="3710241" cy="3008886"/>
          </a:xfrm>
        </p:grpSpPr>
        <p:sp>
          <p:nvSpPr>
            <p:cNvPr id="4" name="Elipsa 3"/>
            <p:cNvSpPr/>
            <p:nvPr/>
          </p:nvSpPr>
          <p:spPr>
            <a:xfrm>
              <a:off x="1261542" y="3427571"/>
              <a:ext cx="1547217" cy="1548172"/>
            </a:xfrm>
            <a:prstGeom prst="ellipse">
              <a:avLst/>
            </a:prstGeom>
            <a:noFill/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1221799" y="2994400"/>
              <a:ext cx="1584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="1" dirty="0" err="1" smtClean="0">
                  <a:solidFill>
                    <a:schemeClr val="tx2">
                      <a:lumMod val="75000"/>
                    </a:schemeClr>
                  </a:solidFill>
                </a:rPr>
                <a:t>Tight</a:t>
              </a:r>
              <a:r>
                <a:rPr lang="pl-PL" sz="2000" b="1" dirty="0" smtClean="0">
                  <a:solidFill>
                    <a:schemeClr val="tx2">
                      <a:lumMod val="75000"/>
                    </a:schemeClr>
                  </a:solidFill>
                </a:rPr>
                <a:t> gas</a:t>
              </a:r>
              <a:endParaRPr lang="en-GB" sz="2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8" name="Grupa 7"/>
            <p:cNvGrpSpPr/>
            <p:nvPr/>
          </p:nvGrpSpPr>
          <p:grpSpPr>
            <a:xfrm>
              <a:off x="1403648" y="4347102"/>
              <a:ext cx="3528392" cy="1656184"/>
              <a:chOff x="2843808" y="3501008"/>
              <a:chExt cx="3528392" cy="1656184"/>
            </a:xfrm>
          </p:grpSpPr>
          <p:sp>
            <p:nvSpPr>
              <p:cNvPr id="2" name="Elipsa 1"/>
              <p:cNvSpPr/>
              <p:nvPr/>
            </p:nvSpPr>
            <p:spPr>
              <a:xfrm>
                <a:off x="2843808" y="4113076"/>
                <a:ext cx="504056" cy="468052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" name="Elipsa 2"/>
              <p:cNvSpPr/>
              <p:nvPr/>
            </p:nvSpPr>
            <p:spPr>
              <a:xfrm>
                <a:off x="3851920" y="4347102"/>
                <a:ext cx="864096" cy="810090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5652120" y="3501008"/>
                <a:ext cx="720080" cy="720080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7" name="pole tekstowe 16"/>
            <p:cNvSpPr txBox="1"/>
            <p:nvPr/>
          </p:nvSpPr>
          <p:spPr>
            <a:xfrm>
              <a:off x="2699792" y="4465295"/>
              <a:ext cx="12961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="1" dirty="0" err="1" smtClean="0"/>
                <a:t>Coal</a:t>
              </a:r>
              <a:r>
                <a:rPr lang="pl-PL" sz="2000" b="1" dirty="0" smtClean="0"/>
                <a:t> Bed </a:t>
              </a:r>
              <a:r>
                <a:rPr lang="pl-PL" sz="2000" b="1" dirty="0" err="1" smtClean="0"/>
                <a:t>Methane</a:t>
              </a:r>
              <a:endParaRPr lang="pl-PL" sz="2000" b="1" dirty="0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7736" y="1221056"/>
            <a:ext cx="3485852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5457736" y="880393"/>
            <a:ext cx="1490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CONVENTIONAL</a:t>
            </a:r>
            <a:endParaRPr lang="pl-PL" sz="1200" b="1" dirty="0"/>
          </a:p>
        </p:txBody>
      </p:sp>
      <p:sp>
        <p:nvSpPr>
          <p:cNvPr id="22" name="pole tekstowe 21"/>
          <p:cNvSpPr txBox="1"/>
          <p:nvPr/>
        </p:nvSpPr>
        <p:spPr>
          <a:xfrm>
            <a:off x="7380312" y="880394"/>
            <a:ext cx="1490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TIGHT GAS</a:t>
            </a:r>
            <a:endParaRPr lang="pl-PL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ytuł 1"/>
          <p:cNvSpPr>
            <a:spLocks noGrp="1"/>
          </p:cNvSpPr>
          <p:nvPr>
            <p:ph type="title"/>
          </p:nvPr>
        </p:nvSpPr>
        <p:spPr>
          <a:xfrm>
            <a:off x="250825" y="44625"/>
            <a:ext cx="8642350" cy="792087"/>
          </a:xfrm>
        </p:spPr>
        <p:txBody>
          <a:bodyPr/>
          <a:lstStyle/>
          <a:p>
            <a:pPr eaLnBrk="1" hangingPunct="1"/>
            <a:r>
              <a:rPr lang="pl-PL" sz="2400" b="1" u="sng" dirty="0" err="1" smtClean="0"/>
              <a:t>Tight</a:t>
            </a:r>
            <a:r>
              <a:rPr lang="pl-PL" sz="2400" b="1" u="sng" dirty="0" smtClean="0"/>
              <a:t> gas</a:t>
            </a:r>
            <a:r>
              <a:rPr lang="pl-PL" sz="2400" dirty="0" smtClean="0"/>
              <a:t>, Poland: </a:t>
            </a:r>
            <a:r>
              <a:rPr lang="en-US" sz="2400" dirty="0" smtClean="0"/>
              <a:t> </a:t>
            </a:r>
            <a:r>
              <a:rPr lang="pl-PL" sz="2400" dirty="0" smtClean="0"/>
              <a:t>u</a:t>
            </a:r>
            <a:r>
              <a:rPr lang="en-US" sz="2400" dirty="0" err="1" smtClean="0"/>
              <a:t>ndiscovered</a:t>
            </a:r>
            <a:r>
              <a:rPr lang="en-US" sz="2400" dirty="0" smtClean="0"/>
              <a:t> (risked) GIP values for the reservoir formations of </a:t>
            </a:r>
            <a:r>
              <a:rPr lang="en-US" sz="2400" dirty="0" err="1" smtClean="0"/>
              <a:t>Rotliegend</a:t>
            </a:r>
            <a:r>
              <a:rPr lang="en-US" sz="2400" dirty="0" smtClean="0"/>
              <a:t>, Carboniferous and Cambrian; given in </a:t>
            </a:r>
            <a:r>
              <a:rPr lang="en-US" sz="2400" dirty="0" err="1" smtClean="0"/>
              <a:t>Tcf</a:t>
            </a:r>
            <a:r>
              <a:rPr lang="en-US" sz="2400" dirty="0" smtClean="0"/>
              <a:t>.</a:t>
            </a:r>
            <a:endParaRPr lang="en-GB" dirty="0" smtClean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2199554"/>
              </p:ext>
            </p:extLst>
          </p:nvPr>
        </p:nvGraphicFramePr>
        <p:xfrm>
          <a:off x="539552" y="908720"/>
          <a:ext cx="8208911" cy="2699126"/>
        </p:xfrm>
        <a:graphic>
          <a:graphicData uri="http://schemas.openxmlformats.org/drawingml/2006/table">
            <a:tbl>
              <a:tblPr/>
              <a:tblGrid>
                <a:gridCol w="1843087"/>
                <a:gridCol w="1123640"/>
                <a:gridCol w="1747101"/>
                <a:gridCol w="1747101"/>
                <a:gridCol w="1747982"/>
              </a:tblGrid>
              <a:tr h="5732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err="1">
                          <a:latin typeface="Times New Roman"/>
                          <a:ea typeface="Times New Roman"/>
                          <a:cs typeface="Times New Roman"/>
                        </a:rPr>
                        <a:t>Reservoir</a:t>
                      </a:r>
                      <a:r>
                        <a:rPr lang="pl-PL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l-PL" sz="1400" dirty="0" err="1">
                          <a:latin typeface="Times New Roman"/>
                          <a:ea typeface="Times New Roman"/>
                          <a:cs typeface="Times New Roman"/>
                        </a:rPr>
                        <a:t>formation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50">
                          <a:latin typeface="Times New Roman"/>
                          <a:ea typeface="Times New Roman"/>
                          <a:cs typeface="Times New Roman"/>
                        </a:rPr>
                        <a:t>Depth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50">
                          <a:latin typeface="Times New Roman"/>
                          <a:ea typeface="Times New Roman"/>
                          <a:cs typeface="Times New Roman"/>
                        </a:rPr>
                        <a:t>[m] b.s.l.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50">
                          <a:latin typeface="Times New Roman"/>
                          <a:ea typeface="Times New Roman"/>
                          <a:cs typeface="Times New Roman"/>
                        </a:rPr>
                        <a:t>Minimum [Tcf]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/>
                          <a:ea typeface="Times New Roman"/>
                          <a:cs typeface="Times New Roman"/>
                        </a:rPr>
                        <a:t>Best </a:t>
                      </a:r>
                      <a:r>
                        <a:rPr lang="pl-PL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estimate</a:t>
                      </a:r>
                      <a:r>
                        <a:rPr lang="pl-PL" sz="1400" b="1" dirty="0">
                          <a:latin typeface="Times New Roman"/>
                          <a:ea typeface="Times New Roman"/>
                          <a:cs typeface="Times New Roman"/>
                        </a:rPr>
                        <a:t> [</a:t>
                      </a:r>
                      <a:r>
                        <a:rPr lang="pl-PL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Tcf</a:t>
                      </a:r>
                      <a:r>
                        <a:rPr lang="pl-PL" sz="1400" b="1" dirty="0">
                          <a:latin typeface="Times New Roman"/>
                          <a:ea typeface="Times New Roman"/>
                          <a:cs typeface="Times New Roman"/>
                        </a:rPr>
                        <a:t>]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50">
                          <a:latin typeface="Times New Roman"/>
                          <a:ea typeface="Times New Roman"/>
                          <a:cs typeface="Times New Roman"/>
                        </a:rPr>
                        <a:t>Maximum [Tcf]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070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latin typeface="Times New Roman"/>
                          <a:ea typeface="Times New Roman"/>
                          <a:cs typeface="Times New Roman"/>
                        </a:rPr>
                        <a:t>I – Permian (Rotliegend)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latin typeface="Times New Roman"/>
                          <a:ea typeface="Times New Roman"/>
                          <a:cs typeface="Times New Roman"/>
                        </a:rPr>
                        <a:t>sandstones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latin typeface="Times New Roman"/>
                          <a:ea typeface="Times New Roman"/>
                          <a:cs typeface="Times New Roman"/>
                        </a:rPr>
                        <a:t>    5500-6000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i="1">
                          <a:latin typeface="Times New Roman"/>
                          <a:ea typeface="Times New Roman"/>
                          <a:cs typeface="Times New Roman"/>
                        </a:rPr>
                        <a:t>or</a:t>
                      </a:r>
                      <a:r>
                        <a:rPr lang="pl-PL" sz="900">
                          <a:latin typeface="Times New Roman"/>
                          <a:ea typeface="Times New Roman"/>
                          <a:cs typeface="Times New Roman"/>
                        </a:rPr>
                        <a:t> 5100-6000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dirty="0">
                          <a:latin typeface="Times New Roman"/>
                          <a:ea typeface="Times New Roman"/>
                          <a:cs typeface="Times New Roman"/>
                        </a:rPr>
                        <a:t>   3.57</a:t>
                      </a:r>
                      <a:endParaRPr lang="en-GB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900" i="1" dirty="0">
                          <a:latin typeface="Times New Roman"/>
                          <a:ea typeface="Times New Roman"/>
                          <a:cs typeface="Times New Roman"/>
                        </a:rPr>
                        <a:t>             </a:t>
                      </a:r>
                      <a:r>
                        <a:rPr lang="pl-PL" sz="900" i="1" dirty="0" err="1">
                          <a:latin typeface="Times New Roman"/>
                          <a:ea typeface="Times New Roman"/>
                          <a:cs typeface="Times New Roman"/>
                        </a:rPr>
                        <a:t>or</a:t>
                      </a:r>
                      <a:r>
                        <a:rPr lang="pl-PL" sz="900" dirty="0">
                          <a:latin typeface="Times New Roman"/>
                          <a:ea typeface="Times New Roman"/>
                          <a:cs typeface="Times New Roman"/>
                        </a:rPr>
                        <a:t> 7.62</a:t>
                      </a:r>
                      <a:endParaRPr lang="en-GB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latin typeface="Times New Roman"/>
                          <a:ea typeface="Times New Roman"/>
                          <a:cs typeface="Times New Roman"/>
                        </a:rPr>
                        <a:t>   12.18</a:t>
                      </a:r>
                      <a:endParaRPr lang="en-GB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900" b="1" i="1" dirty="0">
                          <a:latin typeface="Times New Roman"/>
                          <a:ea typeface="Times New Roman"/>
                          <a:cs typeface="Times New Roman"/>
                        </a:rPr>
                        <a:t>            </a:t>
                      </a:r>
                      <a:r>
                        <a:rPr lang="pl-PL" sz="9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or</a:t>
                      </a:r>
                      <a:r>
                        <a:rPr lang="pl-PL" sz="900" b="1" dirty="0">
                          <a:latin typeface="Times New Roman"/>
                          <a:ea typeface="Times New Roman"/>
                          <a:cs typeface="Times New Roman"/>
                        </a:rPr>
                        <a:t> 28.66</a:t>
                      </a:r>
                      <a:endParaRPr lang="en-GB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latin typeface="Times New Roman"/>
                          <a:ea typeface="Times New Roman"/>
                          <a:cs typeface="Times New Roman"/>
                        </a:rPr>
                        <a:t>31.21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900" i="1">
                          <a:latin typeface="Times New Roman"/>
                          <a:ea typeface="Times New Roman"/>
                          <a:cs typeface="Times New Roman"/>
                        </a:rPr>
                        <a:t>          or</a:t>
                      </a:r>
                      <a:r>
                        <a:rPr lang="pl-PL" sz="900">
                          <a:latin typeface="Times New Roman"/>
                          <a:ea typeface="Times New Roman"/>
                          <a:cs typeface="Times New Roman"/>
                        </a:rPr>
                        <a:t> 81.47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0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imes New Roman"/>
                          <a:ea typeface="Times New Roman"/>
                          <a:cs typeface="Times New Roman"/>
                        </a:rPr>
                        <a:t>II – </a:t>
                      </a:r>
                      <a:r>
                        <a:rPr lang="pl-PL" sz="1200" dirty="0" err="1">
                          <a:latin typeface="Times New Roman"/>
                          <a:ea typeface="Times New Roman"/>
                          <a:cs typeface="Times New Roman"/>
                        </a:rPr>
                        <a:t>Carboniferous</a:t>
                      </a:r>
                      <a:r>
                        <a:rPr lang="pl-PL" sz="1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l-PL" sz="1200" dirty="0" err="1">
                          <a:latin typeface="Times New Roman"/>
                          <a:ea typeface="Times New Roman"/>
                          <a:cs typeface="Times New Roman"/>
                        </a:rPr>
                        <a:t>sandstones</a:t>
                      </a:r>
                      <a:endParaRPr lang="en-GB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latin typeface="Times New Roman"/>
                          <a:ea typeface="Times New Roman"/>
                          <a:cs typeface="Times New Roman"/>
                        </a:rPr>
                        <a:t>1800-3500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latin typeface="Times New Roman"/>
                          <a:ea typeface="Times New Roman"/>
                          <a:cs typeface="Times New Roman"/>
                        </a:rPr>
                        <a:t>15.99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40.22</a:t>
                      </a:r>
                      <a:endParaRPr lang="en-GB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99.62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0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latin typeface="Times New Roman"/>
                          <a:ea typeface="Times New Roman"/>
                          <a:cs typeface="Times New Roman"/>
                        </a:rPr>
                        <a:t>III – Cambrian sandstones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latin typeface="Times New Roman"/>
                          <a:ea typeface="Times New Roman"/>
                          <a:cs typeface="Times New Roman"/>
                        </a:rPr>
                        <a:t>2800-3100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latin typeface="Times New Roman"/>
                          <a:ea typeface="Times New Roman"/>
                          <a:cs typeface="Times New Roman"/>
                        </a:rPr>
                        <a:t>0.60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1.34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2.82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endParaRPr lang="en-GB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dirty="0">
                          <a:latin typeface="Times New Roman"/>
                          <a:ea typeface="Times New Roman"/>
                          <a:cs typeface="Times New Roman"/>
                        </a:rPr>
                        <a:t>20.16</a:t>
                      </a:r>
                      <a:r>
                        <a:rPr lang="pl-PL" sz="900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</a:t>
                      </a:r>
                      <a:r>
                        <a:rPr lang="pl-PL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24.22</a:t>
                      </a:r>
                      <a:endParaRPr lang="en-GB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Times New Roman"/>
                          <a:ea typeface="Times New Roman"/>
                          <a:cs typeface="Times New Roman"/>
                        </a:rPr>
                        <a:t>53.94</a:t>
                      </a:r>
                      <a:r>
                        <a:rPr lang="pl-PL" sz="2000" b="1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</a:t>
                      </a:r>
                      <a:r>
                        <a:rPr lang="pl-PL" sz="2000" b="1" dirty="0">
                          <a:latin typeface="Times New Roman"/>
                          <a:ea typeface="Times New Roman"/>
                          <a:cs typeface="Times New Roman"/>
                        </a:rPr>
                        <a:t>70.42</a:t>
                      </a:r>
                      <a:endParaRPr lang="en-GB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dirty="0">
                          <a:latin typeface="Times New Roman"/>
                          <a:ea typeface="Times New Roman"/>
                          <a:cs typeface="Times New Roman"/>
                        </a:rPr>
                        <a:t>133.65</a:t>
                      </a:r>
                      <a:r>
                        <a:rPr lang="pl-PL" sz="900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</a:t>
                      </a:r>
                      <a:r>
                        <a:rPr lang="pl-PL" sz="900" dirty="0">
                          <a:latin typeface="Times New Roman"/>
                          <a:ea typeface="Times New Roman"/>
                          <a:cs typeface="Times New Roman"/>
                        </a:rPr>
                        <a:t>183.91</a:t>
                      </a:r>
                      <a:endParaRPr lang="en-GB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60" name="Picture 1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717007"/>
            <a:ext cx="425682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4122"/>
          </a:xfrm>
        </p:spPr>
        <p:txBody>
          <a:bodyPr/>
          <a:lstStyle/>
          <a:p>
            <a:r>
              <a:rPr lang="pl-PL" sz="2400" b="1" dirty="0" err="1" smtClean="0"/>
              <a:t>Organic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carbon</a:t>
            </a:r>
            <a:r>
              <a:rPr lang="pl-PL" sz="2400" b="1" dirty="0" smtClean="0"/>
              <a:t> (</a:t>
            </a:r>
            <a:r>
              <a:rPr lang="pl-PL" sz="2400" b="1" dirty="0" err="1" smtClean="0"/>
              <a:t>or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kerogen</a:t>
            </a:r>
            <a:r>
              <a:rPr lang="pl-PL" sz="2400" b="1" dirty="0" smtClean="0"/>
              <a:t>) – </a:t>
            </a:r>
            <a:r>
              <a:rPr lang="pl-PL" sz="2400" b="1" dirty="0" err="1" smtClean="0"/>
              <a:t>source</a:t>
            </a:r>
            <a:r>
              <a:rPr lang="pl-PL" sz="2400" b="1" dirty="0" smtClean="0"/>
              <a:t> of </a:t>
            </a:r>
            <a:r>
              <a:rPr lang="pl-PL" sz="2400" b="1" dirty="0" err="1" smtClean="0"/>
              <a:t>hydrocarbons</a:t>
            </a:r>
            <a:r>
              <a:rPr lang="pl-PL" sz="2400" b="1" dirty="0" smtClean="0"/>
              <a:t> – </a:t>
            </a:r>
            <a:r>
              <a:rPr lang="pl-PL" sz="2400" b="1" dirty="0" err="1" smtClean="0"/>
              <a:t>key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parameter</a:t>
            </a:r>
            <a:r>
              <a:rPr lang="pl-PL" sz="2400" b="1" dirty="0" smtClean="0"/>
              <a:t> for </a:t>
            </a:r>
            <a:r>
              <a:rPr lang="pl-PL" sz="2400" b="1" dirty="0" err="1" smtClean="0"/>
              <a:t>all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hydrocarbon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plays</a:t>
            </a:r>
            <a:r>
              <a:rPr lang="pl-PL" sz="2400" b="1" dirty="0" smtClean="0"/>
              <a:t> (TOC = Total </a:t>
            </a:r>
            <a:r>
              <a:rPr lang="pl-PL" sz="2400" b="1" dirty="0" err="1" smtClean="0"/>
              <a:t>Organic</a:t>
            </a:r>
            <a:r>
              <a:rPr lang="pl-PL" sz="2400" b="1" dirty="0" smtClean="0"/>
              <a:t> Carbon)</a:t>
            </a:r>
            <a:endParaRPr lang="pl-PL" sz="2400" b="1" dirty="0"/>
          </a:p>
        </p:txBody>
      </p:sp>
      <p:pic>
        <p:nvPicPr>
          <p:cNvPr id="2050" name="Picture 2" descr="D:\Shale Gas\Prezentacja 17.09.2015\Types of kerogen and hydrocarbon potenti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6653" y="980728"/>
            <a:ext cx="642344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1728192" cy="129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140968"/>
            <a:ext cx="172819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869160"/>
            <a:ext cx="172819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251520" y="89942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Gas-bearing</a:t>
            </a:r>
            <a:r>
              <a:rPr lang="pl-PL" dirty="0" smtClean="0"/>
              <a:t> </a:t>
            </a:r>
            <a:r>
              <a:rPr lang="pl-PL" dirty="0" err="1" smtClean="0"/>
              <a:t>shale</a:t>
            </a:r>
            <a:endParaRPr lang="en-GB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42628" y="278092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Organic</a:t>
            </a:r>
            <a:r>
              <a:rPr lang="pl-PL" dirty="0" smtClean="0"/>
              <a:t> </a:t>
            </a:r>
            <a:r>
              <a:rPr lang="pl-PL" dirty="0" err="1" smtClean="0"/>
              <a:t>carbon</a:t>
            </a:r>
            <a:endParaRPr lang="en-GB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77119" y="454496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Microporosity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0137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ytuł 1"/>
          <p:cNvSpPr>
            <a:spLocks noGrp="1"/>
          </p:cNvSpPr>
          <p:nvPr>
            <p:ph type="title"/>
          </p:nvPr>
        </p:nvSpPr>
        <p:spPr>
          <a:xfrm>
            <a:off x="462755" y="116632"/>
            <a:ext cx="8507413" cy="850900"/>
          </a:xfrm>
        </p:spPr>
        <p:txBody>
          <a:bodyPr/>
          <a:lstStyle/>
          <a:p>
            <a:pPr eaLnBrk="1" hangingPunct="1"/>
            <a:r>
              <a:rPr lang="pl-PL" sz="2400" b="1" u="sng" dirty="0" smtClean="0"/>
              <a:t>CBM (</a:t>
            </a:r>
            <a:r>
              <a:rPr lang="pl-PL" sz="2400" b="1" u="sng" dirty="0" err="1" smtClean="0"/>
              <a:t>Coal</a:t>
            </a:r>
            <a:r>
              <a:rPr lang="pl-PL" sz="2400" b="1" u="sng" dirty="0" smtClean="0"/>
              <a:t> Bed </a:t>
            </a:r>
            <a:r>
              <a:rPr lang="pl-PL" sz="2400" b="1" u="sng" dirty="0" err="1" smtClean="0"/>
              <a:t>Methane</a:t>
            </a:r>
            <a:r>
              <a:rPr lang="pl-PL" sz="2400" b="1" u="sng" dirty="0" smtClean="0"/>
              <a:t>) </a:t>
            </a:r>
            <a:r>
              <a:rPr lang="pl-PL" sz="2400" dirty="0" smtClean="0"/>
              <a:t>– the </a:t>
            </a:r>
            <a:r>
              <a:rPr lang="pl-PL" sz="2400" dirty="0" err="1" smtClean="0"/>
              <a:t>first</a:t>
            </a:r>
            <a:r>
              <a:rPr lang="pl-PL" sz="2400" dirty="0" smtClean="0"/>
              <a:t> </a:t>
            </a:r>
            <a:r>
              <a:rPr lang="pl-PL" sz="2400" dirty="0" err="1" smtClean="0"/>
              <a:t>coal</a:t>
            </a:r>
            <a:r>
              <a:rPr lang="pl-PL" sz="2400" dirty="0" smtClean="0"/>
              <a:t> </a:t>
            </a:r>
            <a:r>
              <a:rPr lang="pl-PL" sz="2400" dirty="0" err="1" smtClean="0"/>
              <a:t>hydraulic</a:t>
            </a:r>
            <a:r>
              <a:rPr lang="pl-PL" sz="2400" dirty="0" smtClean="0"/>
              <a:t> </a:t>
            </a:r>
            <a:r>
              <a:rPr lang="pl-PL" sz="2400" dirty="0" err="1" smtClean="0"/>
              <a:t>fracturing</a:t>
            </a:r>
            <a:r>
              <a:rPr lang="pl-PL" sz="2400" dirty="0" smtClean="0"/>
              <a:t> </a:t>
            </a:r>
            <a:r>
              <a:rPr lang="pl-PL" sz="2400" dirty="0" err="1" smtClean="0"/>
              <a:t>operation</a:t>
            </a:r>
            <a:r>
              <a:rPr lang="pl-PL" sz="2400" dirty="0" smtClean="0"/>
              <a:t> in a </a:t>
            </a:r>
            <a:r>
              <a:rPr lang="pl-PL" sz="2400" dirty="0" err="1" smtClean="0"/>
              <a:t>working</a:t>
            </a:r>
            <a:r>
              <a:rPr lang="pl-PL" sz="2400" dirty="0" smtClean="0"/>
              <a:t> </a:t>
            </a:r>
            <a:r>
              <a:rPr lang="pl-PL" sz="2400" dirty="0" err="1" smtClean="0"/>
              <a:t>coal</a:t>
            </a:r>
            <a:r>
              <a:rPr lang="pl-PL" sz="2400" dirty="0" smtClean="0"/>
              <a:t> </a:t>
            </a:r>
            <a:r>
              <a:rPr lang="pl-PL" sz="2400" dirty="0" err="1" smtClean="0"/>
              <a:t>mine</a:t>
            </a:r>
            <a:r>
              <a:rPr lang="pl-PL" sz="2400" dirty="0" smtClean="0"/>
              <a:t> (Wesoła, Poland)</a:t>
            </a:r>
            <a:endParaRPr lang="en-GB" sz="2400" dirty="0" smtClean="0"/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latin typeface="Calibri" pitchFamily="34" charset="0"/>
            </a:endParaRPr>
          </a:p>
        </p:txBody>
      </p:sp>
      <p:pic>
        <p:nvPicPr>
          <p:cNvPr id="31747" name="Picture 4" descr="przekroj_D-D'_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2351" y="980728"/>
            <a:ext cx="6056313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pole tekstowe 5"/>
          <p:cNvSpPr txBox="1">
            <a:spLocks noChangeArrowheads="1"/>
          </p:cNvSpPr>
          <p:nvPr/>
        </p:nvSpPr>
        <p:spPr bwMode="auto">
          <a:xfrm>
            <a:off x="307082" y="5139630"/>
            <a:ext cx="83534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 dirty="0" err="1">
                <a:latin typeface="Calibri" pitchFamily="34" charset="0"/>
              </a:rPr>
              <a:t>Recoverable</a:t>
            </a:r>
            <a:r>
              <a:rPr lang="pl-PL" sz="1600" b="1" dirty="0">
                <a:latin typeface="Calibri" pitchFamily="34" charset="0"/>
              </a:rPr>
              <a:t> resources  </a:t>
            </a:r>
            <a:r>
              <a:rPr lang="pl-PL" sz="1600" dirty="0" err="1">
                <a:latin typeface="Calibri" pitchFamily="34" charset="0"/>
              </a:rPr>
              <a:t>in</a:t>
            </a:r>
            <a:r>
              <a:rPr lang="pl-PL" sz="1600" dirty="0">
                <a:latin typeface="Calibri" pitchFamily="34" charset="0"/>
              </a:rPr>
              <a:t> Poland – c. </a:t>
            </a:r>
            <a:r>
              <a:rPr lang="pl-PL" sz="1600" b="1" dirty="0">
                <a:latin typeface="Calibri" pitchFamily="34" charset="0"/>
              </a:rPr>
              <a:t>170 </a:t>
            </a:r>
            <a:r>
              <a:rPr lang="pl-PL" sz="1600" b="1" dirty="0" err="1">
                <a:latin typeface="Calibri" pitchFamily="34" charset="0"/>
              </a:rPr>
              <a:t>billion</a:t>
            </a:r>
            <a:r>
              <a:rPr lang="pl-PL" sz="1600" b="1" dirty="0">
                <a:latin typeface="Calibri" pitchFamily="34" charset="0"/>
              </a:rPr>
              <a:t> </a:t>
            </a:r>
            <a:r>
              <a:rPr lang="pl-PL" sz="1600" b="1" dirty="0" smtClean="0">
                <a:latin typeface="Calibri" pitchFamily="34" charset="0"/>
              </a:rPr>
              <a:t>m</a:t>
            </a:r>
            <a:r>
              <a:rPr lang="pl-PL" sz="1600" b="1" baseline="30000" dirty="0" smtClean="0">
                <a:latin typeface="Calibri" pitchFamily="34" charset="0"/>
              </a:rPr>
              <a:t>3 </a:t>
            </a:r>
            <a:r>
              <a:rPr lang="pl-PL" sz="1600" b="1" dirty="0" smtClean="0">
                <a:latin typeface="Calibri" pitchFamily="34" charset="0"/>
              </a:rPr>
              <a:t>(</a:t>
            </a:r>
            <a:r>
              <a:rPr lang="pl-PL" sz="1600" b="1" dirty="0" err="1" smtClean="0">
                <a:latin typeface="Calibri" pitchFamily="34" charset="0"/>
              </a:rPr>
              <a:t>bcm</a:t>
            </a:r>
            <a:r>
              <a:rPr lang="pl-PL" sz="1600" b="1" dirty="0" smtClean="0">
                <a:latin typeface="Calibri" pitchFamily="34" charset="0"/>
              </a:rPr>
              <a:t>)</a:t>
            </a:r>
            <a:endParaRPr lang="pl-PL" sz="1600" b="1" dirty="0">
              <a:latin typeface="Calibri" pitchFamily="34" charset="0"/>
            </a:endParaRPr>
          </a:p>
          <a:p>
            <a:r>
              <a:rPr lang="pl-PL" sz="1600" b="1" dirty="0" err="1">
                <a:latin typeface="Calibri" pitchFamily="34" charset="0"/>
              </a:rPr>
              <a:t>Current</a:t>
            </a:r>
            <a:r>
              <a:rPr lang="pl-PL" sz="1600" b="1" dirty="0">
                <a:latin typeface="Calibri" pitchFamily="34" charset="0"/>
              </a:rPr>
              <a:t> </a:t>
            </a:r>
            <a:r>
              <a:rPr lang="pl-PL" sz="1600" b="1" dirty="0" err="1">
                <a:latin typeface="Calibri" pitchFamily="34" charset="0"/>
              </a:rPr>
              <a:t>emission</a:t>
            </a:r>
            <a:r>
              <a:rPr lang="pl-PL" sz="1600" b="1" dirty="0">
                <a:latin typeface="Calibri" pitchFamily="34" charset="0"/>
              </a:rPr>
              <a:t> </a:t>
            </a:r>
            <a:r>
              <a:rPr lang="pl-PL" sz="1600" dirty="0">
                <a:latin typeface="Calibri" pitchFamily="34" charset="0"/>
              </a:rPr>
              <a:t>of CH</a:t>
            </a:r>
            <a:r>
              <a:rPr lang="pl-PL" sz="1600" baseline="-25000" dirty="0">
                <a:latin typeface="Calibri" pitchFamily="34" charset="0"/>
              </a:rPr>
              <a:t>4</a:t>
            </a:r>
            <a:r>
              <a:rPr lang="pl-PL" sz="1600" dirty="0">
                <a:latin typeface="Calibri" pitchFamily="34" charset="0"/>
              </a:rPr>
              <a:t> – 660 </a:t>
            </a:r>
            <a:r>
              <a:rPr lang="pl-PL" sz="1600" dirty="0" err="1">
                <a:latin typeface="Calibri" pitchFamily="34" charset="0"/>
              </a:rPr>
              <a:t>million</a:t>
            </a:r>
            <a:r>
              <a:rPr lang="pl-PL" sz="1600" dirty="0">
                <a:latin typeface="Calibri" pitchFamily="34" charset="0"/>
              </a:rPr>
              <a:t> m</a:t>
            </a:r>
            <a:r>
              <a:rPr lang="pl-PL" sz="1600" baseline="30000" dirty="0">
                <a:latin typeface="Calibri" pitchFamily="34" charset="0"/>
              </a:rPr>
              <a:t>3</a:t>
            </a:r>
            <a:r>
              <a:rPr lang="pl-PL" sz="1600" dirty="0">
                <a:latin typeface="Calibri" pitchFamily="34" charset="0"/>
              </a:rPr>
              <a:t>/</a:t>
            </a:r>
            <a:r>
              <a:rPr lang="pl-PL" sz="1600" dirty="0" err="1">
                <a:latin typeface="Calibri" pitchFamily="34" charset="0"/>
              </a:rPr>
              <a:t>year</a:t>
            </a:r>
            <a:r>
              <a:rPr lang="pl-PL" sz="1600" dirty="0">
                <a:latin typeface="Calibri" pitchFamily="34" charset="0"/>
              </a:rPr>
              <a:t>, 190 </a:t>
            </a:r>
            <a:r>
              <a:rPr lang="pl-PL" sz="1600" dirty="0" err="1">
                <a:latin typeface="Calibri" pitchFamily="34" charset="0"/>
              </a:rPr>
              <a:t>million</a:t>
            </a:r>
            <a:r>
              <a:rPr lang="pl-PL" sz="1600" dirty="0">
                <a:latin typeface="Calibri" pitchFamily="34" charset="0"/>
              </a:rPr>
              <a:t> m</a:t>
            </a:r>
            <a:r>
              <a:rPr lang="pl-PL" sz="1600" baseline="30000" dirty="0">
                <a:latin typeface="Calibri" pitchFamily="34" charset="0"/>
              </a:rPr>
              <a:t>3</a:t>
            </a:r>
            <a:r>
              <a:rPr lang="pl-PL" sz="1600" dirty="0">
                <a:latin typeface="Calibri" pitchFamily="34" charset="0"/>
              </a:rPr>
              <a:t> – </a:t>
            </a:r>
            <a:r>
              <a:rPr lang="pl-PL" sz="1600" dirty="0" err="1">
                <a:latin typeface="Calibri" pitchFamily="34" charset="0"/>
              </a:rPr>
              <a:t>captured</a:t>
            </a:r>
            <a:endParaRPr lang="pl-PL" sz="1600" dirty="0">
              <a:latin typeface="Calibri" pitchFamily="34" charset="0"/>
            </a:endParaRPr>
          </a:p>
          <a:p>
            <a:r>
              <a:rPr lang="pl-PL" sz="1600" b="1" dirty="0" err="1">
                <a:latin typeface="Calibri" pitchFamily="34" charset="0"/>
              </a:rPr>
              <a:t>Safety</a:t>
            </a:r>
            <a:r>
              <a:rPr lang="pl-PL" sz="1600" b="1" dirty="0">
                <a:latin typeface="Calibri" pitchFamily="34" charset="0"/>
              </a:rPr>
              <a:t> </a:t>
            </a:r>
            <a:r>
              <a:rPr lang="pl-PL" sz="1600" dirty="0">
                <a:latin typeface="Calibri" pitchFamily="34" charset="0"/>
              </a:rPr>
              <a:t>– 64 </a:t>
            </a:r>
            <a:r>
              <a:rPr lang="pl-PL" sz="1600" dirty="0" err="1">
                <a:latin typeface="Calibri" pitchFamily="34" charset="0"/>
              </a:rPr>
              <a:t>casualties</a:t>
            </a:r>
            <a:r>
              <a:rPr lang="pl-PL" sz="1600" dirty="0">
                <a:latin typeface="Calibri" pitchFamily="34" charset="0"/>
              </a:rPr>
              <a:t> </a:t>
            </a:r>
            <a:r>
              <a:rPr lang="pl-PL" sz="1600" dirty="0" err="1">
                <a:latin typeface="Calibri" pitchFamily="34" charset="0"/>
              </a:rPr>
              <a:t>since</a:t>
            </a:r>
            <a:r>
              <a:rPr lang="pl-PL" sz="1600" dirty="0">
                <a:latin typeface="Calibri" pitchFamily="34" charset="0"/>
              </a:rPr>
              <a:t> 2000 </a:t>
            </a:r>
          </a:p>
          <a:p>
            <a:r>
              <a:rPr lang="pl-PL" sz="1600" b="1" dirty="0" err="1">
                <a:latin typeface="Calibri" pitchFamily="34" charset="0"/>
              </a:rPr>
              <a:t>Climate</a:t>
            </a:r>
            <a:r>
              <a:rPr lang="pl-PL" sz="1600" b="1" dirty="0">
                <a:latin typeface="Calibri" pitchFamily="34" charset="0"/>
              </a:rPr>
              <a:t> </a:t>
            </a:r>
            <a:r>
              <a:rPr lang="pl-PL" sz="1600" b="1" dirty="0" err="1">
                <a:latin typeface="Calibri" pitchFamily="34" charset="0"/>
              </a:rPr>
              <a:t>impact</a:t>
            </a:r>
            <a:r>
              <a:rPr lang="pl-PL" sz="1600" b="1" dirty="0">
                <a:latin typeface="Calibri" pitchFamily="34" charset="0"/>
              </a:rPr>
              <a:t> </a:t>
            </a:r>
            <a:r>
              <a:rPr lang="pl-PL" sz="1600" dirty="0">
                <a:latin typeface="Calibri" pitchFamily="34" charset="0"/>
              </a:rPr>
              <a:t>- 660 </a:t>
            </a:r>
            <a:r>
              <a:rPr lang="pl-PL" sz="1600" dirty="0" err="1">
                <a:latin typeface="Calibri" pitchFamily="34" charset="0"/>
              </a:rPr>
              <a:t>million</a:t>
            </a:r>
            <a:r>
              <a:rPr lang="pl-PL" sz="1600" dirty="0">
                <a:latin typeface="Calibri" pitchFamily="34" charset="0"/>
              </a:rPr>
              <a:t> m</a:t>
            </a:r>
            <a:r>
              <a:rPr lang="pl-PL" sz="1600" baseline="30000" dirty="0">
                <a:latin typeface="Calibri" pitchFamily="34" charset="0"/>
              </a:rPr>
              <a:t>3 </a:t>
            </a:r>
            <a:r>
              <a:rPr lang="pl-PL" sz="1600" dirty="0">
                <a:latin typeface="Calibri" pitchFamily="34" charset="0"/>
              </a:rPr>
              <a:t>of</a:t>
            </a:r>
            <a:r>
              <a:rPr lang="pl-PL" sz="1600" baseline="30000" dirty="0">
                <a:latin typeface="Calibri" pitchFamily="34" charset="0"/>
              </a:rPr>
              <a:t> </a:t>
            </a:r>
            <a:r>
              <a:rPr lang="pl-PL" sz="1600" dirty="0">
                <a:latin typeface="Calibri" pitchFamily="34" charset="0"/>
              </a:rPr>
              <a:t>CH</a:t>
            </a:r>
            <a:r>
              <a:rPr lang="pl-PL" sz="1600" baseline="-25000" dirty="0">
                <a:latin typeface="Calibri" pitchFamily="34" charset="0"/>
              </a:rPr>
              <a:t>4  </a:t>
            </a:r>
            <a:r>
              <a:rPr lang="pl-PL" sz="1600" dirty="0">
                <a:latin typeface="Calibri" pitchFamily="34" charset="0"/>
              </a:rPr>
              <a:t>= </a:t>
            </a:r>
            <a:r>
              <a:rPr lang="pl-PL" sz="1600" dirty="0" err="1">
                <a:latin typeface="Calibri" pitchFamily="34" charset="0"/>
              </a:rPr>
              <a:t>approximately</a:t>
            </a:r>
            <a:r>
              <a:rPr lang="pl-PL" sz="1600" dirty="0">
                <a:latin typeface="Calibri" pitchFamily="34" charset="0"/>
              </a:rPr>
              <a:t> 15,5 </a:t>
            </a:r>
            <a:r>
              <a:rPr lang="pl-PL" sz="1600" dirty="0" err="1">
                <a:latin typeface="Calibri" pitchFamily="34" charset="0"/>
              </a:rPr>
              <a:t>billion</a:t>
            </a:r>
            <a:r>
              <a:rPr lang="pl-PL" sz="1600" dirty="0">
                <a:latin typeface="Calibri" pitchFamily="34" charset="0"/>
              </a:rPr>
              <a:t> m</a:t>
            </a:r>
            <a:r>
              <a:rPr lang="pl-PL" sz="1600" baseline="30000" dirty="0">
                <a:latin typeface="Calibri" pitchFamily="34" charset="0"/>
              </a:rPr>
              <a:t>3 </a:t>
            </a:r>
            <a:r>
              <a:rPr lang="pl-PL" sz="1600" dirty="0">
                <a:latin typeface="Calibri" pitchFamily="34" charset="0"/>
              </a:rPr>
              <a:t>of CO</a:t>
            </a:r>
            <a:r>
              <a:rPr lang="pl-PL" sz="1600" baseline="-25000" dirty="0">
                <a:latin typeface="Calibri" pitchFamily="34" charset="0"/>
              </a:rPr>
              <a:t>2 </a:t>
            </a:r>
            <a:endParaRPr lang="pl-PL" sz="1600" dirty="0">
              <a:latin typeface="Calibri" pitchFamily="34" charset="0"/>
            </a:endParaRPr>
          </a:p>
        </p:txBody>
      </p:sp>
      <p:pic>
        <p:nvPicPr>
          <p:cNvPr id="31749" name="Picture 4" descr="Znalezione obrazy dla zapytania zag&amp;lstrok;&amp;eogon;bie górno&amp;sacute;l&amp;aogon;sk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72999"/>
            <a:ext cx="2447677" cy="16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ipsa 7"/>
          <p:cNvSpPr/>
          <p:nvPr/>
        </p:nvSpPr>
        <p:spPr>
          <a:xfrm>
            <a:off x="1330871" y="2210032"/>
            <a:ext cx="504825" cy="503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1751" name="Obraz 8" descr="odmetanowa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148" y="2845569"/>
            <a:ext cx="237648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Łącznik prosty ze strzałką 12"/>
          <p:cNvCxnSpPr/>
          <p:nvPr/>
        </p:nvCxnSpPr>
        <p:spPr>
          <a:xfrm flipV="1">
            <a:off x="4572000" y="4477562"/>
            <a:ext cx="2160588" cy="144462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3" name="pole tekstowe 15"/>
          <p:cNvSpPr txBox="1">
            <a:spLocks noChangeArrowheads="1"/>
          </p:cNvSpPr>
          <p:nvPr/>
        </p:nvSpPr>
        <p:spPr bwMode="auto">
          <a:xfrm rot="-234686">
            <a:off x="3868754" y="4687028"/>
            <a:ext cx="38882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i="1" dirty="0">
                <a:solidFill>
                  <a:srgbClr val="FF0000"/>
                </a:solidFill>
                <a:latin typeface="Calibri" pitchFamily="34" charset="0"/>
              </a:rPr>
              <a:t>600 m </a:t>
            </a:r>
            <a:r>
              <a:rPr lang="pl-PL" sz="1400" b="1" i="1" dirty="0" err="1">
                <a:solidFill>
                  <a:srgbClr val="FF0000"/>
                </a:solidFill>
                <a:latin typeface="Calibri" pitchFamily="34" charset="0"/>
              </a:rPr>
              <a:t>horizontal</a:t>
            </a:r>
            <a:r>
              <a:rPr lang="pl-PL" sz="14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l-PL" sz="1400" b="1" i="1" dirty="0" err="1">
                <a:solidFill>
                  <a:srgbClr val="FF0000"/>
                </a:solidFill>
                <a:latin typeface="Calibri" pitchFamily="34" charset="0"/>
              </a:rPr>
              <a:t>section</a:t>
            </a:r>
            <a:r>
              <a:rPr lang="pl-PL" sz="1400" b="1" i="1" dirty="0">
                <a:solidFill>
                  <a:srgbClr val="FF0000"/>
                </a:solidFill>
                <a:latin typeface="Calibri" pitchFamily="34" charset="0"/>
              </a:rPr>
              <a:t> with </a:t>
            </a:r>
            <a:r>
              <a:rPr lang="pl-PL" sz="1400" b="1" i="1" dirty="0" err="1">
                <a:solidFill>
                  <a:srgbClr val="FF0000"/>
                </a:solidFill>
                <a:latin typeface="Calibri" pitchFamily="34" charset="0"/>
              </a:rPr>
              <a:t>hydraulic</a:t>
            </a:r>
            <a:r>
              <a:rPr lang="pl-PL" sz="14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l-PL" sz="1400" b="1" i="1" dirty="0" err="1">
                <a:solidFill>
                  <a:srgbClr val="FF0000"/>
                </a:solidFill>
                <a:latin typeface="Calibri" pitchFamily="34" charset="0"/>
              </a:rPr>
              <a:t>fracturing</a:t>
            </a:r>
            <a:endParaRPr lang="en-GB" sz="14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55576" y="2492896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smtClean="0"/>
              <a:t>CONCLUSIVE</a:t>
            </a:r>
          </a:p>
          <a:p>
            <a:pPr algn="ctr"/>
            <a:r>
              <a:rPr lang="pl-PL" sz="4800" b="1" dirty="0" smtClean="0"/>
              <a:t>REMARKS</a:t>
            </a:r>
            <a:endParaRPr lang="pl-PL" sz="48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310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5639"/>
          <a:stretch/>
        </p:blipFill>
        <p:spPr bwMode="auto">
          <a:xfrm>
            <a:off x="232900" y="908720"/>
            <a:ext cx="8911100" cy="530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27867" y="116632"/>
            <a:ext cx="8486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Unconventional Gas: Potential Energy Market Impacts in the European Union, JRC Scientific and Policy Reports, 2012</a:t>
            </a:r>
            <a:endParaRPr lang="pl-PL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7543" y="4509120"/>
            <a:ext cx="26336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4932040" y="2423483"/>
            <a:ext cx="2881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UNCONVENTIONAL GAS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183646" y="1052736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OPTIMISTIC SCENARIO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 rot="16200000">
            <a:off x="-1536061" y="3458101"/>
            <a:ext cx="359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Million</a:t>
            </a:r>
            <a:r>
              <a:rPr lang="pl-PL" dirty="0" smtClean="0"/>
              <a:t>  </a:t>
            </a:r>
            <a:r>
              <a:rPr lang="pl-PL" dirty="0" err="1" smtClean="0"/>
              <a:t>tonnes</a:t>
            </a:r>
            <a:r>
              <a:rPr lang="pl-PL" dirty="0" smtClean="0"/>
              <a:t> of oil </a:t>
            </a:r>
            <a:r>
              <a:rPr lang="pl-PL" dirty="0" err="1" smtClean="0"/>
              <a:t>equivalent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115616" y="2423483"/>
            <a:ext cx="367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 smtClean="0">
                <a:solidFill>
                  <a:schemeClr val="accent3">
                    <a:lumMod val="75000"/>
                  </a:schemeClr>
                </a:solidFill>
              </a:rPr>
              <a:t>IMPORT DEPENDENCE STABLE</a:t>
            </a:r>
            <a:endParaRPr lang="pl-PL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19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7832"/>
          <a:stretch/>
        </p:blipFill>
        <p:spPr bwMode="auto">
          <a:xfrm>
            <a:off x="683568" y="836713"/>
            <a:ext cx="7938537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104318" y="4369078"/>
            <a:ext cx="2548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CONVENTIONAL GAS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142146" y="919039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PESSIMISTIC SCENARIO</a:t>
            </a:r>
            <a:endParaRPr lang="pl-PL" b="1" dirty="0"/>
          </a:p>
        </p:txBody>
      </p:sp>
      <p:sp>
        <p:nvSpPr>
          <p:cNvPr id="5" name="pole tekstowe 4"/>
          <p:cNvSpPr txBox="1"/>
          <p:nvPr/>
        </p:nvSpPr>
        <p:spPr>
          <a:xfrm rot="16200000">
            <a:off x="-1164374" y="3208331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Million</a:t>
            </a:r>
            <a:r>
              <a:rPr lang="pl-PL" dirty="0" smtClean="0"/>
              <a:t>  </a:t>
            </a:r>
            <a:r>
              <a:rPr lang="pl-PL" dirty="0" err="1" smtClean="0"/>
              <a:t>tonnes</a:t>
            </a:r>
            <a:r>
              <a:rPr lang="pl-PL" dirty="0" smtClean="0"/>
              <a:t> of oil </a:t>
            </a:r>
            <a:r>
              <a:rPr lang="pl-PL" dirty="0" err="1" smtClean="0"/>
              <a:t>equivalent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405950" y="5874234"/>
            <a:ext cx="87380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In both scenarios Europe needs shale gas production or gas high import, possible partly from Canada or US</a:t>
            </a:r>
          </a:p>
        </p:txBody>
      </p:sp>
      <p:sp>
        <p:nvSpPr>
          <p:cNvPr id="2" name="Prostokąt 1"/>
          <p:cNvSpPr/>
          <p:nvPr/>
        </p:nvSpPr>
        <p:spPr>
          <a:xfrm>
            <a:off x="154430" y="153122"/>
            <a:ext cx="883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Unconventional Gas: Potential Energy Market Impacts in the European Union, JRC Scientific and Policy Reports, 2012</a:t>
            </a:r>
            <a:endParaRPr lang="pl-PL" sz="20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5076056" y="2492896"/>
            <a:ext cx="2881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UNCONVENTIONAL GAS</a:t>
            </a:r>
            <a:endParaRPr lang="pl-PL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0" name="Łącznik prosty ze strzałką 9"/>
          <p:cNvCxnSpPr/>
          <p:nvPr/>
        </p:nvCxnSpPr>
        <p:spPr>
          <a:xfrm>
            <a:off x="6804248" y="2862228"/>
            <a:ext cx="288032" cy="4227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3203848" y="1783135"/>
            <a:ext cx="3963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 smtClean="0">
                <a:solidFill>
                  <a:schemeClr val="accent3">
                    <a:lumMod val="75000"/>
                  </a:schemeClr>
                </a:solidFill>
              </a:rPr>
              <a:t>GROWING IMPORT DEPENDENCE</a:t>
            </a:r>
            <a:endParaRPr lang="pl-PL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025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ChangeArrowheads="1"/>
          </p:cNvSpPr>
          <p:nvPr/>
        </p:nvSpPr>
        <p:spPr bwMode="auto">
          <a:xfrm>
            <a:off x="2957832" y="144016"/>
            <a:ext cx="3972127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l-PL" altLang="pl-PL" sz="2400" b="1" dirty="0" err="1" smtClean="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Final</a:t>
            </a:r>
            <a:r>
              <a:rPr lang="pl-PL" altLang="pl-PL" sz="2400" b="1" dirty="0" smtClean="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pl-PL" altLang="pl-PL" sz="2400" b="1" dirty="0" err="1" smtClean="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conclusions</a:t>
            </a:r>
            <a:r>
              <a:rPr lang="pl-PL" altLang="pl-PL" sz="2400" b="1" dirty="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: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79512" y="620688"/>
            <a:ext cx="87849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/>
              <a:t>EU is still in early exploration</a:t>
            </a:r>
            <a:r>
              <a:rPr lang="pl-PL" sz="1500" u="sng" dirty="0"/>
              <a:t> </a:t>
            </a:r>
            <a:r>
              <a:rPr lang="en-US" sz="1500" u="sng" dirty="0" smtClean="0"/>
              <a:t>phase</a:t>
            </a:r>
            <a:r>
              <a:rPr lang="pl-PL" sz="1500" u="sng" dirty="0" smtClean="0"/>
              <a:t>. </a:t>
            </a:r>
            <a:r>
              <a:rPr lang="en-US" sz="1500" dirty="0" smtClean="0"/>
              <a:t>Poland </a:t>
            </a:r>
            <a:r>
              <a:rPr lang="en-US" sz="1500" dirty="0"/>
              <a:t>and currently England are the only two countries in Europe having scenario of possible economic </a:t>
            </a:r>
            <a:r>
              <a:rPr lang="en-US" sz="1500" dirty="0" smtClean="0"/>
              <a:t>growth</a:t>
            </a:r>
            <a:r>
              <a:rPr lang="pl-PL" sz="1500" dirty="0" smtClean="0"/>
              <a:t>,</a:t>
            </a:r>
            <a:r>
              <a:rPr lang="en-US" sz="1500" dirty="0" smtClean="0"/>
              <a:t> </a:t>
            </a:r>
            <a:r>
              <a:rPr lang="en-US" sz="1500" dirty="0"/>
              <a:t>based on shale gas </a:t>
            </a:r>
            <a:r>
              <a:rPr lang="en-US" sz="1500" dirty="0" smtClean="0"/>
              <a:t>production</a:t>
            </a:r>
            <a:r>
              <a:rPr lang="pl-PL" sz="1500" dirty="0" smtClean="0"/>
              <a:t>. </a:t>
            </a:r>
            <a:r>
              <a:rPr lang="en-US" sz="1500" dirty="0" smtClean="0"/>
              <a:t>We </a:t>
            </a:r>
            <a:r>
              <a:rPr lang="en-US" sz="1500" dirty="0"/>
              <a:t>cannot simply adapt </a:t>
            </a:r>
            <a:r>
              <a:rPr lang="pl-PL" sz="1500" dirty="0" err="1" smtClean="0"/>
              <a:t>neither</a:t>
            </a:r>
            <a:r>
              <a:rPr lang="pl-PL" sz="1500" dirty="0" smtClean="0"/>
              <a:t> </a:t>
            </a:r>
            <a:r>
              <a:rPr lang="en-US" sz="1500" dirty="0" smtClean="0"/>
              <a:t>U.S.</a:t>
            </a:r>
            <a:r>
              <a:rPr lang="pl-PL" sz="1500" dirty="0" smtClean="0"/>
              <a:t> (</a:t>
            </a:r>
            <a:r>
              <a:rPr lang="pl-PL" sz="1500" dirty="0" err="1" smtClean="0"/>
              <a:t>exceptionally</a:t>
            </a:r>
            <a:r>
              <a:rPr lang="pl-PL" sz="1500" dirty="0" smtClean="0"/>
              <a:t> </a:t>
            </a:r>
            <a:r>
              <a:rPr lang="pl-PL" sz="1500" dirty="0" err="1" smtClean="0"/>
              <a:t>good</a:t>
            </a:r>
            <a:r>
              <a:rPr lang="pl-PL" sz="1500" dirty="0" smtClean="0"/>
              <a:t> </a:t>
            </a:r>
            <a:r>
              <a:rPr lang="pl-PL" sz="1500" dirty="0" err="1" smtClean="0"/>
              <a:t>geological</a:t>
            </a:r>
            <a:r>
              <a:rPr lang="pl-PL" sz="1500" dirty="0" smtClean="0"/>
              <a:t> </a:t>
            </a:r>
            <a:r>
              <a:rPr lang="pl-PL" sz="1500" dirty="0" err="1" smtClean="0"/>
              <a:t>conditions</a:t>
            </a:r>
            <a:r>
              <a:rPr lang="pl-PL" sz="1500" dirty="0" smtClean="0"/>
              <a:t>, </a:t>
            </a:r>
            <a:r>
              <a:rPr lang="pl-PL" sz="1500" dirty="0" err="1" smtClean="0"/>
              <a:t>different</a:t>
            </a:r>
            <a:r>
              <a:rPr lang="pl-PL" sz="1500" dirty="0" smtClean="0"/>
              <a:t> regulatory </a:t>
            </a:r>
            <a:r>
              <a:rPr lang="pl-PL" sz="1500" dirty="0" err="1" smtClean="0"/>
              <a:t>framework</a:t>
            </a:r>
            <a:r>
              <a:rPr lang="pl-PL" sz="1500" dirty="0" smtClean="0"/>
              <a:t>, </a:t>
            </a:r>
            <a:r>
              <a:rPr lang="pl-PL" sz="1500" dirty="0" err="1" smtClean="0"/>
              <a:t>environmental</a:t>
            </a:r>
            <a:r>
              <a:rPr lang="pl-PL" sz="1500" dirty="0" smtClean="0"/>
              <a:t> </a:t>
            </a:r>
            <a:r>
              <a:rPr lang="pl-PL" sz="1500" dirty="0" err="1" smtClean="0"/>
              <a:t>issues</a:t>
            </a:r>
            <a:r>
              <a:rPr lang="pl-PL" sz="1500" dirty="0" smtClean="0"/>
              <a:t>), nor (</a:t>
            </a:r>
            <a:r>
              <a:rPr lang="pl-PL" sz="1500" dirty="0" err="1" smtClean="0"/>
              <a:t>subsidised</a:t>
            </a:r>
            <a:r>
              <a:rPr lang="pl-PL" sz="1500" dirty="0" smtClean="0"/>
              <a:t>) </a:t>
            </a:r>
            <a:r>
              <a:rPr lang="pl-PL" sz="1500" dirty="0" err="1" smtClean="0"/>
              <a:t>Chinese</a:t>
            </a:r>
            <a:r>
              <a:rPr lang="pl-PL" sz="1500" dirty="0" smtClean="0"/>
              <a:t> </a:t>
            </a:r>
            <a:r>
              <a:rPr lang="en-US" sz="1500" dirty="0" smtClean="0"/>
              <a:t>shale </a:t>
            </a:r>
            <a:r>
              <a:rPr lang="en-US" sz="1500" dirty="0"/>
              <a:t>gas exploration </a:t>
            </a:r>
            <a:r>
              <a:rPr lang="en-US" sz="1500" dirty="0" smtClean="0"/>
              <a:t>experiences</a:t>
            </a:r>
            <a:r>
              <a:rPr lang="pl-PL" sz="1500" dirty="0" smtClean="0"/>
              <a:t>,</a:t>
            </a:r>
            <a:r>
              <a:rPr lang="en-US" sz="1500" dirty="0" smtClean="0"/>
              <a:t> </a:t>
            </a:r>
            <a:r>
              <a:rPr lang="en-US" sz="1500" dirty="0"/>
              <a:t>as a model for </a:t>
            </a:r>
            <a:r>
              <a:rPr lang="en-US" sz="1500" dirty="0" smtClean="0"/>
              <a:t>Europe</a:t>
            </a:r>
            <a:r>
              <a:rPr lang="pl-PL" sz="1500" dirty="0" smtClean="0"/>
              <a:t> (</a:t>
            </a:r>
            <a:r>
              <a:rPr lang="pl-PL" sz="1500" dirty="0" err="1" smtClean="0"/>
              <a:t>although</a:t>
            </a:r>
            <a:r>
              <a:rPr lang="pl-PL" sz="1500" dirty="0" smtClean="0"/>
              <a:t>, in </a:t>
            </a:r>
            <a:r>
              <a:rPr lang="pl-PL" sz="1500" dirty="0" err="1" smtClean="0"/>
              <a:t>terms</a:t>
            </a:r>
            <a:r>
              <a:rPr lang="pl-PL" sz="1500" dirty="0" smtClean="0"/>
              <a:t> of </a:t>
            </a:r>
            <a:r>
              <a:rPr lang="pl-PL" sz="1500" dirty="0" err="1" smtClean="0"/>
              <a:t>geology</a:t>
            </a:r>
            <a:r>
              <a:rPr lang="pl-PL" sz="1500" dirty="0" smtClean="0"/>
              <a:t> China </a:t>
            </a:r>
            <a:r>
              <a:rPr lang="pl-PL" sz="1500" dirty="0" err="1" smtClean="0"/>
              <a:t>is</a:t>
            </a:r>
            <a:r>
              <a:rPr lang="pl-PL" sz="1500" dirty="0" smtClean="0"/>
              <a:t> </a:t>
            </a:r>
            <a:r>
              <a:rPr lang="pl-PL" sz="1500" dirty="0" err="1" smtClean="0"/>
              <a:t>more</a:t>
            </a:r>
            <a:r>
              <a:rPr lang="pl-PL" sz="1500" dirty="0" smtClean="0"/>
              <a:t> </a:t>
            </a:r>
            <a:r>
              <a:rPr lang="pl-PL" sz="1500" dirty="0" err="1" smtClean="0"/>
              <a:t>compatible</a:t>
            </a:r>
            <a:r>
              <a:rPr lang="pl-PL" sz="1500" dirty="0" smtClean="0"/>
              <a:t>). </a:t>
            </a:r>
            <a:endParaRPr lang="pl-PL" sz="1500" b="1" u="sng" dirty="0" smtClean="0"/>
          </a:p>
          <a:p>
            <a:endParaRPr lang="pl-PL" sz="1500" b="1" dirty="0" smtClean="0"/>
          </a:p>
          <a:p>
            <a:r>
              <a:rPr lang="pl-PL" sz="1500" b="1" dirty="0" smtClean="0"/>
              <a:t>HOWEVER</a:t>
            </a:r>
            <a:r>
              <a:rPr lang="pl-PL" sz="1500" b="1" dirty="0"/>
              <a:t>:</a:t>
            </a:r>
          </a:p>
          <a:p>
            <a:endParaRPr lang="pl-PL" sz="1500" dirty="0"/>
          </a:p>
          <a:p>
            <a:r>
              <a:rPr lang="pl-PL" sz="1500" dirty="0" err="1" smtClean="0"/>
              <a:t>Today’s</a:t>
            </a:r>
            <a:r>
              <a:rPr lang="pl-PL" sz="1500" dirty="0" smtClean="0"/>
              <a:t> </a:t>
            </a:r>
            <a:r>
              <a:rPr lang="pl-PL" sz="1500" dirty="0" err="1" smtClean="0"/>
              <a:t>pessimism</a:t>
            </a:r>
            <a:r>
              <a:rPr lang="pl-PL" sz="1500" dirty="0" smtClean="0"/>
              <a:t> </a:t>
            </a:r>
            <a:r>
              <a:rPr lang="pl-PL" sz="1500" dirty="0" err="1" smtClean="0"/>
              <a:t>about</a:t>
            </a:r>
            <a:r>
              <a:rPr lang="pl-PL" sz="1500" dirty="0" smtClean="0"/>
              <a:t> </a:t>
            </a:r>
            <a:r>
              <a:rPr lang="pl-PL" sz="1500" dirty="0" err="1" smtClean="0"/>
              <a:t>shale</a:t>
            </a:r>
            <a:r>
              <a:rPr lang="pl-PL" sz="1500" dirty="0" smtClean="0"/>
              <a:t> gas in Poland </a:t>
            </a:r>
            <a:r>
              <a:rPr lang="pl-PL" sz="1500" dirty="0" err="1" smtClean="0"/>
              <a:t>reflects</a:t>
            </a:r>
            <a:r>
              <a:rPr lang="pl-PL" sz="1500" dirty="0" smtClean="0"/>
              <a:t> (in a </a:t>
            </a:r>
            <a:r>
              <a:rPr lang="pl-PL" sz="1500" dirty="0" err="1" smtClean="0"/>
              <a:t>reversed</a:t>
            </a:r>
            <a:r>
              <a:rPr lang="pl-PL" sz="1500" dirty="0" smtClean="0"/>
              <a:t> </a:t>
            </a:r>
            <a:r>
              <a:rPr lang="pl-PL" sz="1500" dirty="0" err="1" smtClean="0"/>
              <a:t>sense</a:t>
            </a:r>
            <a:r>
              <a:rPr lang="pl-PL" sz="1500" dirty="0" smtClean="0"/>
              <a:t>) the </a:t>
            </a:r>
            <a:r>
              <a:rPr lang="pl-PL" sz="1500" dirty="0" err="1" smtClean="0"/>
              <a:t>early</a:t>
            </a:r>
            <a:r>
              <a:rPr lang="pl-PL" sz="1500" dirty="0" smtClean="0"/>
              <a:t> </a:t>
            </a:r>
            <a:r>
              <a:rPr lang="pl-PL" sz="1500" dirty="0" err="1" smtClean="0"/>
              <a:t>frenzy</a:t>
            </a:r>
            <a:r>
              <a:rPr lang="pl-PL" sz="1500" dirty="0" smtClean="0"/>
              <a:t> </a:t>
            </a:r>
            <a:br>
              <a:rPr lang="pl-PL" sz="1500" dirty="0" smtClean="0"/>
            </a:br>
            <a:r>
              <a:rPr lang="pl-PL" sz="1500" dirty="0" smtClean="0"/>
              <a:t>- and </a:t>
            </a:r>
            <a:r>
              <a:rPr lang="pl-PL" sz="1500" dirty="0" err="1" smtClean="0"/>
              <a:t>is</a:t>
            </a:r>
            <a:r>
              <a:rPr lang="pl-PL" sz="1500" dirty="0" smtClean="0"/>
              <a:t> </a:t>
            </a:r>
            <a:r>
              <a:rPr lang="pl-PL" sz="1500" dirty="0" err="1" smtClean="0"/>
              <a:t>just</a:t>
            </a:r>
            <a:r>
              <a:rPr lang="pl-PL" sz="1500" dirty="0" smtClean="0"/>
              <a:t> as </a:t>
            </a:r>
            <a:r>
              <a:rPr lang="pl-PL" sz="1500" dirty="0" err="1" smtClean="0"/>
              <a:t>overblown</a:t>
            </a:r>
            <a:endParaRPr lang="pl-PL" sz="1500" dirty="0" smtClean="0"/>
          </a:p>
          <a:p>
            <a:endParaRPr lang="pl-PL" sz="1500" dirty="0"/>
          </a:p>
          <a:p>
            <a:r>
              <a:rPr lang="pl-PL" sz="1500" dirty="0" err="1" smtClean="0"/>
              <a:t>Currently</a:t>
            </a:r>
            <a:r>
              <a:rPr lang="pl-PL" sz="1500" dirty="0" smtClean="0"/>
              <a:t>, we </a:t>
            </a:r>
            <a:r>
              <a:rPr lang="pl-PL" sz="1500" dirty="0" err="1" smtClean="0"/>
              <a:t>can</a:t>
            </a:r>
            <a:r>
              <a:rPr lang="pl-PL" sz="1500" dirty="0" smtClean="0"/>
              <a:t> map </a:t>
            </a:r>
            <a:r>
              <a:rPr lang="pl-PL" sz="1500" dirty="0" err="1" smtClean="0"/>
              <a:t>more</a:t>
            </a:r>
            <a:r>
              <a:rPr lang="pl-PL" sz="1500" dirty="0" smtClean="0"/>
              <a:t> </a:t>
            </a:r>
            <a:r>
              <a:rPr lang="pl-PL" sz="1500" dirty="0" err="1" smtClean="0"/>
              <a:t>accurately</a:t>
            </a:r>
            <a:r>
              <a:rPr lang="pl-PL" sz="1500" dirty="0" smtClean="0"/>
              <a:t> </a:t>
            </a:r>
            <a:r>
              <a:rPr lang="pl-PL" sz="1500" dirty="0" err="1" smtClean="0"/>
              <a:t>early</a:t>
            </a:r>
            <a:r>
              <a:rPr lang="pl-PL" sz="1500" dirty="0" smtClean="0"/>
              <a:t> commercial </a:t>
            </a:r>
            <a:r>
              <a:rPr lang="pl-PL" sz="1500" dirty="0" err="1" smtClean="0"/>
              <a:t>potential</a:t>
            </a:r>
            <a:r>
              <a:rPr lang="pl-PL" sz="1500" dirty="0" smtClean="0"/>
              <a:t> of the </a:t>
            </a:r>
            <a:r>
              <a:rPr lang="pl-PL" sz="1500" dirty="0" err="1" smtClean="0"/>
              <a:t>Polish</a:t>
            </a:r>
            <a:r>
              <a:rPr lang="pl-PL" sz="1500" dirty="0" smtClean="0"/>
              <a:t> </a:t>
            </a:r>
            <a:r>
              <a:rPr lang="pl-PL" sz="1500" dirty="0" err="1" smtClean="0"/>
              <a:t>shales</a:t>
            </a:r>
            <a:r>
              <a:rPr lang="pl-PL" sz="1500" dirty="0" smtClean="0"/>
              <a:t>, </a:t>
            </a:r>
            <a:r>
              <a:rPr lang="pl-PL" sz="1500" dirty="0" err="1" smtClean="0"/>
              <a:t>there</a:t>
            </a:r>
            <a:r>
              <a:rPr lang="pl-PL" sz="1500" dirty="0" smtClean="0"/>
              <a:t> </a:t>
            </a:r>
            <a:r>
              <a:rPr lang="pl-PL" sz="1500" dirty="0" err="1" smtClean="0"/>
              <a:t>is</a:t>
            </a:r>
            <a:r>
              <a:rPr lang="pl-PL" sz="1500" dirty="0" smtClean="0"/>
              <a:t> </a:t>
            </a:r>
            <a:r>
              <a:rPr lang="pl-PL" sz="1500" dirty="0" err="1" smtClean="0"/>
              <a:t>also</a:t>
            </a:r>
            <a:r>
              <a:rPr lang="pl-PL" sz="1500" dirty="0" smtClean="0"/>
              <a:t> </a:t>
            </a:r>
            <a:br>
              <a:rPr lang="pl-PL" sz="1500" dirty="0" smtClean="0"/>
            </a:br>
            <a:r>
              <a:rPr lang="pl-PL" sz="1500" dirty="0" smtClean="0"/>
              <a:t>a </a:t>
            </a:r>
            <a:r>
              <a:rPr lang="pl-PL" sz="1500" dirty="0" err="1" smtClean="0"/>
              <a:t>progress</a:t>
            </a:r>
            <a:r>
              <a:rPr lang="pl-PL" sz="1500" dirty="0" smtClean="0"/>
              <a:t> in </a:t>
            </a:r>
            <a:r>
              <a:rPr lang="pl-PL" sz="1500" dirty="0" err="1" smtClean="0"/>
              <a:t>gas</a:t>
            </a:r>
            <a:r>
              <a:rPr lang="pl-PL" sz="1500" dirty="0" smtClean="0"/>
              <a:t> </a:t>
            </a:r>
            <a:r>
              <a:rPr lang="pl-PL" sz="1500" dirty="0" err="1" smtClean="0"/>
              <a:t>output</a:t>
            </a:r>
            <a:r>
              <a:rPr lang="pl-PL" sz="1500" dirty="0" smtClean="0"/>
              <a:t> </a:t>
            </a:r>
            <a:r>
              <a:rPr lang="pl-PL" sz="1500" dirty="0" err="1" smtClean="0"/>
              <a:t>results</a:t>
            </a:r>
            <a:r>
              <a:rPr lang="pl-PL" sz="1500" dirty="0" smtClean="0"/>
              <a:t>, so we </a:t>
            </a:r>
            <a:r>
              <a:rPr lang="pl-PL" sz="1500" dirty="0" err="1" smtClean="0"/>
              <a:t>are</a:t>
            </a:r>
            <a:r>
              <a:rPr lang="pl-PL" sz="1500" dirty="0" smtClean="0"/>
              <a:t> on a learning </a:t>
            </a:r>
            <a:r>
              <a:rPr lang="pl-PL" sz="1500" dirty="0" err="1" smtClean="0"/>
              <a:t>curve</a:t>
            </a:r>
            <a:r>
              <a:rPr lang="pl-PL" sz="1500" dirty="0" smtClean="0"/>
              <a:t>. T</a:t>
            </a:r>
            <a:r>
              <a:rPr lang="en-GB" sz="1500" dirty="0" smtClean="0"/>
              <a:t>here is still no substitute for ‘learning-by-doing’, i.e. the knowledge that comes from drilling and completing wells.</a:t>
            </a:r>
            <a:r>
              <a:rPr lang="pl-PL" sz="1500" dirty="0" smtClean="0"/>
              <a:t>   </a:t>
            </a:r>
            <a:endParaRPr lang="en-GB" sz="1500" dirty="0" smtClean="0"/>
          </a:p>
          <a:p>
            <a:r>
              <a:rPr lang="en-GB" sz="1500" dirty="0" smtClean="0"/>
              <a:t> </a:t>
            </a:r>
          </a:p>
          <a:p>
            <a:r>
              <a:rPr lang="pl-PL" sz="1500" dirty="0" smtClean="0"/>
              <a:t>H</a:t>
            </a:r>
            <a:r>
              <a:rPr lang="en-GB" sz="1500" dirty="0" err="1" smtClean="0"/>
              <a:t>igher</a:t>
            </a:r>
            <a:r>
              <a:rPr lang="en-GB" sz="1500" dirty="0" smtClean="0"/>
              <a:t> amounts</a:t>
            </a:r>
            <a:r>
              <a:rPr lang="pl-PL" sz="1500" dirty="0" smtClean="0"/>
              <a:t> </a:t>
            </a:r>
            <a:r>
              <a:rPr lang="en-GB" sz="1500" dirty="0" smtClean="0"/>
              <a:t>of </a:t>
            </a:r>
            <a:r>
              <a:rPr lang="pl-PL" sz="1500" dirty="0" err="1" smtClean="0"/>
              <a:t>condensate</a:t>
            </a:r>
            <a:r>
              <a:rPr lang="pl-PL" sz="1500" dirty="0" smtClean="0"/>
              <a:t>/</a:t>
            </a:r>
            <a:r>
              <a:rPr lang="en-GB" sz="1500" dirty="0" smtClean="0"/>
              <a:t>oil than anticipated, whereas natural gas production is lower than </a:t>
            </a:r>
            <a:r>
              <a:rPr lang="pl-PL" sz="1500" dirty="0" smtClean="0"/>
              <a:t/>
            </a:r>
            <a:br>
              <a:rPr lang="pl-PL" sz="1500" dirty="0" smtClean="0"/>
            </a:br>
            <a:r>
              <a:rPr lang="en-GB" sz="1500" dirty="0" smtClean="0"/>
              <a:t>had been hoped</a:t>
            </a:r>
            <a:r>
              <a:rPr lang="pl-PL" sz="1500" dirty="0" smtClean="0"/>
              <a:t>. </a:t>
            </a:r>
            <a:r>
              <a:rPr lang="pl-PL" sz="1500" dirty="0" err="1" smtClean="0"/>
              <a:t>Importantly</a:t>
            </a:r>
            <a:r>
              <a:rPr lang="pl-PL" sz="1500" dirty="0" smtClean="0"/>
              <a:t>, w</a:t>
            </a:r>
            <a:r>
              <a:rPr lang="en-GB" sz="1500" dirty="0" smtClean="0"/>
              <a:t>et gas</a:t>
            </a:r>
            <a:r>
              <a:rPr lang="pl-PL" sz="1500" dirty="0" smtClean="0"/>
              <a:t> (</a:t>
            </a:r>
            <a:r>
              <a:rPr lang="en-GB" sz="1500" dirty="0" smtClean="0"/>
              <a:t>higher content of natural gas liquids</a:t>
            </a:r>
            <a:r>
              <a:rPr lang="pl-PL" sz="1500" dirty="0" smtClean="0"/>
              <a:t>) </a:t>
            </a:r>
            <a:r>
              <a:rPr lang="pl-PL" sz="1500" dirty="0" err="1" smtClean="0"/>
              <a:t>is</a:t>
            </a:r>
            <a:r>
              <a:rPr lang="pl-PL" sz="1500" dirty="0" smtClean="0"/>
              <a:t> </a:t>
            </a:r>
            <a:r>
              <a:rPr lang="pl-PL" sz="1500" dirty="0" err="1" smtClean="0"/>
              <a:t>economically</a:t>
            </a:r>
            <a:r>
              <a:rPr lang="en-GB" sz="1500" dirty="0" smtClean="0"/>
              <a:t> attractive</a:t>
            </a:r>
            <a:endParaRPr lang="pl-PL" sz="1500" dirty="0" smtClean="0"/>
          </a:p>
          <a:p>
            <a:endParaRPr lang="pl-PL" sz="1500" dirty="0" smtClean="0"/>
          </a:p>
          <a:p>
            <a:r>
              <a:rPr lang="pl-PL" sz="1500" u="sng" dirty="0" err="1" smtClean="0"/>
              <a:t>Forget</a:t>
            </a:r>
            <a:r>
              <a:rPr lang="pl-PL" sz="1500" u="sng" dirty="0" smtClean="0"/>
              <a:t> </a:t>
            </a:r>
            <a:r>
              <a:rPr lang="pl-PL" sz="1500" u="sng" dirty="0" err="1" smtClean="0"/>
              <a:t>about</a:t>
            </a:r>
            <a:r>
              <a:rPr lang="pl-PL" sz="1500" u="sng" dirty="0" smtClean="0"/>
              <a:t> 150 </a:t>
            </a:r>
            <a:r>
              <a:rPr lang="pl-PL" sz="1500" u="sng" dirty="0" err="1" smtClean="0"/>
              <a:t>bcm</a:t>
            </a:r>
            <a:r>
              <a:rPr lang="pl-PL" sz="1500" u="sng" dirty="0" smtClean="0"/>
              <a:t>/</a:t>
            </a:r>
            <a:r>
              <a:rPr lang="pl-PL" sz="1500" u="sng" dirty="0" err="1" smtClean="0"/>
              <a:t>year</a:t>
            </a:r>
            <a:r>
              <a:rPr lang="pl-PL" sz="1500" u="sng" dirty="0" smtClean="0"/>
              <a:t> – as </a:t>
            </a:r>
            <a:r>
              <a:rPr lang="pl-PL" sz="1500" u="sng" dirty="0" err="1" smtClean="0"/>
              <a:t>originally</a:t>
            </a:r>
            <a:r>
              <a:rPr lang="pl-PL" sz="1500" u="sng" dirty="0" smtClean="0"/>
              <a:t> </a:t>
            </a:r>
            <a:r>
              <a:rPr lang="pl-PL" sz="1500" u="sng" dirty="0" err="1" smtClean="0"/>
              <a:t>hoped</a:t>
            </a:r>
            <a:r>
              <a:rPr lang="pl-PL" sz="1500" u="sng" dirty="0" smtClean="0"/>
              <a:t> for</a:t>
            </a:r>
            <a:r>
              <a:rPr lang="pl-PL" sz="1500" dirty="0" smtClean="0"/>
              <a:t>. But </a:t>
            </a:r>
            <a:r>
              <a:rPr lang="pl-PL" sz="1500" dirty="0" err="1" smtClean="0"/>
              <a:t>even</a:t>
            </a:r>
            <a:r>
              <a:rPr lang="pl-PL" sz="1500" dirty="0" smtClean="0"/>
              <a:t> 5 </a:t>
            </a:r>
            <a:r>
              <a:rPr lang="pl-PL" sz="1500" dirty="0" err="1" smtClean="0"/>
              <a:t>bcm</a:t>
            </a:r>
            <a:r>
              <a:rPr lang="pl-PL" sz="1500" dirty="0" smtClean="0"/>
              <a:t>/</a:t>
            </a:r>
            <a:r>
              <a:rPr lang="pl-PL" sz="1500" dirty="0" err="1" smtClean="0"/>
              <a:t>year</a:t>
            </a:r>
            <a:r>
              <a:rPr lang="pl-PL" sz="1500" dirty="0" smtClean="0"/>
              <a:t> </a:t>
            </a:r>
            <a:r>
              <a:rPr lang="pl-PL" sz="1500" dirty="0" err="1" smtClean="0"/>
              <a:t>might</a:t>
            </a:r>
            <a:r>
              <a:rPr lang="pl-PL" sz="1500" dirty="0" smtClean="0"/>
              <a:t> be </a:t>
            </a:r>
            <a:r>
              <a:rPr lang="pl-PL" sz="1500" dirty="0" err="1" smtClean="0"/>
              <a:t>important</a:t>
            </a:r>
            <a:r>
              <a:rPr lang="pl-PL" sz="1500" dirty="0" smtClean="0"/>
              <a:t> (</a:t>
            </a:r>
            <a:r>
              <a:rPr lang="pl-PL" sz="1500" dirty="0" err="1" smtClean="0"/>
              <a:t>it</a:t>
            </a:r>
            <a:r>
              <a:rPr lang="pl-PL" sz="1500" dirty="0" smtClean="0"/>
              <a:t> </a:t>
            </a:r>
            <a:r>
              <a:rPr lang="pl-PL" sz="1500" dirty="0" err="1" smtClean="0"/>
              <a:t>would</a:t>
            </a:r>
            <a:r>
              <a:rPr lang="pl-PL" sz="1500" dirty="0" smtClean="0"/>
              <a:t> be a 1/3 of </a:t>
            </a:r>
            <a:r>
              <a:rPr lang="pl-PL" sz="1500" dirty="0" err="1" smtClean="0"/>
              <a:t>current</a:t>
            </a:r>
            <a:r>
              <a:rPr lang="pl-PL" sz="1500" dirty="0" smtClean="0"/>
              <a:t> </a:t>
            </a:r>
            <a:r>
              <a:rPr lang="pl-PL" sz="1500" dirty="0" err="1" smtClean="0"/>
              <a:t>annual</a:t>
            </a:r>
            <a:r>
              <a:rPr lang="pl-PL" sz="1500" dirty="0" smtClean="0"/>
              <a:t> </a:t>
            </a:r>
            <a:r>
              <a:rPr lang="pl-PL" sz="1500" dirty="0" err="1" smtClean="0"/>
              <a:t>consumption</a:t>
            </a:r>
            <a:r>
              <a:rPr lang="pl-PL" sz="1500" dirty="0" smtClean="0"/>
              <a:t> </a:t>
            </a:r>
            <a:r>
              <a:rPr lang="pl-PL" sz="1500" dirty="0" err="1" smtClean="0"/>
              <a:t>in</a:t>
            </a:r>
            <a:r>
              <a:rPr lang="pl-PL" sz="1500" dirty="0" smtClean="0"/>
              <a:t> Poland). </a:t>
            </a:r>
            <a:r>
              <a:rPr lang="pl-PL" sz="1500" dirty="0" err="1" smtClean="0"/>
              <a:t>Tight</a:t>
            </a:r>
            <a:r>
              <a:rPr lang="pl-PL" sz="1500" dirty="0" smtClean="0"/>
              <a:t> gas and CBM </a:t>
            </a:r>
            <a:r>
              <a:rPr lang="pl-PL" sz="1500" dirty="0" err="1" smtClean="0"/>
              <a:t>can</a:t>
            </a:r>
            <a:r>
              <a:rPr lang="pl-PL" sz="1500" dirty="0" smtClean="0"/>
              <a:t> </a:t>
            </a:r>
            <a:r>
              <a:rPr lang="pl-PL" sz="1500" dirty="0" err="1" smtClean="0"/>
              <a:t>provide</a:t>
            </a:r>
            <a:r>
              <a:rPr lang="pl-PL" sz="1500" dirty="0" smtClean="0"/>
              <a:t> </a:t>
            </a:r>
            <a:r>
              <a:rPr lang="pl-PL" sz="1500" dirty="0" err="1" smtClean="0"/>
              <a:t>additional</a:t>
            </a:r>
            <a:r>
              <a:rPr lang="pl-PL" sz="1500" dirty="0" smtClean="0"/>
              <a:t> </a:t>
            </a:r>
            <a:r>
              <a:rPr lang="pl-PL" sz="1500" dirty="0" err="1" smtClean="0"/>
              <a:t>production</a:t>
            </a:r>
            <a:r>
              <a:rPr lang="pl-PL" sz="1500" smtClean="0"/>
              <a:t>, and conventional</a:t>
            </a:r>
            <a:r>
              <a:rPr lang="pl-PL" sz="1500" dirty="0" smtClean="0"/>
              <a:t> </a:t>
            </a:r>
            <a:r>
              <a:rPr lang="pl-PL" sz="1500" dirty="0" err="1" smtClean="0"/>
              <a:t>accumulations</a:t>
            </a:r>
            <a:r>
              <a:rPr lang="pl-PL" sz="1500" dirty="0" smtClean="0"/>
              <a:t> </a:t>
            </a:r>
            <a:r>
              <a:rPr lang="pl-PL" sz="1500" dirty="0" err="1" smtClean="0"/>
              <a:t>can</a:t>
            </a:r>
            <a:r>
              <a:rPr lang="pl-PL" sz="1500" dirty="0" smtClean="0"/>
              <a:t> be </a:t>
            </a:r>
            <a:r>
              <a:rPr lang="pl-PL" sz="1500" dirty="0" err="1" smtClean="0"/>
              <a:t>associated</a:t>
            </a:r>
            <a:r>
              <a:rPr lang="pl-PL" sz="1500" dirty="0" smtClean="0"/>
              <a:t> with </a:t>
            </a:r>
            <a:r>
              <a:rPr lang="pl-PL" sz="1500" dirty="0" err="1" smtClean="0"/>
              <a:t>unconventional</a:t>
            </a:r>
            <a:r>
              <a:rPr lang="pl-PL" sz="1500" dirty="0" smtClean="0"/>
              <a:t> </a:t>
            </a:r>
            <a:r>
              <a:rPr lang="pl-PL" sz="1500" dirty="0" err="1" smtClean="0"/>
              <a:t>plays</a:t>
            </a:r>
            <a:r>
              <a:rPr lang="pl-PL" sz="1500" dirty="0" smtClean="0"/>
              <a:t>. Many </a:t>
            </a:r>
            <a:r>
              <a:rPr lang="pl-PL" sz="1500" dirty="0" err="1" smtClean="0"/>
              <a:t>hitherto</a:t>
            </a:r>
            <a:r>
              <a:rPr lang="pl-PL" sz="1500" dirty="0" smtClean="0"/>
              <a:t> </a:t>
            </a:r>
            <a:r>
              <a:rPr lang="en-US" sz="1500" dirty="0" smtClean="0"/>
              <a:t>reports </a:t>
            </a:r>
            <a:r>
              <a:rPr lang="en-US" sz="1500" dirty="0"/>
              <a:t>are strongly oriented to think in a way of production from conventional gas reserves</a:t>
            </a:r>
            <a:r>
              <a:rPr lang="pl-PL" sz="1500" dirty="0"/>
              <a:t> – </a:t>
            </a:r>
            <a:r>
              <a:rPr lang="pl-PL" sz="1500" dirty="0" smtClean="0"/>
              <a:t/>
            </a:r>
            <a:br>
              <a:rPr lang="pl-PL" sz="1500" dirty="0" smtClean="0"/>
            </a:br>
            <a:r>
              <a:rPr lang="pl-PL" sz="1500" dirty="0" err="1" smtClean="0"/>
              <a:t>which</a:t>
            </a:r>
            <a:r>
              <a:rPr lang="pl-PL" sz="1500" dirty="0" smtClean="0"/>
              <a:t> </a:t>
            </a:r>
            <a:r>
              <a:rPr lang="pl-PL" sz="1500" dirty="0" err="1"/>
              <a:t>is</a:t>
            </a:r>
            <a:r>
              <a:rPr lang="pl-PL" sz="1500" dirty="0"/>
              <a:t> a </a:t>
            </a:r>
            <a:r>
              <a:rPr lang="pl-PL" sz="1500" dirty="0" err="1"/>
              <a:t>misleading</a:t>
            </a:r>
            <a:r>
              <a:rPr lang="pl-PL" sz="1500" dirty="0"/>
              <a:t> </a:t>
            </a:r>
            <a:r>
              <a:rPr lang="pl-PL" sz="1500" dirty="0" err="1" smtClean="0"/>
              <a:t>approach</a:t>
            </a:r>
            <a:r>
              <a:rPr lang="pl-PL" sz="1500" dirty="0" smtClean="0"/>
              <a:t>. </a:t>
            </a:r>
            <a:r>
              <a:rPr lang="pl-PL" sz="1500" b="1" u="sng" dirty="0" smtClean="0"/>
              <a:t>In </a:t>
            </a:r>
            <a:r>
              <a:rPr lang="pl-PL" sz="1500" b="1" u="sng" dirty="0"/>
              <a:t>a </a:t>
            </a:r>
            <a:r>
              <a:rPr lang="pl-PL" sz="1500" b="1" u="sng" dirty="0" err="1"/>
              <a:t>sense</a:t>
            </a:r>
            <a:r>
              <a:rPr lang="pl-PL" sz="1500" b="1" u="sng" dirty="0"/>
              <a:t>, </a:t>
            </a:r>
            <a:r>
              <a:rPr lang="pl-PL" sz="1500" b="1" u="sng" dirty="0" err="1"/>
              <a:t>Polish</a:t>
            </a:r>
            <a:r>
              <a:rPr lang="pl-PL" sz="1500" b="1" u="sng" dirty="0"/>
              <a:t> </a:t>
            </a:r>
            <a:r>
              <a:rPr lang="pl-PL" sz="1500" b="1" u="sng" dirty="0" err="1"/>
              <a:t>experience</a:t>
            </a:r>
            <a:r>
              <a:rPr lang="pl-PL" sz="1500" b="1" u="sng" dirty="0"/>
              <a:t> </a:t>
            </a:r>
            <a:r>
              <a:rPr lang="pl-PL" sz="1500" b="1" u="sng" dirty="0" err="1"/>
              <a:t>can</a:t>
            </a:r>
            <a:r>
              <a:rPr lang="pl-PL" sz="1500" b="1" u="sng" dirty="0"/>
              <a:t> </a:t>
            </a:r>
            <a:r>
              <a:rPr lang="pl-PL" sz="1500" b="1" u="sng" dirty="0" err="1"/>
              <a:t>serve</a:t>
            </a:r>
            <a:r>
              <a:rPr lang="pl-PL" sz="1500" b="1" u="sng" dirty="0"/>
              <a:t> as a </a:t>
            </a:r>
            <a:r>
              <a:rPr lang="pl-PL" sz="1500" b="1" u="sng" dirty="0" err="1"/>
              <a:t>huge</a:t>
            </a:r>
            <a:r>
              <a:rPr lang="pl-PL" sz="1500" b="1" u="sng" dirty="0"/>
              <a:t> </a:t>
            </a:r>
            <a:r>
              <a:rPr lang="pl-PL" sz="1500" b="1" u="sng" dirty="0" err="1"/>
              <a:t>demonstration</a:t>
            </a:r>
            <a:r>
              <a:rPr lang="pl-PL" sz="1500" b="1" u="sng" dirty="0"/>
              <a:t> </a:t>
            </a:r>
            <a:r>
              <a:rPr lang="pl-PL" sz="1500" b="1" u="sng" dirty="0" err="1"/>
              <a:t>project</a:t>
            </a:r>
            <a:r>
              <a:rPr lang="pl-PL" sz="1500" b="1" u="sng" dirty="0"/>
              <a:t> for the </a:t>
            </a:r>
            <a:r>
              <a:rPr lang="pl-PL" sz="1500" b="1" u="sng" dirty="0" err="1"/>
              <a:t>rest</a:t>
            </a:r>
            <a:r>
              <a:rPr lang="pl-PL" sz="1500" b="1" u="sng" dirty="0"/>
              <a:t> of Europe</a:t>
            </a:r>
            <a:endParaRPr lang="pl-PL" sz="15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864096"/>
          </a:xfrm>
        </p:spPr>
        <p:txBody>
          <a:bodyPr/>
          <a:lstStyle/>
          <a:p>
            <a:r>
              <a:rPr lang="pl-PL" sz="2400" dirty="0" err="1" smtClean="0"/>
              <a:t>Conventional</a:t>
            </a:r>
            <a:r>
              <a:rPr lang="pl-PL" sz="2400" dirty="0" smtClean="0"/>
              <a:t> and </a:t>
            </a:r>
            <a:r>
              <a:rPr lang="pl-PL" sz="2400" dirty="0" err="1" smtClean="0"/>
              <a:t>unconventional</a:t>
            </a:r>
            <a:r>
              <a:rPr lang="pl-PL" sz="2400" dirty="0" smtClean="0"/>
              <a:t> </a:t>
            </a:r>
            <a:r>
              <a:rPr lang="pl-PL" sz="2400" dirty="0" err="1" smtClean="0"/>
              <a:t>hydrocarbons</a:t>
            </a:r>
            <a:r>
              <a:rPr lang="pl-PL" sz="2400" dirty="0" smtClean="0"/>
              <a:t> - the same </a:t>
            </a:r>
            <a:r>
              <a:rPr lang="pl-PL" sz="2400" dirty="0" err="1" smtClean="0"/>
              <a:t>kind</a:t>
            </a:r>
            <a:r>
              <a:rPr lang="pl-PL" sz="2400" dirty="0" smtClean="0"/>
              <a:t> of </a:t>
            </a:r>
            <a:r>
              <a:rPr lang="pl-PL" sz="2400" dirty="0" err="1" smtClean="0"/>
              <a:t>source</a:t>
            </a:r>
            <a:r>
              <a:rPr lang="pl-PL" sz="2400" dirty="0" smtClean="0"/>
              <a:t> rock – </a:t>
            </a:r>
            <a:r>
              <a:rPr lang="pl-PL" sz="2400" dirty="0" err="1" smtClean="0"/>
              <a:t>hydrocarbons</a:t>
            </a:r>
            <a:r>
              <a:rPr lang="pl-PL" sz="2400" dirty="0" smtClean="0"/>
              <a:t> </a:t>
            </a:r>
            <a:r>
              <a:rPr lang="pl-PL" sz="2400" dirty="0" err="1" smtClean="0"/>
              <a:t>migration</a:t>
            </a:r>
            <a:r>
              <a:rPr lang="pl-PL" sz="2400" dirty="0" smtClean="0"/>
              <a:t> </a:t>
            </a:r>
            <a:r>
              <a:rPr lang="pl-PL" sz="2400" dirty="0" err="1" smtClean="0"/>
              <a:t>makes</a:t>
            </a:r>
            <a:r>
              <a:rPr lang="pl-PL" sz="2400" dirty="0" smtClean="0"/>
              <a:t> the </a:t>
            </a:r>
            <a:r>
              <a:rPr lang="pl-PL" sz="2400" dirty="0" err="1" smtClean="0"/>
              <a:t>difference</a:t>
            </a:r>
            <a:endParaRPr lang="en-GB" sz="24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91543"/>
            <a:ext cx="7848871" cy="501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1259632" y="2990565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/>
              <a:t>conventional</a:t>
            </a:r>
            <a:endParaRPr lang="en-GB" sz="2400" b="1" dirty="0"/>
          </a:p>
        </p:txBody>
      </p:sp>
      <p:cxnSp>
        <p:nvCxnSpPr>
          <p:cNvPr id="9" name="Łącznik prosty ze strzałką 8"/>
          <p:cNvCxnSpPr/>
          <p:nvPr/>
        </p:nvCxnSpPr>
        <p:spPr>
          <a:xfrm flipH="1">
            <a:off x="1835696" y="3422613"/>
            <a:ext cx="360040" cy="64807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2280530" y="6110238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/>
              <a:t>unconventional</a:t>
            </a:r>
            <a:endParaRPr lang="en-GB" sz="2400" b="1" dirty="0"/>
          </a:p>
        </p:txBody>
      </p:sp>
      <p:cxnSp>
        <p:nvCxnSpPr>
          <p:cNvPr id="13" name="Łącznik prosty ze strzałką 12"/>
          <p:cNvCxnSpPr/>
          <p:nvPr/>
        </p:nvCxnSpPr>
        <p:spPr>
          <a:xfrm flipV="1">
            <a:off x="3419872" y="5707311"/>
            <a:ext cx="684076" cy="43631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err="1" smtClean="0"/>
              <a:t>Main</a:t>
            </a:r>
            <a:r>
              <a:rPr lang="pl-PL" sz="3600" dirty="0" smtClean="0"/>
              <a:t> s</a:t>
            </a:r>
            <a:r>
              <a:rPr lang="en-US" sz="3600" dirty="0" err="1" smtClean="0"/>
              <a:t>creening</a:t>
            </a:r>
            <a:r>
              <a:rPr lang="en-US" sz="3600" dirty="0" smtClean="0"/>
              <a:t> </a:t>
            </a:r>
            <a:r>
              <a:rPr lang="en-US" sz="3600" dirty="0"/>
              <a:t>criteria for </a:t>
            </a:r>
            <a:r>
              <a:rPr lang="en-US" sz="3600" dirty="0" smtClean="0"/>
              <a:t>gas</a:t>
            </a:r>
            <a:r>
              <a:rPr lang="pl-PL" sz="3600" dirty="0" smtClean="0"/>
              <a:t>/</a:t>
            </a:r>
            <a:r>
              <a:rPr lang="pl-PL" sz="3600" dirty="0" err="1" smtClean="0"/>
              <a:t>oil</a:t>
            </a:r>
            <a:r>
              <a:rPr lang="en-US" sz="3600" dirty="0" smtClean="0"/>
              <a:t> </a:t>
            </a:r>
            <a:r>
              <a:rPr lang="en-US" sz="3600" dirty="0"/>
              <a:t>plays</a:t>
            </a:r>
            <a:br>
              <a:rPr lang="en-US" sz="3600" dirty="0"/>
            </a:br>
            <a:r>
              <a:rPr lang="en-US" sz="3600" dirty="0"/>
              <a:t>in siliciclastic source rocks </a:t>
            </a:r>
            <a:r>
              <a:rPr lang="pl-PL" sz="3600" dirty="0" smtClean="0"/>
              <a:t>- </a:t>
            </a:r>
            <a:r>
              <a:rPr lang="en-US" sz="3600" dirty="0" smtClean="0"/>
              <a:t>“</a:t>
            </a:r>
            <a:r>
              <a:rPr lang="en-US" sz="3600" dirty="0"/>
              <a:t>shale </a:t>
            </a:r>
            <a:r>
              <a:rPr lang="en-US" sz="3600" dirty="0" smtClean="0"/>
              <a:t>gas</a:t>
            </a:r>
            <a:r>
              <a:rPr lang="pl-PL" sz="3600" dirty="0" smtClean="0"/>
              <a:t>/</a:t>
            </a:r>
            <a:r>
              <a:rPr lang="pl-PL" sz="3600" dirty="0" err="1" smtClean="0"/>
              <a:t>oil</a:t>
            </a:r>
            <a:r>
              <a:rPr lang="en-US" dirty="0" smtClean="0"/>
              <a:t>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r>
              <a:rPr lang="pl-PL" sz="2300" dirty="0" err="1" smtClean="0"/>
              <a:t>Presence</a:t>
            </a:r>
            <a:r>
              <a:rPr lang="pl-PL" sz="2300" dirty="0" smtClean="0"/>
              <a:t> </a:t>
            </a:r>
            <a:r>
              <a:rPr lang="pl-PL" sz="2300" dirty="0"/>
              <a:t>of </a:t>
            </a:r>
            <a:r>
              <a:rPr lang="pl-PL" sz="2300" dirty="0" err="1"/>
              <a:t>conventional</a:t>
            </a:r>
            <a:r>
              <a:rPr lang="pl-PL" sz="2300" dirty="0"/>
              <a:t> </a:t>
            </a:r>
            <a:r>
              <a:rPr lang="pl-PL" sz="2300" dirty="0" err="1" smtClean="0"/>
              <a:t>hydrocarbons</a:t>
            </a:r>
            <a:r>
              <a:rPr lang="pl-PL" sz="2300" dirty="0" smtClean="0"/>
              <a:t> </a:t>
            </a:r>
            <a:r>
              <a:rPr lang="pl-PL" sz="2300" dirty="0"/>
              <a:t>in the </a:t>
            </a:r>
            <a:r>
              <a:rPr lang="pl-PL" sz="2300" dirty="0" err="1"/>
              <a:t>basin</a:t>
            </a:r>
            <a:endParaRPr lang="pl-PL" sz="2300" dirty="0"/>
          </a:p>
          <a:p>
            <a:r>
              <a:rPr lang="pl-PL" sz="2300" dirty="0" err="1" smtClean="0"/>
              <a:t>Present</a:t>
            </a:r>
            <a:r>
              <a:rPr lang="pl-PL" sz="2300" dirty="0" smtClean="0"/>
              <a:t> </a:t>
            </a:r>
            <a:r>
              <a:rPr lang="pl-PL" sz="2300" dirty="0" err="1" smtClean="0"/>
              <a:t>day</a:t>
            </a:r>
            <a:r>
              <a:rPr lang="pl-PL" sz="2300" dirty="0" smtClean="0"/>
              <a:t> Total </a:t>
            </a:r>
            <a:r>
              <a:rPr lang="pl-PL" sz="2300" dirty="0" err="1" smtClean="0"/>
              <a:t>Organic</a:t>
            </a:r>
            <a:r>
              <a:rPr lang="pl-PL" sz="2300" dirty="0" smtClean="0"/>
              <a:t> Carbon (TOC) </a:t>
            </a:r>
            <a:r>
              <a:rPr lang="pl-PL" sz="2300" dirty="0" err="1" smtClean="0"/>
              <a:t>contents</a:t>
            </a:r>
            <a:r>
              <a:rPr lang="pl-PL" sz="2300" dirty="0" smtClean="0"/>
              <a:t> &gt; 2.0 %</a:t>
            </a:r>
          </a:p>
          <a:p>
            <a:r>
              <a:rPr lang="pl-PL" sz="2300" dirty="0" err="1"/>
              <a:t>Gas</a:t>
            </a:r>
            <a:r>
              <a:rPr lang="pl-PL" sz="2300" dirty="0"/>
              <a:t> </a:t>
            </a:r>
            <a:r>
              <a:rPr lang="pl-PL" sz="2300" dirty="0" err="1"/>
              <a:t>saturation</a:t>
            </a:r>
            <a:r>
              <a:rPr lang="pl-PL" sz="2300" dirty="0"/>
              <a:t> and </a:t>
            </a:r>
            <a:r>
              <a:rPr lang="pl-PL" sz="2300" dirty="0" err="1"/>
              <a:t>presure</a:t>
            </a:r>
            <a:r>
              <a:rPr lang="pl-PL" sz="2300" dirty="0"/>
              <a:t> </a:t>
            </a:r>
            <a:r>
              <a:rPr lang="pl-PL" sz="2300" dirty="0" err="1"/>
              <a:t>caused</a:t>
            </a:r>
            <a:r>
              <a:rPr lang="pl-PL" sz="2300" dirty="0"/>
              <a:t> by </a:t>
            </a:r>
            <a:r>
              <a:rPr lang="pl-PL" sz="2300" dirty="0" err="1"/>
              <a:t>hydrocarbon</a:t>
            </a:r>
            <a:r>
              <a:rPr lang="pl-PL" sz="2300" dirty="0"/>
              <a:t> </a:t>
            </a:r>
            <a:r>
              <a:rPr lang="pl-PL" sz="2300" dirty="0" err="1"/>
              <a:t>generation</a:t>
            </a:r>
            <a:endParaRPr lang="pl-PL" sz="2300" dirty="0"/>
          </a:p>
          <a:p>
            <a:r>
              <a:rPr lang="pl-PL" sz="2300" dirty="0" smtClean="0"/>
              <a:t>Net </a:t>
            </a:r>
            <a:r>
              <a:rPr lang="pl-PL" sz="2300" dirty="0" err="1"/>
              <a:t>thickness</a:t>
            </a:r>
            <a:r>
              <a:rPr lang="pl-PL" sz="2300" dirty="0"/>
              <a:t> </a:t>
            </a:r>
            <a:r>
              <a:rPr lang="pl-PL" sz="2300" dirty="0" smtClean="0"/>
              <a:t>of </a:t>
            </a:r>
            <a:r>
              <a:rPr lang="pl-PL" sz="2300" dirty="0" err="1" smtClean="0"/>
              <a:t>hydrocarbon</a:t>
            </a:r>
            <a:r>
              <a:rPr lang="pl-PL" sz="2300" dirty="0" smtClean="0"/>
              <a:t> </a:t>
            </a:r>
            <a:r>
              <a:rPr lang="pl-PL" sz="2300" dirty="0" err="1" smtClean="0"/>
              <a:t>bearing</a:t>
            </a:r>
            <a:r>
              <a:rPr lang="pl-PL" sz="2300" dirty="0" smtClean="0"/>
              <a:t> </a:t>
            </a:r>
            <a:r>
              <a:rPr lang="pl-PL" sz="2300" dirty="0" err="1" smtClean="0"/>
              <a:t>interval</a:t>
            </a:r>
            <a:r>
              <a:rPr lang="pl-PL" sz="2300" dirty="0" smtClean="0"/>
              <a:t> &gt; </a:t>
            </a:r>
            <a:r>
              <a:rPr lang="pl-PL" sz="2300" dirty="0"/>
              <a:t>15 </a:t>
            </a:r>
            <a:r>
              <a:rPr lang="pl-PL" sz="2300" dirty="0" err="1"/>
              <a:t>meters</a:t>
            </a:r>
            <a:endParaRPr lang="pl-PL" sz="2300" dirty="0"/>
          </a:p>
          <a:p>
            <a:r>
              <a:rPr lang="pl-PL" sz="2300" dirty="0" err="1" smtClean="0"/>
              <a:t>Preferably</a:t>
            </a:r>
            <a:r>
              <a:rPr lang="pl-PL" sz="2300" dirty="0" smtClean="0"/>
              <a:t> </a:t>
            </a:r>
            <a:r>
              <a:rPr lang="pl-PL" sz="2300" dirty="0" err="1" smtClean="0"/>
              <a:t>marine</a:t>
            </a:r>
            <a:r>
              <a:rPr lang="pl-PL" sz="2300" dirty="0" smtClean="0"/>
              <a:t> </a:t>
            </a:r>
            <a:r>
              <a:rPr lang="pl-PL" sz="2300" dirty="0" err="1" smtClean="0"/>
              <a:t>organic</a:t>
            </a:r>
            <a:r>
              <a:rPr lang="pl-PL" sz="2300" dirty="0" smtClean="0"/>
              <a:t> </a:t>
            </a:r>
            <a:r>
              <a:rPr lang="pl-PL" sz="2300" dirty="0" err="1" smtClean="0"/>
              <a:t>matter</a:t>
            </a:r>
            <a:endParaRPr lang="pl-PL" sz="2300" dirty="0"/>
          </a:p>
          <a:p>
            <a:r>
              <a:rPr lang="pl-PL" sz="2300" dirty="0" smtClean="0"/>
              <a:t>Right </a:t>
            </a:r>
            <a:r>
              <a:rPr lang="pl-PL" sz="2300" dirty="0" err="1" smtClean="0"/>
              <a:t>thermal</a:t>
            </a:r>
            <a:r>
              <a:rPr lang="pl-PL" sz="2300" dirty="0" smtClean="0"/>
              <a:t> </a:t>
            </a:r>
            <a:r>
              <a:rPr lang="pl-PL" sz="2300" dirty="0" err="1" smtClean="0"/>
              <a:t>maturity</a:t>
            </a:r>
            <a:r>
              <a:rPr lang="pl-PL" sz="2300" dirty="0" smtClean="0"/>
              <a:t> („</a:t>
            </a:r>
            <a:r>
              <a:rPr lang="pl-PL" sz="2300" dirty="0" err="1" smtClean="0"/>
              <a:t>thermometer</a:t>
            </a:r>
            <a:r>
              <a:rPr lang="pl-PL" sz="2300" dirty="0" smtClean="0"/>
              <a:t>” Ro </a:t>
            </a:r>
            <a:r>
              <a:rPr lang="pl-PL" sz="2300" dirty="0"/>
              <a:t>&gt; 1.1 </a:t>
            </a:r>
            <a:r>
              <a:rPr lang="pl-PL" sz="2300" dirty="0" smtClean="0"/>
              <a:t>%, </a:t>
            </a:r>
            <a:r>
              <a:rPr lang="pl-PL" sz="2300" dirty="0"/>
              <a:t>&lt; 3.5 </a:t>
            </a:r>
            <a:r>
              <a:rPr lang="pl-PL" sz="2300" dirty="0" smtClean="0"/>
              <a:t>%)</a:t>
            </a:r>
            <a:endParaRPr lang="pl-PL" sz="2300" dirty="0"/>
          </a:p>
          <a:p>
            <a:r>
              <a:rPr lang="pl-PL" sz="2300" dirty="0" smtClean="0"/>
              <a:t>High </a:t>
            </a:r>
            <a:r>
              <a:rPr lang="pl-PL" sz="2300" dirty="0" err="1" smtClean="0"/>
              <a:t>silica</a:t>
            </a:r>
            <a:r>
              <a:rPr lang="pl-PL" sz="2300" dirty="0" smtClean="0"/>
              <a:t>/</a:t>
            </a:r>
            <a:r>
              <a:rPr lang="pl-PL" sz="2300" dirty="0" err="1" smtClean="0"/>
              <a:t>carbonate</a:t>
            </a:r>
            <a:r>
              <a:rPr lang="pl-PL" sz="2300" dirty="0" smtClean="0"/>
              <a:t> </a:t>
            </a:r>
            <a:r>
              <a:rPr lang="pl-PL" sz="2300" dirty="0" err="1"/>
              <a:t>contents</a:t>
            </a:r>
            <a:r>
              <a:rPr lang="pl-PL" sz="2300" dirty="0"/>
              <a:t>, </a:t>
            </a:r>
            <a:r>
              <a:rPr lang="pl-PL" sz="2300" dirty="0" err="1"/>
              <a:t>low</a:t>
            </a:r>
            <a:r>
              <a:rPr lang="pl-PL" sz="2300" dirty="0"/>
              <a:t> </a:t>
            </a:r>
            <a:r>
              <a:rPr lang="pl-PL" sz="2300" dirty="0" err="1"/>
              <a:t>clay</a:t>
            </a:r>
            <a:r>
              <a:rPr lang="pl-PL" sz="2300" dirty="0"/>
              <a:t> </a:t>
            </a:r>
            <a:r>
              <a:rPr lang="pl-PL" sz="2300" dirty="0" err="1"/>
              <a:t>mineral</a:t>
            </a:r>
            <a:r>
              <a:rPr lang="pl-PL" sz="2300" dirty="0"/>
              <a:t> </a:t>
            </a:r>
            <a:r>
              <a:rPr lang="pl-PL" sz="2300" dirty="0" err="1" smtClean="0"/>
              <a:t>contents</a:t>
            </a:r>
            <a:r>
              <a:rPr lang="pl-PL" sz="2300" dirty="0" smtClean="0"/>
              <a:t> – high </a:t>
            </a:r>
            <a:r>
              <a:rPr lang="pl-PL" sz="2300" dirty="0" err="1" smtClean="0"/>
              <a:t>brittleness</a:t>
            </a:r>
            <a:endParaRPr lang="pl-PL" sz="2300" dirty="0"/>
          </a:p>
          <a:p>
            <a:r>
              <a:rPr lang="pl-PL" sz="2300" dirty="0" err="1" smtClean="0"/>
              <a:t>Low</a:t>
            </a:r>
            <a:r>
              <a:rPr lang="pl-PL" sz="2300" dirty="0" smtClean="0"/>
              <a:t> </a:t>
            </a:r>
            <a:r>
              <a:rPr lang="pl-PL" sz="2300" dirty="0" err="1"/>
              <a:t>burial</a:t>
            </a:r>
            <a:r>
              <a:rPr lang="pl-PL" sz="2300" dirty="0"/>
              <a:t> </a:t>
            </a:r>
            <a:r>
              <a:rPr lang="pl-PL" sz="2300" dirty="0" err="1"/>
              <a:t>depth</a:t>
            </a:r>
            <a:r>
              <a:rPr lang="pl-PL" sz="2300" dirty="0"/>
              <a:t> </a:t>
            </a:r>
            <a:r>
              <a:rPr lang="pl-PL" sz="2300" dirty="0" smtClean="0"/>
              <a:t>(&lt;4000 </a:t>
            </a:r>
            <a:r>
              <a:rPr lang="pl-PL" sz="2300" dirty="0"/>
              <a:t>m</a:t>
            </a:r>
            <a:r>
              <a:rPr lang="pl-PL" sz="2300" dirty="0" smtClean="0"/>
              <a:t>) – </a:t>
            </a:r>
            <a:r>
              <a:rPr lang="pl-PL" sz="2300" dirty="0" err="1" smtClean="0"/>
              <a:t>depends</a:t>
            </a:r>
            <a:r>
              <a:rPr lang="pl-PL" sz="2300" dirty="0" smtClean="0"/>
              <a:t> on </a:t>
            </a:r>
            <a:r>
              <a:rPr lang="pl-PL" sz="2300" dirty="0" err="1" smtClean="0"/>
              <a:t>economics</a:t>
            </a:r>
            <a:endParaRPr lang="pl-PL" sz="2300" dirty="0"/>
          </a:p>
          <a:p>
            <a:r>
              <a:rPr lang="pl-PL" sz="2300" dirty="0" smtClean="0"/>
              <a:t>Simple </a:t>
            </a:r>
            <a:r>
              <a:rPr lang="pl-PL" sz="2300" dirty="0" err="1"/>
              <a:t>tectonic</a:t>
            </a:r>
            <a:r>
              <a:rPr lang="pl-PL" sz="2300" dirty="0"/>
              <a:t> </a:t>
            </a:r>
            <a:r>
              <a:rPr lang="pl-PL" sz="2300" dirty="0" err="1" smtClean="0"/>
              <a:t>setting</a:t>
            </a:r>
            <a:r>
              <a:rPr lang="pl-PL" sz="2300" dirty="0" smtClean="0"/>
              <a:t> (but </a:t>
            </a:r>
            <a:r>
              <a:rPr lang="pl-PL" sz="2300" dirty="0" err="1" smtClean="0"/>
              <a:t>sometimes</a:t>
            </a:r>
            <a:r>
              <a:rPr lang="pl-PL" sz="2300" dirty="0" smtClean="0"/>
              <a:t> </a:t>
            </a:r>
            <a:r>
              <a:rPr lang="pl-PL" sz="2300" dirty="0" err="1" smtClean="0"/>
              <a:t>tectonic</a:t>
            </a:r>
            <a:r>
              <a:rPr lang="pl-PL" sz="2300" dirty="0" smtClean="0"/>
              <a:t> </a:t>
            </a:r>
            <a:r>
              <a:rPr lang="pl-PL" sz="2300" dirty="0" err="1" smtClean="0"/>
              <a:t>deformation</a:t>
            </a:r>
            <a:r>
              <a:rPr lang="pl-PL" sz="2300" dirty="0" smtClean="0"/>
              <a:t> </a:t>
            </a:r>
            <a:r>
              <a:rPr lang="pl-PL" sz="2300" dirty="0" err="1" smtClean="0"/>
              <a:t>can</a:t>
            </a:r>
            <a:r>
              <a:rPr lang="pl-PL" sz="2300" dirty="0" smtClean="0"/>
              <a:t> help)</a:t>
            </a:r>
            <a:endParaRPr lang="pl-PL" sz="2300" dirty="0"/>
          </a:p>
          <a:p>
            <a:pPr>
              <a:buNone/>
            </a:pP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117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ytuł 1"/>
          <p:cNvSpPr>
            <a:spLocks noGrp="1"/>
          </p:cNvSpPr>
          <p:nvPr>
            <p:ph type="title"/>
          </p:nvPr>
        </p:nvSpPr>
        <p:spPr>
          <a:xfrm>
            <a:off x="107504" y="188913"/>
            <a:ext cx="8856984" cy="1008062"/>
          </a:xfrm>
        </p:spPr>
        <p:txBody>
          <a:bodyPr/>
          <a:lstStyle/>
          <a:p>
            <a:pPr eaLnBrk="1" hangingPunct="1"/>
            <a:r>
              <a:rPr lang="pl-PL" sz="2800" dirty="0" err="1" smtClean="0"/>
              <a:t>European</a:t>
            </a:r>
            <a:r>
              <a:rPr lang="pl-PL" sz="2800" dirty="0" smtClean="0"/>
              <a:t> </a:t>
            </a:r>
            <a:r>
              <a:rPr lang="pl-PL" sz="2800" dirty="0" err="1" smtClean="0"/>
              <a:t>onshore</a:t>
            </a:r>
            <a:r>
              <a:rPr lang="pl-PL" sz="2800" dirty="0" smtClean="0"/>
              <a:t> </a:t>
            </a:r>
            <a:r>
              <a:rPr lang="pl-PL" sz="2800" dirty="0" err="1" smtClean="0"/>
              <a:t>resources</a:t>
            </a:r>
            <a:r>
              <a:rPr lang="pl-PL" sz="2800" dirty="0" smtClean="0"/>
              <a:t> and the </a:t>
            </a:r>
            <a:r>
              <a:rPr lang="pl-PL" sz="2800" dirty="0" err="1" smtClean="0"/>
              <a:t>Polish</a:t>
            </a:r>
            <a:r>
              <a:rPr lang="pl-PL" sz="2800" dirty="0" smtClean="0"/>
              <a:t> </a:t>
            </a:r>
            <a:r>
              <a:rPr lang="pl-PL" sz="2800" dirty="0" err="1" smtClean="0"/>
              <a:t>Basin</a:t>
            </a:r>
            <a:r>
              <a:rPr lang="pl-PL" sz="2800" dirty="0" smtClean="0"/>
              <a:t> – on </a:t>
            </a:r>
            <a:r>
              <a:rPr lang="pl-PL" sz="2800" dirty="0" err="1" smtClean="0"/>
              <a:t>this</a:t>
            </a:r>
            <a:r>
              <a:rPr lang="pl-PL" sz="2800" dirty="0" smtClean="0"/>
              <a:t> map from 2012 </a:t>
            </a:r>
            <a:r>
              <a:rPr lang="pl-PL" sz="2800" dirty="0" err="1" smtClean="0"/>
              <a:t>still</a:t>
            </a:r>
            <a:r>
              <a:rPr lang="pl-PL" sz="2800" dirty="0" smtClean="0"/>
              <a:t> </a:t>
            </a:r>
            <a:r>
              <a:rPr lang="pl-PL" sz="2800" dirty="0" err="1" smtClean="0"/>
              <a:t>marked</a:t>
            </a:r>
            <a:r>
              <a:rPr lang="pl-PL" sz="2800" dirty="0" smtClean="0"/>
              <a:t> as a </a:t>
            </a:r>
            <a:r>
              <a:rPr lang="pl-PL" sz="2800" dirty="0" err="1" smtClean="0"/>
              <a:t>whole</a:t>
            </a:r>
            <a:r>
              <a:rPr lang="pl-PL" sz="2800" dirty="0" smtClean="0"/>
              <a:t> of a „high </a:t>
            </a:r>
            <a:r>
              <a:rPr lang="pl-PL" sz="2800" dirty="0" err="1" smtClean="0"/>
              <a:t>potential</a:t>
            </a:r>
            <a:r>
              <a:rPr lang="pl-PL" sz="2800" dirty="0" smtClean="0"/>
              <a:t>” </a:t>
            </a:r>
            <a:endParaRPr lang="en-GB" sz="2800" dirty="0" smtClean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268971"/>
            <a:ext cx="6619532" cy="475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ipsa 3"/>
          <p:cNvSpPr/>
          <p:nvPr/>
        </p:nvSpPr>
        <p:spPr>
          <a:xfrm>
            <a:off x="4716016" y="2780928"/>
            <a:ext cx="1368425" cy="12954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0"/>
            <a:ext cx="8748464" cy="81339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sz="2400" b="1" dirty="0" err="1" smtClean="0"/>
              <a:t>Short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geological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introduction</a:t>
            </a:r>
            <a:r>
              <a:rPr lang="pl-PL" sz="2400" b="1" dirty="0" smtClean="0"/>
              <a:t> - Upper </a:t>
            </a:r>
            <a:r>
              <a:rPr lang="pl-PL" sz="2400" b="1" dirty="0" err="1" smtClean="0"/>
              <a:t>Ordovician</a:t>
            </a:r>
            <a:r>
              <a:rPr lang="pl-PL" sz="2400" b="1" dirty="0" smtClean="0"/>
              <a:t> – Lower </a:t>
            </a:r>
            <a:r>
              <a:rPr lang="en-GB" sz="2400" b="1" dirty="0" smtClean="0"/>
              <a:t>Silurian </a:t>
            </a:r>
            <a:r>
              <a:rPr lang="pl-PL" sz="2400" b="1" dirty="0" smtClean="0"/>
              <a:t>(c. 430 – 450 </a:t>
            </a:r>
            <a:r>
              <a:rPr lang="pl-PL" sz="2400" b="1" dirty="0" err="1" smtClean="0"/>
              <a:t>Mya</a:t>
            </a:r>
            <a:r>
              <a:rPr lang="pl-PL" sz="2400" b="1" dirty="0" smtClean="0"/>
              <a:t>) – </a:t>
            </a:r>
            <a:r>
              <a:rPr lang="pl-PL" sz="2400" b="1" dirty="0" err="1" smtClean="0"/>
              <a:t>our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main</a:t>
            </a:r>
            <a:r>
              <a:rPr lang="pl-PL" sz="2400" b="1" dirty="0" smtClean="0"/>
              <a:t> (</a:t>
            </a:r>
            <a:r>
              <a:rPr lang="pl-PL" sz="2400" b="1" dirty="0" err="1" smtClean="0"/>
              <a:t>geological</a:t>
            </a:r>
            <a:r>
              <a:rPr lang="pl-PL" sz="2400" b="1" dirty="0" smtClean="0"/>
              <a:t>) time of </a:t>
            </a:r>
            <a:r>
              <a:rPr lang="pl-PL" sz="2400" b="1" dirty="0" err="1" smtClean="0"/>
              <a:t>interest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in</a:t>
            </a:r>
            <a:r>
              <a:rPr lang="pl-PL" sz="2400" b="1" dirty="0" smtClean="0"/>
              <a:t> Poland</a:t>
            </a:r>
            <a:endParaRPr lang="en-GB" sz="2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08720"/>
            <a:ext cx="2339752" cy="145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657" y="764704"/>
            <a:ext cx="1369842" cy="533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72644"/>
            <a:ext cx="6153497" cy="342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a 3"/>
          <p:cNvSpPr/>
          <p:nvPr/>
        </p:nvSpPr>
        <p:spPr>
          <a:xfrm>
            <a:off x="5596706" y="4725689"/>
            <a:ext cx="359668" cy="359495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2165226" cy="145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3074" y="903398"/>
            <a:ext cx="1941363" cy="145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a 7"/>
          <p:cNvGrpSpPr/>
          <p:nvPr/>
        </p:nvGrpSpPr>
        <p:grpSpPr>
          <a:xfrm>
            <a:off x="395536" y="4859523"/>
            <a:ext cx="1820056" cy="432048"/>
            <a:chOff x="395536" y="5301208"/>
            <a:chExt cx="1820056" cy="432048"/>
          </a:xfrm>
        </p:grpSpPr>
        <p:sp>
          <p:nvSpPr>
            <p:cNvPr id="6" name="Strzałka w prawo 5"/>
            <p:cNvSpPr/>
            <p:nvPr/>
          </p:nvSpPr>
          <p:spPr>
            <a:xfrm flipH="1">
              <a:off x="1682960" y="5301208"/>
              <a:ext cx="532632" cy="432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rostokąt 6"/>
            <p:cNvSpPr/>
            <p:nvPr/>
          </p:nvSpPr>
          <p:spPr>
            <a:xfrm>
              <a:off x="395536" y="5444679"/>
              <a:ext cx="1152128" cy="21656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32198"/>
            <a:ext cx="7992566" cy="597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5715000" y="220980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rgbClr val="FFFF00"/>
                </a:solidFill>
              </a:rPr>
              <a:t>collision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8961" y="404664"/>
            <a:ext cx="7905972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 POLISH BASIN DURING A LATE PHASE OF CALEDONIAN OROGENY </a:t>
            </a:r>
            <a:endParaRPr lang="en-GB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2226"/>
          <a:stretch/>
        </p:blipFill>
        <p:spPr>
          <a:xfrm>
            <a:off x="645107" y="1005906"/>
            <a:ext cx="5196357" cy="5185344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pl-PL" sz="3200" dirty="0" err="1" smtClean="0"/>
              <a:t>Polish</a:t>
            </a:r>
            <a:r>
              <a:rPr lang="pl-PL" sz="3200" dirty="0" smtClean="0"/>
              <a:t> </a:t>
            </a:r>
            <a:r>
              <a:rPr lang="pl-PL" sz="3200" dirty="0" err="1" smtClean="0"/>
              <a:t>Basin</a:t>
            </a:r>
            <a:r>
              <a:rPr lang="pl-PL" sz="3200" dirty="0" smtClean="0"/>
              <a:t> as a part of trans-</a:t>
            </a:r>
            <a:r>
              <a:rPr lang="pl-PL" sz="3200" dirty="0" err="1" smtClean="0"/>
              <a:t>European</a:t>
            </a:r>
            <a:r>
              <a:rPr lang="pl-PL" sz="3200" dirty="0" smtClean="0"/>
              <a:t> </a:t>
            </a:r>
            <a:r>
              <a:rPr lang="pl-PL" sz="3200" dirty="0" err="1" smtClean="0"/>
              <a:t>Caledonian</a:t>
            </a:r>
            <a:r>
              <a:rPr lang="pl-PL" sz="3200" dirty="0" smtClean="0"/>
              <a:t> </a:t>
            </a:r>
            <a:r>
              <a:rPr lang="pl-PL" sz="3200" dirty="0" err="1" smtClean="0"/>
              <a:t>basin</a:t>
            </a:r>
            <a:endParaRPr lang="pl-PL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1984" y="3819873"/>
            <a:ext cx="2882538" cy="222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 txBox="1">
            <a:spLocks/>
          </p:cNvSpPr>
          <p:nvPr/>
        </p:nvSpPr>
        <p:spPr bwMode="auto">
          <a:xfrm>
            <a:off x="5724128" y="1124744"/>
            <a:ext cx="3419872" cy="46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1200" b="1" dirty="0" smtClean="0"/>
              <a:t>Caledonian </a:t>
            </a:r>
            <a:r>
              <a:rPr lang="pl-PL" sz="1200" b="1" dirty="0" err="1" smtClean="0"/>
              <a:t>foredeep</a:t>
            </a:r>
            <a:r>
              <a:rPr lang="pl-PL" sz="1200" b="1" dirty="0" smtClean="0"/>
              <a:t> </a:t>
            </a:r>
            <a:r>
              <a:rPr lang="pl-PL" sz="1200" b="1" dirty="0" err="1" smtClean="0"/>
              <a:t>basin</a:t>
            </a:r>
            <a:r>
              <a:rPr lang="pl-PL" sz="1200" b="1" dirty="0" smtClean="0"/>
              <a:t> </a:t>
            </a:r>
            <a:r>
              <a:rPr lang="pl-PL" sz="1200" b="1" dirty="0" err="1" smtClean="0"/>
              <a:t>extends</a:t>
            </a:r>
            <a:r>
              <a:rPr lang="pl-PL" sz="1200" b="1" dirty="0" smtClean="0"/>
              <a:t> </a:t>
            </a:r>
            <a:r>
              <a:rPr lang="pl-PL" sz="1200" b="1" dirty="0" err="1" smtClean="0"/>
              <a:t>beyond</a:t>
            </a:r>
            <a:r>
              <a:rPr lang="pl-PL" sz="1200" b="1" dirty="0" smtClean="0"/>
              <a:t> Poland (</a:t>
            </a:r>
            <a:r>
              <a:rPr lang="pl-PL" sz="1200" b="1" dirty="0" err="1" smtClean="0"/>
              <a:t>Oczlon</a:t>
            </a:r>
            <a:r>
              <a:rPr lang="pl-PL" sz="1200" b="1" dirty="0" smtClean="0"/>
              <a:t>, 2007)</a:t>
            </a:r>
            <a:endParaRPr lang="en-GB" sz="1200" dirty="0" smtClean="0"/>
          </a:p>
        </p:txBody>
      </p:sp>
      <p:grpSp>
        <p:nvGrpSpPr>
          <p:cNvPr id="3" name="Grupa 2"/>
          <p:cNvGrpSpPr/>
          <p:nvPr/>
        </p:nvGrpSpPr>
        <p:grpSpPr>
          <a:xfrm>
            <a:off x="6294748" y="1609627"/>
            <a:ext cx="2637011" cy="2179414"/>
            <a:chOff x="6084168" y="1609626"/>
            <a:chExt cx="2847592" cy="235345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1609626"/>
              <a:ext cx="2847592" cy="2353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Dowolny kształt 8"/>
            <p:cNvSpPr/>
            <p:nvPr/>
          </p:nvSpPr>
          <p:spPr>
            <a:xfrm>
              <a:off x="6090117" y="1618488"/>
              <a:ext cx="1851447" cy="1330452"/>
            </a:xfrm>
            <a:custGeom>
              <a:avLst/>
              <a:gdLst>
                <a:gd name="connsiteX0" fmla="*/ 461559 w 1851447"/>
                <a:gd name="connsiteY0" fmla="*/ 13716 h 1330452"/>
                <a:gd name="connsiteX1" fmla="*/ 498135 w 1851447"/>
                <a:gd name="connsiteY1" fmla="*/ 22860 h 1330452"/>
                <a:gd name="connsiteX2" fmla="*/ 507279 w 1851447"/>
                <a:gd name="connsiteY2" fmla="*/ 36576 h 1330452"/>
                <a:gd name="connsiteX3" fmla="*/ 520995 w 1851447"/>
                <a:gd name="connsiteY3" fmla="*/ 50292 h 1330452"/>
                <a:gd name="connsiteX4" fmla="*/ 539283 w 1851447"/>
                <a:gd name="connsiteY4" fmla="*/ 59436 h 1330452"/>
                <a:gd name="connsiteX5" fmla="*/ 571287 w 1851447"/>
                <a:gd name="connsiteY5" fmla="*/ 82296 h 1330452"/>
                <a:gd name="connsiteX6" fmla="*/ 589575 w 1851447"/>
                <a:gd name="connsiteY6" fmla="*/ 105156 h 1330452"/>
                <a:gd name="connsiteX7" fmla="*/ 603291 w 1851447"/>
                <a:gd name="connsiteY7" fmla="*/ 118872 h 1330452"/>
                <a:gd name="connsiteX8" fmla="*/ 630723 w 1851447"/>
                <a:gd name="connsiteY8" fmla="*/ 132588 h 1330452"/>
                <a:gd name="connsiteX9" fmla="*/ 658155 w 1851447"/>
                <a:gd name="connsiteY9" fmla="*/ 150876 h 1330452"/>
                <a:gd name="connsiteX10" fmla="*/ 671871 w 1851447"/>
                <a:gd name="connsiteY10" fmla="*/ 164592 h 1330452"/>
                <a:gd name="connsiteX11" fmla="*/ 685587 w 1851447"/>
                <a:gd name="connsiteY11" fmla="*/ 169164 h 1330452"/>
                <a:gd name="connsiteX12" fmla="*/ 699303 w 1851447"/>
                <a:gd name="connsiteY12" fmla="*/ 178308 h 1330452"/>
                <a:gd name="connsiteX13" fmla="*/ 731307 w 1851447"/>
                <a:gd name="connsiteY13" fmla="*/ 214884 h 1330452"/>
                <a:gd name="connsiteX14" fmla="*/ 745023 w 1851447"/>
                <a:gd name="connsiteY14" fmla="*/ 228600 h 1330452"/>
                <a:gd name="connsiteX15" fmla="*/ 772455 w 1851447"/>
                <a:gd name="connsiteY15" fmla="*/ 246888 h 1330452"/>
                <a:gd name="connsiteX16" fmla="*/ 786171 w 1851447"/>
                <a:gd name="connsiteY16" fmla="*/ 274320 h 1330452"/>
                <a:gd name="connsiteX17" fmla="*/ 799887 w 1851447"/>
                <a:gd name="connsiteY17" fmla="*/ 283464 h 1330452"/>
                <a:gd name="connsiteX18" fmla="*/ 813603 w 1851447"/>
                <a:gd name="connsiteY18" fmla="*/ 297180 h 1330452"/>
                <a:gd name="connsiteX19" fmla="*/ 831891 w 1851447"/>
                <a:gd name="connsiteY19" fmla="*/ 301752 h 1330452"/>
                <a:gd name="connsiteX20" fmla="*/ 923331 w 1851447"/>
                <a:gd name="connsiteY20" fmla="*/ 297180 h 1330452"/>
                <a:gd name="connsiteX21" fmla="*/ 950763 w 1851447"/>
                <a:gd name="connsiteY21" fmla="*/ 278892 h 1330452"/>
                <a:gd name="connsiteX22" fmla="*/ 959907 w 1851447"/>
                <a:gd name="connsiteY22" fmla="*/ 265176 h 1330452"/>
                <a:gd name="connsiteX23" fmla="*/ 987339 w 1851447"/>
                <a:gd name="connsiteY23" fmla="*/ 251460 h 1330452"/>
                <a:gd name="connsiteX24" fmla="*/ 1001055 w 1851447"/>
                <a:gd name="connsiteY24" fmla="*/ 233172 h 1330452"/>
                <a:gd name="connsiteX25" fmla="*/ 1014771 w 1851447"/>
                <a:gd name="connsiteY25" fmla="*/ 228600 h 1330452"/>
                <a:gd name="connsiteX26" fmla="*/ 1042203 w 1851447"/>
                <a:gd name="connsiteY26" fmla="*/ 210312 h 1330452"/>
                <a:gd name="connsiteX27" fmla="*/ 1083351 w 1851447"/>
                <a:gd name="connsiteY27" fmla="*/ 178308 h 1330452"/>
                <a:gd name="connsiteX28" fmla="*/ 1097067 w 1851447"/>
                <a:gd name="connsiteY28" fmla="*/ 169164 h 1330452"/>
                <a:gd name="connsiteX29" fmla="*/ 1133643 w 1851447"/>
                <a:gd name="connsiteY29" fmla="*/ 160020 h 1330452"/>
                <a:gd name="connsiteX30" fmla="*/ 1161075 w 1851447"/>
                <a:gd name="connsiteY30" fmla="*/ 141732 h 1330452"/>
                <a:gd name="connsiteX31" fmla="*/ 1174791 w 1851447"/>
                <a:gd name="connsiteY31" fmla="*/ 137160 h 1330452"/>
                <a:gd name="connsiteX32" fmla="*/ 1202223 w 1851447"/>
                <a:gd name="connsiteY32" fmla="*/ 118872 h 1330452"/>
                <a:gd name="connsiteX33" fmla="*/ 1238799 w 1851447"/>
                <a:gd name="connsiteY33" fmla="*/ 86868 h 1330452"/>
                <a:gd name="connsiteX34" fmla="*/ 1252515 w 1851447"/>
                <a:gd name="connsiteY34" fmla="*/ 77724 h 1330452"/>
                <a:gd name="connsiteX35" fmla="*/ 1270803 w 1851447"/>
                <a:gd name="connsiteY35" fmla="*/ 59436 h 1330452"/>
                <a:gd name="connsiteX36" fmla="*/ 1298235 w 1851447"/>
                <a:gd name="connsiteY36" fmla="*/ 41148 h 1330452"/>
                <a:gd name="connsiteX37" fmla="*/ 1311951 w 1851447"/>
                <a:gd name="connsiteY37" fmla="*/ 32004 h 1330452"/>
                <a:gd name="connsiteX38" fmla="*/ 1362243 w 1851447"/>
                <a:gd name="connsiteY38" fmla="*/ 18288 h 1330452"/>
                <a:gd name="connsiteX39" fmla="*/ 1513119 w 1851447"/>
                <a:gd name="connsiteY39" fmla="*/ 22860 h 1330452"/>
                <a:gd name="connsiteX40" fmla="*/ 1545123 w 1851447"/>
                <a:gd name="connsiteY40" fmla="*/ 36576 h 1330452"/>
                <a:gd name="connsiteX41" fmla="*/ 1567983 w 1851447"/>
                <a:gd name="connsiteY41" fmla="*/ 41148 h 1330452"/>
                <a:gd name="connsiteX42" fmla="*/ 1586271 w 1851447"/>
                <a:gd name="connsiteY42" fmla="*/ 45720 h 1330452"/>
                <a:gd name="connsiteX43" fmla="*/ 1595415 w 1851447"/>
                <a:gd name="connsiteY43" fmla="*/ 59436 h 1330452"/>
                <a:gd name="connsiteX44" fmla="*/ 1622847 w 1851447"/>
                <a:gd name="connsiteY44" fmla="*/ 68580 h 1330452"/>
                <a:gd name="connsiteX45" fmla="*/ 1645707 w 1851447"/>
                <a:gd name="connsiteY45" fmla="*/ 109728 h 1330452"/>
                <a:gd name="connsiteX46" fmla="*/ 1636563 w 1851447"/>
                <a:gd name="connsiteY46" fmla="*/ 182880 h 1330452"/>
                <a:gd name="connsiteX47" fmla="*/ 1627419 w 1851447"/>
                <a:gd name="connsiteY47" fmla="*/ 196596 h 1330452"/>
                <a:gd name="connsiteX48" fmla="*/ 1622847 w 1851447"/>
                <a:gd name="connsiteY48" fmla="*/ 210312 h 1330452"/>
                <a:gd name="connsiteX49" fmla="*/ 1609131 w 1851447"/>
                <a:gd name="connsiteY49" fmla="*/ 214884 h 1330452"/>
                <a:gd name="connsiteX50" fmla="*/ 1581699 w 1851447"/>
                <a:gd name="connsiteY50" fmla="*/ 256032 h 1330452"/>
                <a:gd name="connsiteX51" fmla="*/ 1572555 w 1851447"/>
                <a:gd name="connsiteY51" fmla="*/ 269748 h 1330452"/>
                <a:gd name="connsiteX52" fmla="*/ 1563411 w 1851447"/>
                <a:gd name="connsiteY52" fmla="*/ 283464 h 1330452"/>
                <a:gd name="connsiteX53" fmla="*/ 1549695 w 1851447"/>
                <a:gd name="connsiteY53" fmla="*/ 297180 h 1330452"/>
                <a:gd name="connsiteX54" fmla="*/ 1517691 w 1851447"/>
                <a:gd name="connsiteY54" fmla="*/ 329184 h 1330452"/>
                <a:gd name="connsiteX55" fmla="*/ 1508547 w 1851447"/>
                <a:gd name="connsiteY55" fmla="*/ 347472 h 1330452"/>
                <a:gd name="connsiteX56" fmla="*/ 1481115 w 1851447"/>
                <a:gd name="connsiteY56" fmla="*/ 365760 h 1330452"/>
                <a:gd name="connsiteX57" fmla="*/ 1471971 w 1851447"/>
                <a:gd name="connsiteY57" fmla="*/ 379476 h 1330452"/>
                <a:gd name="connsiteX58" fmla="*/ 1439967 w 1851447"/>
                <a:gd name="connsiteY58" fmla="*/ 388620 h 1330452"/>
                <a:gd name="connsiteX59" fmla="*/ 1398819 w 1851447"/>
                <a:gd name="connsiteY59" fmla="*/ 406908 h 1330452"/>
                <a:gd name="connsiteX60" fmla="*/ 1385103 w 1851447"/>
                <a:gd name="connsiteY60" fmla="*/ 411480 h 1330452"/>
                <a:gd name="connsiteX61" fmla="*/ 1371387 w 1851447"/>
                <a:gd name="connsiteY61" fmla="*/ 420624 h 1330452"/>
                <a:gd name="connsiteX62" fmla="*/ 1284519 w 1851447"/>
                <a:gd name="connsiteY62" fmla="*/ 425196 h 1330452"/>
                <a:gd name="connsiteX63" fmla="*/ 1261659 w 1851447"/>
                <a:gd name="connsiteY63" fmla="*/ 429768 h 1330452"/>
                <a:gd name="connsiteX64" fmla="*/ 1234227 w 1851447"/>
                <a:gd name="connsiteY64" fmla="*/ 448056 h 1330452"/>
                <a:gd name="connsiteX65" fmla="*/ 1220511 w 1851447"/>
                <a:gd name="connsiteY65" fmla="*/ 457200 h 1330452"/>
                <a:gd name="connsiteX66" fmla="*/ 1193079 w 1851447"/>
                <a:gd name="connsiteY66" fmla="*/ 466344 h 1330452"/>
                <a:gd name="connsiteX67" fmla="*/ 1183935 w 1851447"/>
                <a:gd name="connsiteY67" fmla="*/ 480060 h 1330452"/>
                <a:gd name="connsiteX68" fmla="*/ 1156503 w 1851447"/>
                <a:gd name="connsiteY68" fmla="*/ 493776 h 1330452"/>
                <a:gd name="connsiteX69" fmla="*/ 1147359 w 1851447"/>
                <a:gd name="connsiteY69" fmla="*/ 512064 h 1330452"/>
                <a:gd name="connsiteX70" fmla="*/ 1142787 w 1851447"/>
                <a:gd name="connsiteY70" fmla="*/ 525780 h 1330452"/>
                <a:gd name="connsiteX71" fmla="*/ 1170219 w 1851447"/>
                <a:gd name="connsiteY71" fmla="*/ 553212 h 1330452"/>
                <a:gd name="connsiteX72" fmla="*/ 1193079 w 1851447"/>
                <a:gd name="connsiteY72" fmla="*/ 594360 h 1330452"/>
                <a:gd name="connsiteX73" fmla="*/ 1206795 w 1851447"/>
                <a:gd name="connsiteY73" fmla="*/ 603504 h 1330452"/>
                <a:gd name="connsiteX74" fmla="*/ 1229655 w 1851447"/>
                <a:gd name="connsiteY74" fmla="*/ 649224 h 1330452"/>
                <a:gd name="connsiteX75" fmla="*/ 1238799 w 1851447"/>
                <a:gd name="connsiteY75" fmla="*/ 662940 h 1330452"/>
                <a:gd name="connsiteX76" fmla="*/ 1279947 w 1851447"/>
                <a:gd name="connsiteY76" fmla="*/ 676656 h 1330452"/>
                <a:gd name="connsiteX77" fmla="*/ 1293663 w 1851447"/>
                <a:gd name="connsiteY77" fmla="*/ 681228 h 1330452"/>
                <a:gd name="connsiteX78" fmla="*/ 1371387 w 1851447"/>
                <a:gd name="connsiteY78" fmla="*/ 676656 h 1330452"/>
                <a:gd name="connsiteX79" fmla="*/ 1385103 w 1851447"/>
                <a:gd name="connsiteY79" fmla="*/ 667512 h 1330452"/>
                <a:gd name="connsiteX80" fmla="*/ 1412535 w 1851447"/>
                <a:gd name="connsiteY80" fmla="*/ 658368 h 1330452"/>
                <a:gd name="connsiteX81" fmla="*/ 1426251 w 1851447"/>
                <a:gd name="connsiteY81" fmla="*/ 653796 h 1330452"/>
                <a:gd name="connsiteX82" fmla="*/ 1439967 w 1851447"/>
                <a:gd name="connsiteY82" fmla="*/ 649224 h 1330452"/>
                <a:gd name="connsiteX83" fmla="*/ 1467399 w 1851447"/>
                <a:gd name="connsiteY83" fmla="*/ 630936 h 1330452"/>
                <a:gd name="connsiteX84" fmla="*/ 1485687 w 1851447"/>
                <a:gd name="connsiteY84" fmla="*/ 617220 h 1330452"/>
                <a:gd name="connsiteX85" fmla="*/ 1513119 w 1851447"/>
                <a:gd name="connsiteY85" fmla="*/ 608076 h 1330452"/>
                <a:gd name="connsiteX86" fmla="*/ 1517691 w 1851447"/>
                <a:gd name="connsiteY86" fmla="*/ 621792 h 1330452"/>
                <a:gd name="connsiteX87" fmla="*/ 1535979 w 1851447"/>
                <a:gd name="connsiteY87" fmla="*/ 630936 h 1330452"/>
                <a:gd name="connsiteX88" fmla="*/ 1577127 w 1851447"/>
                <a:gd name="connsiteY88" fmla="*/ 649224 h 1330452"/>
                <a:gd name="connsiteX89" fmla="*/ 1586271 w 1851447"/>
                <a:gd name="connsiteY89" fmla="*/ 681228 h 1330452"/>
                <a:gd name="connsiteX90" fmla="*/ 1581699 w 1851447"/>
                <a:gd name="connsiteY90" fmla="*/ 722376 h 1330452"/>
                <a:gd name="connsiteX91" fmla="*/ 1567983 w 1851447"/>
                <a:gd name="connsiteY91" fmla="*/ 731520 h 1330452"/>
                <a:gd name="connsiteX92" fmla="*/ 1558839 w 1851447"/>
                <a:gd name="connsiteY92" fmla="*/ 745236 h 1330452"/>
                <a:gd name="connsiteX93" fmla="*/ 1545123 w 1851447"/>
                <a:gd name="connsiteY93" fmla="*/ 749808 h 1330452"/>
                <a:gd name="connsiteX94" fmla="*/ 1471971 w 1851447"/>
                <a:gd name="connsiteY94" fmla="*/ 745236 h 1330452"/>
                <a:gd name="connsiteX95" fmla="*/ 1417107 w 1851447"/>
                <a:gd name="connsiteY95" fmla="*/ 745236 h 1330452"/>
                <a:gd name="connsiteX96" fmla="*/ 1412535 w 1851447"/>
                <a:gd name="connsiteY96" fmla="*/ 758952 h 1330452"/>
                <a:gd name="connsiteX97" fmla="*/ 1476543 w 1851447"/>
                <a:gd name="connsiteY97" fmla="*/ 786384 h 1330452"/>
                <a:gd name="connsiteX98" fmla="*/ 1481115 w 1851447"/>
                <a:gd name="connsiteY98" fmla="*/ 832104 h 1330452"/>
                <a:gd name="connsiteX99" fmla="*/ 1485687 w 1851447"/>
                <a:gd name="connsiteY99" fmla="*/ 818388 h 1330452"/>
                <a:gd name="connsiteX100" fmla="*/ 1554267 w 1851447"/>
                <a:gd name="connsiteY100" fmla="*/ 809244 h 1330452"/>
                <a:gd name="connsiteX101" fmla="*/ 1558839 w 1851447"/>
                <a:gd name="connsiteY101" fmla="*/ 822960 h 1330452"/>
                <a:gd name="connsiteX102" fmla="*/ 1581699 w 1851447"/>
                <a:gd name="connsiteY102" fmla="*/ 832104 h 1330452"/>
                <a:gd name="connsiteX103" fmla="*/ 1609131 w 1851447"/>
                <a:gd name="connsiteY103" fmla="*/ 832104 h 1330452"/>
                <a:gd name="connsiteX104" fmla="*/ 1613703 w 1851447"/>
                <a:gd name="connsiteY104" fmla="*/ 850392 h 1330452"/>
                <a:gd name="connsiteX105" fmla="*/ 1595415 w 1851447"/>
                <a:gd name="connsiteY105" fmla="*/ 896112 h 1330452"/>
                <a:gd name="connsiteX106" fmla="*/ 1581699 w 1851447"/>
                <a:gd name="connsiteY106" fmla="*/ 900684 h 1330452"/>
                <a:gd name="connsiteX107" fmla="*/ 1586271 w 1851447"/>
                <a:gd name="connsiteY107" fmla="*/ 932688 h 1330452"/>
                <a:gd name="connsiteX108" fmla="*/ 1613703 w 1851447"/>
                <a:gd name="connsiteY108" fmla="*/ 941832 h 1330452"/>
                <a:gd name="connsiteX109" fmla="*/ 1627419 w 1851447"/>
                <a:gd name="connsiteY109" fmla="*/ 955548 h 1330452"/>
                <a:gd name="connsiteX110" fmla="*/ 1636563 w 1851447"/>
                <a:gd name="connsiteY110" fmla="*/ 969264 h 1330452"/>
                <a:gd name="connsiteX111" fmla="*/ 1650279 w 1851447"/>
                <a:gd name="connsiteY111" fmla="*/ 978408 h 1330452"/>
                <a:gd name="connsiteX112" fmla="*/ 1673139 w 1851447"/>
                <a:gd name="connsiteY112" fmla="*/ 1005840 h 1330452"/>
                <a:gd name="connsiteX113" fmla="*/ 1686855 w 1851447"/>
                <a:gd name="connsiteY113" fmla="*/ 1024128 h 1330452"/>
                <a:gd name="connsiteX114" fmla="*/ 1705143 w 1851447"/>
                <a:gd name="connsiteY114" fmla="*/ 1051560 h 1330452"/>
                <a:gd name="connsiteX115" fmla="*/ 1714287 w 1851447"/>
                <a:gd name="connsiteY115" fmla="*/ 1065276 h 1330452"/>
                <a:gd name="connsiteX116" fmla="*/ 1718859 w 1851447"/>
                <a:gd name="connsiteY116" fmla="*/ 1078992 h 1330452"/>
                <a:gd name="connsiteX117" fmla="*/ 1737147 w 1851447"/>
                <a:gd name="connsiteY117" fmla="*/ 1110996 h 1330452"/>
                <a:gd name="connsiteX118" fmla="*/ 1746291 w 1851447"/>
                <a:gd name="connsiteY118" fmla="*/ 1138428 h 1330452"/>
                <a:gd name="connsiteX119" fmla="*/ 1773723 w 1851447"/>
                <a:gd name="connsiteY119" fmla="*/ 1165860 h 1330452"/>
                <a:gd name="connsiteX120" fmla="*/ 1787439 w 1851447"/>
                <a:gd name="connsiteY120" fmla="*/ 1179576 h 1330452"/>
                <a:gd name="connsiteX121" fmla="*/ 1819443 w 1851447"/>
                <a:gd name="connsiteY121" fmla="*/ 1225296 h 1330452"/>
                <a:gd name="connsiteX122" fmla="*/ 1828587 w 1851447"/>
                <a:gd name="connsiteY122" fmla="*/ 1239012 h 1330452"/>
                <a:gd name="connsiteX123" fmla="*/ 1837731 w 1851447"/>
                <a:gd name="connsiteY123" fmla="*/ 1252728 h 1330452"/>
                <a:gd name="connsiteX124" fmla="*/ 1851447 w 1851447"/>
                <a:gd name="connsiteY124" fmla="*/ 1271016 h 1330452"/>
                <a:gd name="connsiteX125" fmla="*/ 1837731 w 1851447"/>
                <a:gd name="connsiteY125" fmla="*/ 1316736 h 1330452"/>
                <a:gd name="connsiteX126" fmla="*/ 1824015 w 1851447"/>
                <a:gd name="connsiteY126" fmla="*/ 1330452 h 1330452"/>
                <a:gd name="connsiteX127" fmla="*/ 1778295 w 1851447"/>
                <a:gd name="connsiteY127" fmla="*/ 1316736 h 1330452"/>
                <a:gd name="connsiteX128" fmla="*/ 1764579 w 1851447"/>
                <a:gd name="connsiteY128" fmla="*/ 1275588 h 1330452"/>
                <a:gd name="connsiteX129" fmla="*/ 1741719 w 1851447"/>
                <a:gd name="connsiteY129" fmla="*/ 1243584 h 1330452"/>
                <a:gd name="connsiteX130" fmla="*/ 1723431 w 1851447"/>
                <a:gd name="connsiteY130" fmla="*/ 1216152 h 1330452"/>
                <a:gd name="connsiteX131" fmla="*/ 1714287 w 1851447"/>
                <a:gd name="connsiteY131" fmla="*/ 1202436 h 1330452"/>
                <a:gd name="connsiteX132" fmla="*/ 1700571 w 1851447"/>
                <a:gd name="connsiteY132" fmla="*/ 1193292 h 1330452"/>
                <a:gd name="connsiteX133" fmla="*/ 1691427 w 1851447"/>
                <a:gd name="connsiteY133" fmla="*/ 1175004 h 1330452"/>
                <a:gd name="connsiteX134" fmla="*/ 1677711 w 1851447"/>
                <a:gd name="connsiteY134" fmla="*/ 1161288 h 1330452"/>
                <a:gd name="connsiteX135" fmla="*/ 1654851 w 1851447"/>
                <a:gd name="connsiteY135" fmla="*/ 1120140 h 1330452"/>
                <a:gd name="connsiteX136" fmla="*/ 1650279 w 1851447"/>
                <a:gd name="connsiteY136" fmla="*/ 1097280 h 1330452"/>
                <a:gd name="connsiteX137" fmla="*/ 1609131 w 1851447"/>
                <a:gd name="connsiteY137" fmla="*/ 1065276 h 1330452"/>
                <a:gd name="connsiteX138" fmla="*/ 1595415 w 1851447"/>
                <a:gd name="connsiteY138" fmla="*/ 1028700 h 1330452"/>
                <a:gd name="connsiteX139" fmla="*/ 1590843 w 1851447"/>
                <a:gd name="connsiteY139" fmla="*/ 1014984 h 1330452"/>
                <a:gd name="connsiteX140" fmla="*/ 1572555 w 1851447"/>
                <a:gd name="connsiteY140" fmla="*/ 1010412 h 1330452"/>
                <a:gd name="connsiteX141" fmla="*/ 1563411 w 1851447"/>
                <a:gd name="connsiteY141" fmla="*/ 996696 h 1330452"/>
                <a:gd name="connsiteX142" fmla="*/ 1535979 w 1851447"/>
                <a:gd name="connsiteY142" fmla="*/ 973836 h 1330452"/>
                <a:gd name="connsiteX143" fmla="*/ 1522263 w 1851447"/>
                <a:gd name="connsiteY143" fmla="*/ 969264 h 1330452"/>
                <a:gd name="connsiteX144" fmla="*/ 1513119 w 1851447"/>
                <a:gd name="connsiteY144" fmla="*/ 955548 h 1330452"/>
                <a:gd name="connsiteX145" fmla="*/ 1499403 w 1851447"/>
                <a:gd name="connsiteY145" fmla="*/ 950976 h 1330452"/>
                <a:gd name="connsiteX146" fmla="*/ 1485687 w 1851447"/>
                <a:gd name="connsiteY146" fmla="*/ 937260 h 1330452"/>
                <a:gd name="connsiteX147" fmla="*/ 1481115 w 1851447"/>
                <a:gd name="connsiteY147" fmla="*/ 891540 h 1330452"/>
                <a:gd name="connsiteX148" fmla="*/ 1467399 w 1851447"/>
                <a:gd name="connsiteY148" fmla="*/ 877824 h 1330452"/>
                <a:gd name="connsiteX149" fmla="*/ 1449111 w 1851447"/>
                <a:gd name="connsiteY149" fmla="*/ 850392 h 1330452"/>
                <a:gd name="connsiteX150" fmla="*/ 1417107 w 1851447"/>
                <a:gd name="connsiteY150" fmla="*/ 836676 h 1330452"/>
                <a:gd name="connsiteX151" fmla="*/ 1389675 w 1851447"/>
                <a:gd name="connsiteY151" fmla="*/ 818388 h 1330452"/>
                <a:gd name="connsiteX152" fmla="*/ 1375959 w 1851447"/>
                <a:gd name="connsiteY152" fmla="*/ 809244 h 1330452"/>
                <a:gd name="connsiteX153" fmla="*/ 1362243 w 1851447"/>
                <a:gd name="connsiteY153" fmla="*/ 790956 h 1330452"/>
                <a:gd name="connsiteX154" fmla="*/ 1348527 w 1851447"/>
                <a:gd name="connsiteY154" fmla="*/ 781812 h 1330452"/>
                <a:gd name="connsiteX155" fmla="*/ 1316523 w 1851447"/>
                <a:gd name="connsiteY155" fmla="*/ 763524 h 1330452"/>
                <a:gd name="connsiteX156" fmla="*/ 1289091 w 1851447"/>
                <a:gd name="connsiteY156" fmla="*/ 745236 h 1330452"/>
                <a:gd name="connsiteX157" fmla="*/ 1261659 w 1851447"/>
                <a:gd name="connsiteY157" fmla="*/ 731520 h 1330452"/>
                <a:gd name="connsiteX158" fmla="*/ 1238799 w 1851447"/>
                <a:gd name="connsiteY158" fmla="*/ 704088 h 1330452"/>
                <a:gd name="connsiteX159" fmla="*/ 1225083 w 1851447"/>
                <a:gd name="connsiteY159" fmla="*/ 694944 h 1330452"/>
                <a:gd name="connsiteX160" fmla="*/ 1202223 w 1851447"/>
                <a:gd name="connsiteY160" fmla="*/ 667512 h 1330452"/>
                <a:gd name="connsiteX161" fmla="*/ 1188507 w 1851447"/>
                <a:gd name="connsiteY161" fmla="*/ 653796 h 1330452"/>
                <a:gd name="connsiteX162" fmla="*/ 1183935 w 1851447"/>
                <a:gd name="connsiteY162" fmla="*/ 640080 h 1330452"/>
                <a:gd name="connsiteX163" fmla="*/ 1142787 w 1851447"/>
                <a:gd name="connsiteY163" fmla="*/ 594360 h 1330452"/>
                <a:gd name="connsiteX164" fmla="*/ 1129071 w 1851447"/>
                <a:gd name="connsiteY164" fmla="*/ 580644 h 1330452"/>
                <a:gd name="connsiteX165" fmla="*/ 1106211 w 1851447"/>
                <a:gd name="connsiteY165" fmla="*/ 553212 h 1330452"/>
                <a:gd name="connsiteX166" fmla="*/ 1092495 w 1851447"/>
                <a:gd name="connsiteY166" fmla="*/ 544068 h 1330452"/>
                <a:gd name="connsiteX167" fmla="*/ 1069635 w 1851447"/>
                <a:gd name="connsiteY167" fmla="*/ 516636 h 1330452"/>
                <a:gd name="connsiteX168" fmla="*/ 1055919 w 1851447"/>
                <a:gd name="connsiteY168" fmla="*/ 502920 h 1330452"/>
                <a:gd name="connsiteX169" fmla="*/ 1037631 w 1851447"/>
                <a:gd name="connsiteY169" fmla="*/ 475488 h 1330452"/>
                <a:gd name="connsiteX170" fmla="*/ 1019343 w 1851447"/>
                <a:gd name="connsiteY170" fmla="*/ 448056 h 1330452"/>
                <a:gd name="connsiteX171" fmla="*/ 1010199 w 1851447"/>
                <a:gd name="connsiteY171" fmla="*/ 434340 h 1330452"/>
                <a:gd name="connsiteX172" fmla="*/ 982767 w 1851447"/>
                <a:gd name="connsiteY172" fmla="*/ 420624 h 1330452"/>
                <a:gd name="connsiteX173" fmla="*/ 964479 w 1851447"/>
                <a:gd name="connsiteY173" fmla="*/ 406908 h 1330452"/>
                <a:gd name="connsiteX174" fmla="*/ 937047 w 1851447"/>
                <a:gd name="connsiteY174" fmla="*/ 397764 h 1330452"/>
                <a:gd name="connsiteX175" fmla="*/ 905043 w 1851447"/>
                <a:gd name="connsiteY175" fmla="*/ 388620 h 1330452"/>
                <a:gd name="connsiteX176" fmla="*/ 891327 w 1851447"/>
                <a:gd name="connsiteY176" fmla="*/ 384048 h 1330452"/>
                <a:gd name="connsiteX177" fmla="*/ 873039 w 1851447"/>
                <a:gd name="connsiteY177" fmla="*/ 379476 h 1330452"/>
                <a:gd name="connsiteX178" fmla="*/ 859323 w 1851447"/>
                <a:gd name="connsiteY178" fmla="*/ 374904 h 1330452"/>
                <a:gd name="connsiteX179" fmla="*/ 822747 w 1851447"/>
                <a:gd name="connsiteY179" fmla="*/ 365760 h 1330452"/>
                <a:gd name="connsiteX180" fmla="*/ 772455 w 1851447"/>
                <a:gd name="connsiteY180" fmla="*/ 347472 h 1330452"/>
                <a:gd name="connsiteX181" fmla="*/ 758739 w 1851447"/>
                <a:gd name="connsiteY181" fmla="*/ 342900 h 1330452"/>
                <a:gd name="connsiteX182" fmla="*/ 745023 w 1851447"/>
                <a:gd name="connsiteY182" fmla="*/ 338328 h 1330452"/>
                <a:gd name="connsiteX183" fmla="*/ 722163 w 1851447"/>
                <a:gd name="connsiteY183" fmla="*/ 329184 h 1330452"/>
                <a:gd name="connsiteX184" fmla="*/ 667299 w 1851447"/>
                <a:gd name="connsiteY184" fmla="*/ 315468 h 1330452"/>
                <a:gd name="connsiteX185" fmla="*/ 639867 w 1851447"/>
                <a:gd name="connsiteY185" fmla="*/ 301752 h 1330452"/>
                <a:gd name="connsiteX186" fmla="*/ 626151 w 1851447"/>
                <a:gd name="connsiteY186" fmla="*/ 292608 h 1330452"/>
                <a:gd name="connsiteX187" fmla="*/ 557571 w 1851447"/>
                <a:gd name="connsiteY187" fmla="*/ 283464 h 1330452"/>
                <a:gd name="connsiteX188" fmla="*/ 525567 w 1851447"/>
                <a:gd name="connsiteY188" fmla="*/ 274320 h 1330452"/>
                <a:gd name="connsiteX189" fmla="*/ 511851 w 1851447"/>
                <a:gd name="connsiteY189" fmla="*/ 269748 h 1330452"/>
                <a:gd name="connsiteX190" fmla="*/ 456987 w 1851447"/>
                <a:gd name="connsiteY190" fmla="*/ 265176 h 1330452"/>
                <a:gd name="connsiteX191" fmla="*/ 438699 w 1851447"/>
                <a:gd name="connsiteY191" fmla="*/ 260604 h 1330452"/>
                <a:gd name="connsiteX192" fmla="*/ 406695 w 1851447"/>
                <a:gd name="connsiteY192" fmla="*/ 251460 h 1330452"/>
                <a:gd name="connsiteX193" fmla="*/ 365547 w 1851447"/>
                <a:gd name="connsiteY193" fmla="*/ 237744 h 1330452"/>
                <a:gd name="connsiteX194" fmla="*/ 338115 w 1851447"/>
                <a:gd name="connsiteY194" fmla="*/ 228600 h 1330452"/>
                <a:gd name="connsiteX195" fmla="*/ 319827 w 1851447"/>
                <a:gd name="connsiteY195" fmla="*/ 219456 h 1330452"/>
                <a:gd name="connsiteX196" fmla="*/ 228387 w 1851447"/>
                <a:gd name="connsiteY196" fmla="*/ 205740 h 1330452"/>
                <a:gd name="connsiteX197" fmla="*/ 196383 w 1851447"/>
                <a:gd name="connsiteY197" fmla="*/ 196596 h 1330452"/>
                <a:gd name="connsiteX198" fmla="*/ 178095 w 1851447"/>
                <a:gd name="connsiteY198" fmla="*/ 192024 h 1330452"/>
                <a:gd name="connsiteX199" fmla="*/ 164379 w 1851447"/>
                <a:gd name="connsiteY199" fmla="*/ 187452 h 1330452"/>
                <a:gd name="connsiteX200" fmla="*/ 127803 w 1851447"/>
                <a:gd name="connsiteY200" fmla="*/ 178308 h 1330452"/>
                <a:gd name="connsiteX201" fmla="*/ 114087 w 1851447"/>
                <a:gd name="connsiteY201" fmla="*/ 173736 h 1330452"/>
                <a:gd name="connsiteX202" fmla="*/ 86655 w 1851447"/>
                <a:gd name="connsiteY202" fmla="*/ 169164 h 1330452"/>
                <a:gd name="connsiteX203" fmla="*/ 59223 w 1851447"/>
                <a:gd name="connsiteY203" fmla="*/ 160020 h 1330452"/>
                <a:gd name="connsiteX204" fmla="*/ 40935 w 1851447"/>
                <a:gd name="connsiteY204" fmla="*/ 155448 h 1330452"/>
                <a:gd name="connsiteX205" fmla="*/ 27219 w 1851447"/>
                <a:gd name="connsiteY205" fmla="*/ 141732 h 1330452"/>
                <a:gd name="connsiteX206" fmla="*/ 13503 w 1851447"/>
                <a:gd name="connsiteY206" fmla="*/ 132588 h 1330452"/>
                <a:gd name="connsiteX207" fmla="*/ 36363 w 1851447"/>
                <a:gd name="connsiteY207" fmla="*/ 0 h 1330452"/>
                <a:gd name="connsiteX208" fmla="*/ 191811 w 1851447"/>
                <a:gd name="connsiteY208" fmla="*/ 4572 h 1330452"/>
                <a:gd name="connsiteX209" fmla="*/ 210099 w 1851447"/>
                <a:gd name="connsiteY209" fmla="*/ 9144 h 1330452"/>
                <a:gd name="connsiteX210" fmla="*/ 237531 w 1851447"/>
                <a:gd name="connsiteY210" fmla="*/ 18288 h 1330452"/>
                <a:gd name="connsiteX211" fmla="*/ 214671 w 1851447"/>
                <a:gd name="connsiteY211" fmla="*/ 13716 h 1330452"/>
                <a:gd name="connsiteX212" fmla="*/ 242103 w 1851447"/>
                <a:gd name="connsiteY212" fmla="*/ 4572 h 1330452"/>
                <a:gd name="connsiteX213" fmla="*/ 274107 w 1851447"/>
                <a:gd name="connsiteY213" fmla="*/ 13716 h 1330452"/>
                <a:gd name="connsiteX214" fmla="*/ 301539 w 1851447"/>
                <a:gd name="connsiteY214" fmla="*/ 22860 h 1330452"/>
                <a:gd name="connsiteX215" fmla="*/ 429555 w 1851447"/>
                <a:gd name="connsiteY215" fmla="*/ 27432 h 1330452"/>
                <a:gd name="connsiteX216" fmla="*/ 475275 w 1851447"/>
                <a:gd name="connsiteY216" fmla="*/ 27432 h 1330452"/>
                <a:gd name="connsiteX217" fmla="*/ 461559 w 1851447"/>
                <a:gd name="connsiteY217" fmla="*/ 13716 h 133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</a:cxnLst>
              <a:rect l="l" t="t" r="r" b="b"/>
              <a:pathLst>
                <a:path w="1851447" h="1330452">
                  <a:moveTo>
                    <a:pt x="461559" y="13716"/>
                  </a:moveTo>
                  <a:cubicBezTo>
                    <a:pt x="465369" y="12954"/>
                    <a:pt x="493449" y="19111"/>
                    <a:pt x="498135" y="22860"/>
                  </a:cubicBezTo>
                  <a:cubicBezTo>
                    <a:pt x="502426" y="26293"/>
                    <a:pt x="503761" y="32355"/>
                    <a:pt x="507279" y="36576"/>
                  </a:cubicBezTo>
                  <a:cubicBezTo>
                    <a:pt x="511418" y="41543"/>
                    <a:pt x="515734" y="46534"/>
                    <a:pt x="520995" y="50292"/>
                  </a:cubicBezTo>
                  <a:cubicBezTo>
                    <a:pt x="526541" y="54253"/>
                    <a:pt x="533737" y="55475"/>
                    <a:pt x="539283" y="59436"/>
                  </a:cubicBezTo>
                  <a:cubicBezTo>
                    <a:pt x="582532" y="90328"/>
                    <a:pt x="521165" y="57235"/>
                    <a:pt x="571287" y="82296"/>
                  </a:cubicBezTo>
                  <a:cubicBezTo>
                    <a:pt x="578793" y="104813"/>
                    <a:pt x="570486" y="89248"/>
                    <a:pt x="589575" y="105156"/>
                  </a:cubicBezTo>
                  <a:cubicBezTo>
                    <a:pt x="594542" y="109295"/>
                    <a:pt x="597911" y="115285"/>
                    <a:pt x="603291" y="118872"/>
                  </a:cubicBezTo>
                  <a:cubicBezTo>
                    <a:pt x="644531" y="146365"/>
                    <a:pt x="587559" y="96618"/>
                    <a:pt x="630723" y="132588"/>
                  </a:cubicBezTo>
                  <a:cubicBezTo>
                    <a:pt x="653555" y="151614"/>
                    <a:pt x="634051" y="142841"/>
                    <a:pt x="658155" y="150876"/>
                  </a:cubicBezTo>
                  <a:cubicBezTo>
                    <a:pt x="662727" y="155448"/>
                    <a:pt x="666491" y="161005"/>
                    <a:pt x="671871" y="164592"/>
                  </a:cubicBezTo>
                  <a:cubicBezTo>
                    <a:pt x="675881" y="167265"/>
                    <a:pt x="681276" y="167009"/>
                    <a:pt x="685587" y="169164"/>
                  </a:cubicBezTo>
                  <a:cubicBezTo>
                    <a:pt x="690502" y="171621"/>
                    <a:pt x="694731" y="175260"/>
                    <a:pt x="699303" y="178308"/>
                  </a:cubicBezTo>
                  <a:cubicBezTo>
                    <a:pt x="732069" y="227457"/>
                    <a:pt x="702732" y="191071"/>
                    <a:pt x="731307" y="214884"/>
                  </a:cubicBezTo>
                  <a:cubicBezTo>
                    <a:pt x="736274" y="219023"/>
                    <a:pt x="739919" y="224630"/>
                    <a:pt x="745023" y="228600"/>
                  </a:cubicBezTo>
                  <a:cubicBezTo>
                    <a:pt x="753698" y="235347"/>
                    <a:pt x="772455" y="246888"/>
                    <a:pt x="772455" y="246888"/>
                  </a:cubicBezTo>
                  <a:cubicBezTo>
                    <a:pt x="776174" y="258044"/>
                    <a:pt x="777308" y="265457"/>
                    <a:pt x="786171" y="274320"/>
                  </a:cubicBezTo>
                  <a:cubicBezTo>
                    <a:pt x="790056" y="278205"/>
                    <a:pt x="795666" y="279946"/>
                    <a:pt x="799887" y="283464"/>
                  </a:cubicBezTo>
                  <a:cubicBezTo>
                    <a:pt x="804854" y="287603"/>
                    <a:pt x="807989" y="293972"/>
                    <a:pt x="813603" y="297180"/>
                  </a:cubicBezTo>
                  <a:cubicBezTo>
                    <a:pt x="819059" y="300298"/>
                    <a:pt x="825795" y="300228"/>
                    <a:pt x="831891" y="301752"/>
                  </a:cubicBezTo>
                  <a:cubicBezTo>
                    <a:pt x="862371" y="300228"/>
                    <a:pt x="892928" y="299824"/>
                    <a:pt x="923331" y="297180"/>
                  </a:cubicBezTo>
                  <a:cubicBezTo>
                    <a:pt x="936494" y="296035"/>
                    <a:pt x="942611" y="288674"/>
                    <a:pt x="950763" y="278892"/>
                  </a:cubicBezTo>
                  <a:cubicBezTo>
                    <a:pt x="954281" y="274671"/>
                    <a:pt x="956022" y="269061"/>
                    <a:pt x="959907" y="265176"/>
                  </a:cubicBezTo>
                  <a:cubicBezTo>
                    <a:pt x="968770" y="256313"/>
                    <a:pt x="976183" y="255179"/>
                    <a:pt x="987339" y="251460"/>
                  </a:cubicBezTo>
                  <a:cubicBezTo>
                    <a:pt x="991911" y="245364"/>
                    <a:pt x="995201" y="238050"/>
                    <a:pt x="1001055" y="233172"/>
                  </a:cubicBezTo>
                  <a:cubicBezTo>
                    <a:pt x="1004757" y="230087"/>
                    <a:pt x="1010558" y="230940"/>
                    <a:pt x="1014771" y="228600"/>
                  </a:cubicBezTo>
                  <a:cubicBezTo>
                    <a:pt x="1024378" y="223263"/>
                    <a:pt x="1034432" y="218083"/>
                    <a:pt x="1042203" y="210312"/>
                  </a:cubicBezTo>
                  <a:cubicBezTo>
                    <a:pt x="1063690" y="188825"/>
                    <a:pt x="1050539" y="200183"/>
                    <a:pt x="1083351" y="178308"/>
                  </a:cubicBezTo>
                  <a:cubicBezTo>
                    <a:pt x="1087923" y="175260"/>
                    <a:pt x="1091679" y="170242"/>
                    <a:pt x="1097067" y="169164"/>
                  </a:cubicBezTo>
                  <a:cubicBezTo>
                    <a:pt x="1103400" y="167897"/>
                    <a:pt x="1125735" y="164413"/>
                    <a:pt x="1133643" y="160020"/>
                  </a:cubicBezTo>
                  <a:cubicBezTo>
                    <a:pt x="1143250" y="154683"/>
                    <a:pt x="1150649" y="145207"/>
                    <a:pt x="1161075" y="141732"/>
                  </a:cubicBezTo>
                  <a:cubicBezTo>
                    <a:pt x="1165647" y="140208"/>
                    <a:pt x="1170578" y="139500"/>
                    <a:pt x="1174791" y="137160"/>
                  </a:cubicBezTo>
                  <a:cubicBezTo>
                    <a:pt x="1184398" y="131823"/>
                    <a:pt x="1202223" y="118872"/>
                    <a:pt x="1202223" y="118872"/>
                  </a:cubicBezTo>
                  <a:cubicBezTo>
                    <a:pt x="1217463" y="96012"/>
                    <a:pt x="1206795" y="108204"/>
                    <a:pt x="1238799" y="86868"/>
                  </a:cubicBezTo>
                  <a:lnTo>
                    <a:pt x="1252515" y="77724"/>
                  </a:lnTo>
                  <a:cubicBezTo>
                    <a:pt x="1260274" y="54448"/>
                    <a:pt x="1250852" y="70520"/>
                    <a:pt x="1270803" y="59436"/>
                  </a:cubicBezTo>
                  <a:cubicBezTo>
                    <a:pt x="1280410" y="54099"/>
                    <a:pt x="1289091" y="47244"/>
                    <a:pt x="1298235" y="41148"/>
                  </a:cubicBezTo>
                  <a:cubicBezTo>
                    <a:pt x="1302807" y="38100"/>
                    <a:pt x="1306738" y="33742"/>
                    <a:pt x="1311951" y="32004"/>
                  </a:cubicBezTo>
                  <a:cubicBezTo>
                    <a:pt x="1346755" y="20403"/>
                    <a:pt x="1329932" y="24750"/>
                    <a:pt x="1362243" y="18288"/>
                  </a:cubicBezTo>
                  <a:cubicBezTo>
                    <a:pt x="1412535" y="19812"/>
                    <a:pt x="1462881" y="20069"/>
                    <a:pt x="1513119" y="22860"/>
                  </a:cubicBezTo>
                  <a:cubicBezTo>
                    <a:pt x="1522707" y="23393"/>
                    <a:pt x="1537507" y="34037"/>
                    <a:pt x="1545123" y="36576"/>
                  </a:cubicBezTo>
                  <a:cubicBezTo>
                    <a:pt x="1552495" y="39033"/>
                    <a:pt x="1560397" y="39462"/>
                    <a:pt x="1567983" y="41148"/>
                  </a:cubicBezTo>
                  <a:cubicBezTo>
                    <a:pt x="1574117" y="42511"/>
                    <a:pt x="1580175" y="44196"/>
                    <a:pt x="1586271" y="45720"/>
                  </a:cubicBezTo>
                  <a:cubicBezTo>
                    <a:pt x="1589319" y="50292"/>
                    <a:pt x="1590755" y="56524"/>
                    <a:pt x="1595415" y="59436"/>
                  </a:cubicBezTo>
                  <a:cubicBezTo>
                    <a:pt x="1603589" y="64544"/>
                    <a:pt x="1622847" y="68580"/>
                    <a:pt x="1622847" y="68580"/>
                  </a:cubicBezTo>
                  <a:cubicBezTo>
                    <a:pt x="1643808" y="100022"/>
                    <a:pt x="1637660" y="85586"/>
                    <a:pt x="1645707" y="109728"/>
                  </a:cubicBezTo>
                  <a:cubicBezTo>
                    <a:pt x="1644834" y="121072"/>
                    <a:pt x="1646432" y="163143"/>
                    <a:pt x="1636563" y="182880"/>
                  </a:cubicBezTo>
                  <a:cubicBezTo>
                    <a:pt x="1634106" y="187795"/>
                    <a:pt x="1629876" y="191681"/>
                    <a:pt x="1627419" y="196596"/>
                  </a:cubicBezTo>
                  <a:cubicBezTo>
                    <a:pt x="1625264" y="200907"/>
                    <a:pt x="1626255" y="206904"/>
                    <a:pt x="1622847" y="210312"/>
                  </a:cubicBezTo>
                  <a:cubicBezTo>
                    <a:pt x="1619439" y="213720"/>
                    <a:pt x="1613703" y="213360"/>
                    <a:pt x="1609131" y="214884"/>
                  </a:cubicBezTo>
                  <a:lnTo>
                    <a:pt x="1581699" y="256032"/>
                  </a:lnTo>
                  <a:lnTo>
                    <a:pt x="1572555" y="269748"/>
                  </a:lnTo>
                  <a:cubicBezTo>
                    <a:pt x="1569507" y="274320"/>
                    <a:pt x="1567296" y="279579"/>
                    <a:pt x="1563411" y="283464"/>
                  </a:cubicBezTo>
                  <a:cubicBezTo>
                    <a:pt x="1558839" y="288036"/>
                    <a:pt x="1553665" y="292076"/>
                    <a:pt x="1549695" y="297180"/>
                  </a:cubicBezTo>
                  <a:cubicBezTo>
                    <a:pt x="1524017" y="330194"/>
                    <a:pt x="1543901" y="320447"/>
                    <a:pt x="1517691" y="329184"/>
                  </a:cubicBezTo>
                  <a:cubicBezTo>
                    <a:pt x="1514643" y="335280"/>
                    <a:pt x="1513366" y="342653"/>
                    <a:pt x="1508547" y="347472"/>
                  </a:cubicBezTo>
                  <a:cubicBezTo>
                    <a:pt x="1500776" y="355243"/>
                    <a:pt x="1481115" y="365760"/>
                    <a:pt x="1481115" y="365760"/>
                  </a:cubicBezTo>
                  <a:cubicBezTo>
                    <a:pt x="1478067" y="370332"/>
                    <a:pt x="1476262" y="376043"/>
                    <a:pt x="1471971" y="379476"/>
                  </a:cubicBezTo>
                  <a:cubicBezTo>
                    <a:pt x="1468990" y="381861"/>
                    <a:pt x="1441162" y="388321"/>
                    <a:pt x="1439967" y="388620"/>
                  </a:cubicBezTo>
                  <a:cubicBezTo>
                    <a:pt x="1418231" y="403111"/>
                    <a:pt x="1431464" y="396026"/>
                    <a:pt x="1398819" y="406908"/>
                  </a:cubicBezTo>
                  <a:cubicBezTo>
                    <a:pt x="1394247" y="408432"/>
                    <a:pt x="1389113" y="408807"/>
                    <a:pt x="1385103" y="411480"/>
                  </a:cubicBezTo>
                  <a:cubicBezTo>
                    <a:pt x="1380531" y="414528"/>
                    <a:pt x="1376831" y="419882"/>
                    <a:pt x="1371387" y="420624"/>
                  </a:cubicBezTo>
                  <a:cubicBezTo>
                    <a:pt x="1342657" y="424542"/>
                    <a:pt x="1313475" y="423672"/>
                    <a:pt x="1284519" y="425196"/>
                  </a:cubicBezTo>
                  <a:cubicBezTo>
                    <a:pt x="1276899" y="426720"/>
                    <a:pt x="1268733" y="426552"/>
                    <a:pt x="1261659" y="429768"/>
                  </a:cubicBezTo>
                  <a:cubicBezTo>
                    <a:pt x="1251654" y="434316"/>
                    <a:pt x="1243371" y="441960"/>
                    <a:pt x="1234227" y="448056"/>
                  </a:cubicBezTo>
                  <a:cubicBezTo>
                    <a:pt x="1229655" y="451104"/>
                    <a:pt x="1225724" y="455462"/>
                    <a:pt x="1220511" y="457200"/>
                  </a:cubicBezTo>
                  <a:lnTo>
                    <a:pt x="1193079" y="466344"/>
                  </a:lnTo>
                  <a:cubicBezTo>
                    <a:pt x="1190031" y="470916"/>
                    <a:pt x="1187820" y="476175"/>
                    <a:pt x="1183935" y="480060"/>
                  </a:cubicBezTo>
                  <a:cubicBezTo>
                    <a:pt x="1175072" y="488923"/>
                    <a:pt x="1167659" y="490057"/>
                    <a:pt x="1156503" y="493776"/>
                  </a:cubicBezTo>
                  <a:cubicBezTo>
                    <a:pt x="1153455" y="499872"/>
                    <a:pt x="1150044" y="505800"/>
                    <a:pt x="1147359" y="512064"/>
                  </a:cubicBezTo>
                  <a:cubicBezTo>
                    <a:pt x="1145461" y="516494"/>
                    <a:pt x="1140447" y="521567"/>
                    <a:pt x="1142787" y="525780"/>
                  </a:cubicBezTo>
                  <a:cubicBezTo>
                    <a:pt x="1149067" y="537084"/>
                    <a:pt x="1170219" y="553212"/>
                    <a:pt x="1170219" y="553212"/>
                  </a:cubicBezTo>
                  <a:cubicBezTo>
                    <a:pt x="1174983" y="567505"/>
                    <a:pt x="1179604" y="585377"/>
                    <a:pt x="1193079" y="594360"/>
                  </a:cubicBezTo>
                  <a:lnTo>
                    <a:pt x="1206795" y="603504"/>
                  </a:lnTo>
                  <a:cubicBezTo>
                    <a:pt x="1214032" y="632454"/>
                    <a:pt x="1207881" y="616564"/>
                    <a:pt x="1229655" y="649224"/>
                  </a:cubicBezTo>
                  <a:cubicBezTo>
                    <a:pt x="1232703" y="653796"/>
                    <a:pt x="1233586" y="661202"/>
                    <a:pt x="1238799" y="662940"/>
                  </a:cubicBezTo>
                  <a:lnTo>
                    <a:pt x="1279947" y="676656"/>
                  </a:lnTo>
                  <a:lnTo>
                    <a:pt x="1293663" y="681228"/>
                  </a:lnTo>
                  <a:cubicBezTo>
                    <a:pt x="1319571" y="679704"/>
                    <a:pt x="1345721" y="680506"/>
                    <a:pt x="1371387" y="676656"/>
                  </a:cubicBezTo>
                  <a:cubicBezTo>
                    <a:pt x="1376821" y="675841"/>
                    <a:pt x="1380082" y="669744"/>
                    <a:pt x="1385103" y="667512"/>
                  </a:cubicBezTo>
                  <a:cubicBezTo>
                    <a:pt x="1393911" y="663597"/>
                    <a:pt x="1403391" y="661416"/>
                    <a:pt x="1412535" y="658368"/>
                  </a:cubicBezTo>
                  <a:lnTo>
                    <a:pt x="1426251" y="653796"/>
                  </a:lnTo>
                  <a:cubicBezTo>
                    <a:pt x="1430823" y="652272"/>
                    <a:pt x="1435957" y="651897"/>
                    <a:pt x="1439967" y="649224"/>
                  </a:cubicBezTo>
                  <a:cubicBezTo>
                    <a:pt x="1449111" y="643128"/>
                    <a:pt x="1458607" y="637530"/>
                    <a:pt x="1467399" y="630936"/>
                  </a:cubicBezTo>
                  <a:cubicBezTo>
                    <a:pt x="1473495" y="626364"/>
                    <a:pt x="1478871" y="620628"/>
                    <a:pt x="1485687" y="617220"/>
                  </a:cubicBezTo>
                  <a:cubicBezTo>
                    <a:pt x="1494308" y="612909"/>
                    <a:pt x="1513119" y="608076"/>
                    <a:pt x="1513119" y="608076"/>
                  </a:cubicBezTo>
                  <a:cubicBezTo>
                    <a:pt x="1514643" y="612648"/>
                    <a:pt x="1514283" y="618384"/>
                    <a:pt x="1517691" y="621792"/>
                  </a:cubicBezTo>
                  <a:cubicBezTo>
                    <a:pt x="1522510" y="626611"/>
                    <a:pt x="1530061" y="627555"/>
                    <a:pt x="1535979" y="630936"/>
                  </a:cubicBezTo>
                  <a:cubicBezTo>
                    <a:pt x="1566409" y="648325"/>
                    <a:pt x="1529231" y="633259"/>
                    <a:pt x="1577127" y="649224"/>
                  </a:cubicBezTo>
                  <a:cubicBezTo>
                    <a:pt x="1579283" y="655692"/>
                    <a:pt x="1586271" y="675487"/>
                    <a:pt x="1586271" y="681228"/>
                  </a:cubicBezTo>
                  <a:cubicBezTo>
                    <a:pt x="1586271" y="695028"/>
                    <a:pt x="1586415" y="709406"/>
                    <a:pt x="1581699" y="722376"/>
                  </a:cubicBezTo>
                  <a:cubicBezTo>
                    <a:pt x="1579821" y="727540"/>
                    <a:pt x="1572555" y="728472"/>
                    <a:pt x="1567983" y="731520"/>
                  </a:cubicBezTo>
                  <a:cubicBezTo>
                    <a:pt x="1564935" y="736092"/>
                    <a:pt x="1563130" y="741803"/>
                    <a:pt x="1558839" y="745236"/>
                  </a:cubicBezTo>
                  <a:cubicBezTo>
                    <a:pt x="1555076" y="748247"/>
                    <a:pt x="1549942" y="749808"/>
                    <a:pt x="1545123" y="749808"/>
                  </a:cubicBezTo>
                  <a:cubicBezTo>
                    <a:pt x="1520691" y="749808"/>
                    <a:pt x="1496355" y="746760"/>
                    <a:pt x="1471971" y="745236"/>
                  </a:cubicBezTo>
                  <a:cubicBezTo>
                    <a:pt x="1451482" y="738406"/>
                    <a:pt x="1444948" y="734100"/>
                    <a:pt x="1417107" y="745236"/>
                  </a:cubicBezTo>
                  <a:cubicBezTo>
                    <a:pt x="1412632" y="747026"/>
                    <a:pt x="1414059" y="754380"/>
                    <a:pt x="1412535" y="758952"/>
                  </a:cubicBezTo>
                  <a:cubicBezTo>
                    <a:pt x="1426574" y="815106"/>
                    <a:pt x="1396206" y="717524"/>
                    <a:pt x="1476543" y="786384"/>
                  </a:cubicBezTo>
                  <a:cubicBezTo>
                    <a:pt x="1488172" y="796352"/>
                    <a:pt x="1479591" y="816864"/>
                    <a:pt x="1481115" y="832104"/>
                  </a:cubicBezTo>
                  <a:cubicBezTo>
                    <a:pt x="1482639" y="827532"/>
                    <a:pt x="1484363" y="823022"/>
                    <a:pt x="1485687" y="818388"/>
                  </a:cubicBezTo>
                  <a:cubicBezTo>
                    <a:pt x="1496831" y="779383"/>
                    <a:pt x="1479425" y="798552"/>
                    <a:pt x="1554267" y="809244"/>
                  </a:cubicBezTo>
                  <a:cubicBezTo>
                    <a:pt x="1555791" y="813816"/>
                    <a:pt x="1559631" y="818206"/>
                    <a:pt x="1558839" y="822960"/>
                  </a:cubicBezTo>
                  <a:cubicBezTo>
                    <a:pt x="1555335" y="843983"/>
                    <a:pt x="1521471" y="840708"/>
                    <a:pt x="1581699" y="832104"/>
                  </a:cubicBezTo>
                  <a:cubicBezTo>
                    <a:pt x="1589399" y="829537"/>
                    <a:pt x="1601431" y="822479"/>
                    <a:pt x="1609131" y="832104"/>
                  </a:cubicBezTo>
                  <a:cubicBezTo>
                    <a:pt x="1613056" y="837011"/>
                    <a:pt x="1612179" y="844296"/>
                    <a:pt x="1613703" y="850392"/>
                  </a:cubicBezTo>
                  <a:cubicBezTo>
                    <a:pt x="1609639" y="882904"/>
                    <a:pt x="1618822" y="884408"/>
                    <a:pt x="1595415" y="896112"/>
                  </a:cubicBezTo>
                  <a:cubicBezTo>
                    <a:pt x="1591104" y="898267"/>
                    <a:pt x="1586271" y="899160"/>
                    <a:pt x="1581699" y="900684"/>
                  </a:cubicBezTo>
                  <a:cubicBezTo>
                    <a:pt x="1583223" y="911352"/>
                    <a:pt x="1579655" y="924182"/>
                    <a:pt x="1586271" y="932688"/>
                  </a:cubicBezTo>
                  <a:cubicBezTo>
                    <a:pt x="1592189" y="940296"/>
                    <a:pt x="1613703" y="941832"/>
                    <a:pt x="1613703" y="941832"/>
                  </a:cubicBezTo>
                  <a:cubicBezTo>
                    <a:pt x="1618275" y="946404"/>
                    <a:pt x="1623280" y="950581"/>
                    <a:pt x="1627419" y="955548"/>
                  </a:cubicBezTo>
                  <a:cubicBezTo>
                    <a:pt x="1630937" y="959769"/>
                    <a:pt x="1632678" y="965379"/>
                    <a:pt x="1636563" y="969264"/>
                  </a:cubicBezTo>
                  <a:cubicBezTo>
                    <a:pt x="1640448" y="973149"/>
                    <a:pt x="1646058" y="974890"/>
                    <a:pt x="1650279" y="978408"/>
                  </a:cubicBezTo>
                  <a:cubicBezTo>
                    <a:pt x="1665347" y="990965"/>
                    <a:pt x="1662561" y="991031"/>
                    <a:pt x="1673139" y="1005840"/>
                  </a:cubicBezTo>
                  <a:cubicBezTo>
                    <a:pt x="1677568" y="1012041"/>
                    <a:pt x="1682485" y="1017885"/>
                    <a:pt x="1686855" y="1024128"/>
                  </a:cubicBezTo>
                  <a:cubicBezTo>
                    <a:pt x="1693157" y="1033131"/>
                    <a:pt x="1699047" y="1042416"/>
                    <a:pt x="1705143" y="1051560"/>
                  </a:cubicBezTo>
                  <a:cubicBezTo>
                    <a:pt x="1708191" y="1056132"/>
                    <a:pt x="1712549" y="1060063"/>
                    <a:pt x="1714287" y="1065276"/>
                  </a:cubicBezTo>
                  <a:cubicBezTo>
                    <a:pt x="1715811" y="1069848"/>
                    <a:pt x="1716704" y="1074681"/>
                    <a:pt x="1718859" y="1078992"/>
                  </a:cubicBezTo>
                  <a:cubicBezTo>
                    <a:pt x="1735355" y="1111984"/>
                    <a:pt x="1721116" y="1070919"/>
                    <a:pt x="1737147" y="1110996"/>
                  </a:cubicBezTo>
                  <a:cubicBezTo>
                    <a:pt x="1740727" y="1119945"/>
                    <a:pt x="1739475" y="1131612"/>
                    <a:pt x="1746291" y="1138428"/>
                  </a:cubicBezTo>
                  <a:lnTo>
                    <a:pt x="1773723" y="1165860"/>
                  </a:lnTo>
                  <a:cubicBezTo>
                    <a:pt x="1778295" y="1170432"/>
                    <a:pt x="1783560" y="1174403"/>
                    <a:pt x="1787439" y="1179576"/>
                  </a:cubicBezTo>
                  <a:cubicBezTo>
                    <a:pt x="1807749" y="1206656"/>
                    <a:pt x="1796928" y="1191524"/>
                    <a:pt x="1819443" y="1225296"/>
                  </a:cubicBezTo>
                  <a:lnTo>
                    <a:pt x="1828587" y="1239012"/>
                  </a:lnTo>
                  <a:cubicBezTo>
                    <a:pt x="1831635" y="1243584"/>
                    <a:pt x="1834434" y="1248332"/>
                    <a:pt x="1837731" y="1252728"/>
                  </a:cubicBezTo>
                  <a:lnTo>
                    <a:pt x="1851447" y="1271016"/>
                  </a:lnTo>
                  <a:cubicBezTo>
                    <a:pt x="1849375" y="1279304"/>
                    <a:pt x="1841441" y="1313026"/>
                    <a:pt x="1837731" y="1316736"/>
                  </a:cubicBezTo>
                  <a:lnTo>
                    <a:pt x="1824015" y="1330452"/>
                  </a:lnTo>
                  <a:cubicBezTo>
                    <a:pt x="1815064" y="1329173"/>
                    <a:pt x="1786449" y="1329782"/>
                    <a:pt x="1778295" y="1316736"/>
                  </a:cubicBezTo>
                  <a:cubicBezTo>
                    <a:pt x="1766865" y="1298448"/>
                    <a:pt x="1772580" y="1291590"/>
                    <a:pt x="1764579" y="1275588"/>
                  </a:cubicBezTo>
                  <a:cubicBezTo>
                    <a:pt x="1744728" y="1235886"/>
                    <a:pt x="1767668" y="1276948"/>
                    <a:pt x="1741719" y="1243584"/>
                  </a:cubicBezTo>
                  <a:cubicBezTo>
                    <a:pt x="1734972" y="1234909"/>
                    <a:pt x="1729527" y="1225296"/>
                    <a:pt x="1723431" y="1216152"/>
                  </a:cubicBezTo>
                  <a:cubicBezTo>
                    <a:pt x="1720383" y="1211580"/>
                    <a:pt x="1718859" y="1205484"/>
                    <a:pt x="1714287" y="1202436"/>
                  </a:cubicBezTo>
                  <a:lnTo>
                    <a:pt x="1700571" y="1193292"/>
                  </a:lnTo>
                  <a:cubicBezTo>
                    <a:pt x="1697523" y="1187196"/>
                    <a:pt x="1695388" y="1180550"/>
                    <a:pt x="1691427" y="1175004"/>
                  </a:cubicBezTo>
                  <a:cubicBezTo>
                    <a:pt x="1687669" y="1169743"/>
                    <a:pt x="1680851" y="1166940"/>
                    <a:pt x="1677711" y="1161288"/>
                  </a:cubicBezTo>
                  <a:cubicBezTo>
                    <a:pt x="1649739" y="1110939"/>
                    <a:pt x="1686641" y="1151930"/>
                    <a:pt x="1654851" y="1120140"/>
                  </a:cubicBezTo>
                  <a:cubicBezTo>
                    <a:pt x="1653327" y="1112520"/>
                    <a:pt x="1654451" y="1103836"/>
                    <a:pt x="1650279" y="1097280"/>
                  </a:cubicBezTo>
                  <a:cubicBezTo>
                    <a:pt x="1633673" y="1071185"/>
                    <a:pt x="1629810" y="1072169"/>
                    <a:pt x="1609131" y="1065276"/>
                  </a:cubicBezTo>
                  <a:cubicBezTo>
                    <a:pt x="1594079" y="1042697"/>
                    <a:pt x="1603324" y="1060338"/>
                    <a:pt x="1595415" y="1028700"/>
                  </a:cubicBezTo>
                  <a:cubicBezTo>
                    <a:pt x="1594246" y="1024025"/>
                    <a:pt x="1594606" y="1017995"/>
                    <a:pt x="1590843" y="1014984"/>
                  </a:cubicBezTo>
                  <a:cubicBezTo>
                    <a:pt x="1585936" y="1011059"/>
                    <a:pt x="1578651" y="1011936"/>
                    <a:pt x="1572555" y="1010412"/>
                  </a:cubicBezTo>
                  <a:cubicBezTo>
                    <a:pt x="1569507" y="1005840"/>
                    <a:pt x="1566929" y="1000917"/>
                    <a:pt x="1563411" y="996696"/>
                  </a:cubicBezTo>
                  <a:cubicBezTo>
                    <a:pt x="1556189" y="988029"/>
                    <a:pt x="1546254" y="978974"/>
                    <a:pt x="1535979" y="973836"/>
                  </a:cubicBezTo>
                  <a:cubicBezTo>
                    <a:pt x="1531668" y="971681"/>
                    <a:pt x="1526835" y="970788"/>
                    <a:pt x="1522263" y="969264"/>
                  </a:cubicBezTo>
                  <a:cubicBezTo>
                    <a:pt x="1519215" y="964692"/>
                    <a:pt x="1517410" y="958981"/>
                    <a:pt x="1513119" y="955548"/>
                  </a:cubicBezTo>
                  <a:cubicBezTo>
                    <a:pt x="1509356" y="952537"/>
                    <a:pt x="1503413" y="953649"/>
                    <a:pt x="1499403" y="950976"/>
                  </a:cubicBezTo>
                  <a:cubicBezTo>
                    <a:pt x="1494023" y="947389"/>
                    <a:pt x="1490259" y="941832"/>
                    <a:pt x="1485687" y="937260"/>
                  </a:cubicBezTo>
                  <a:cubicBezTo>
                    <a:pt x="1484163" y="922020"/>
                    <a:pt x="1485619" y="906179"/>
                    <a:pt x="1481115" y="891540"/>
                  </a:cubicBezTo>
                  <a:cubicBezTo>
                    <a:pt x="1479214" y="885360"/>
                    <a:pt x="1471369" y="882928"/>
                    <a:pt x="1467399" y="877824"/>
                  </a:cubicBezTo>
                  <a:cubicBezTo>
                    <a:pt x="1460652" y="869149"/>
                    <a:pt x="1459537" y="853867"/>
                    <a:pt x="1449111" y="850392"/>
                  </a:cubicBezTo>
                  <a:cubicBezTo>
                    <a:pt x="1434922" y="845662"/>
                    <a:pt x="1431231" y="845150"/>
                    <a:pt x="1417107" y="836676"/>
                  </a:cubicBezTo>
                  <a:cubicBezTo>
                    <a:pt x="1407683" y="831022"/>
                    <a:pt x="1398819" y="824484"/>
                    <a:pt x="1389675" y="818388"/>
                  </a:cubicBezTo>
                  <a:cubicBezTo>
                    <a:pt x="1385103" y="815340"/>
                    <a:pt x="1379256" y="813640"/>
                    <a:pt x="1375959" y="809244"/>
                  </a:cubicBezTo>
                  <a:cubicBezTo>
                    <a:pt x="1371387" y="803148"/>
                    <a:pt x="1367631" y="796344"/>
                    <a:pt x="1362243" y="790956"/>
                  </a:cubicBezTo>
                  <a:cubicBezTo>
                    <a:pt x="1358358" y="787071"/>
                    <a:pt x="1352998" y="785006"/>
                    <a:pt x="1348527" y="781812"/>
                  </a:cubicBezTo>
                  <a:cubicBezTo>
                    <a:pt x="1324308" y="764512"/>
                    <a:pt x="1338781" y="770943"/>
                    <a:pt x="1316523" y="763524"/>
                  </a:cubicBezTo>
                  <a:cubicBezTo>
                    <a:pt x="1290522" y="737523"/>
                    <a:pt x="1315558" y="758469"/>
                    <a:pt x="1289091" y="745236"/>
                  </a:cubicBezTo>
                  <a:cubicBezTo>
                    <a:pt x="1253639" y="727510"/>
                    <a:pt x="1296135" y="743012"/>
                    <a:pt x="1261659" y="731520"/>
                  </a:cubicBezTo>
                  <a:cubicBezTo>
                    <a:pt x="1252668" y="718034"/>
                    <a:pt x="1252000" y="715089"/>
                    <a:pt x="1238799" y="704088"/>
                  </a:cubicBezTo>
                  <a:cubicBezTo>
                    <a:pt x="1234578" y="700570"/>
                    <a:pt x="1229304" y="698462"/>
                    <a:pt x="1225083" y="694944"/>
                  </a:cubicBezTo>
                  <a:cubicBezTo>
                    <a:pt x="1203226" y="676730"/>
                    <a:pt x="1218570" y="687129"/>
                    <a:pt x="1202223" y="667512"/>
                  </a:cubicBezTo>
                  <a:cubicBezTo>
                    <a:pt x="1198084" y="662545"/>
                    <a:pt x="1193079" y="658368"/>
                    <a:pt x="1188507" y="653796"/>
                  </a:cubicBezTo>
                  <a:cubicBezTo>
                    <a:pt x="1186983" y="649224"/>
                    <a:pt x="1186090" y="644391"/>
                    <a:pt x="1183935" y="640080"/>
                  </a:cubicBezTo>
                  <a:cubicBezTo>
                    <a:pt x="1175179" y="622567"/>
                    <a:pt x="1154635" y="606208"/>
                    <a:pt x="1142787" y="594360"/>
                  </a:cubicBezTo>
                  <a:cubicBezTo>
                    <a:pt x="1138215" y="589788"/>
                    <a:pt x="1132658" y="586024"/>
                    <a:pt x="1129071" y="580644"/>
                  </a:cubicBezTo>
                  <a:cubicBezTo>
                    <a:pt x="1120080" y="567158"/>
                    <a:pt x="1119412" y="564213"/>
                    <a:pt x="1106211" y="553212"/>
                  </a:cubicBezTo>
                  <a:cubicBezTo>
                    <a:pt x="1101990" y="549694"/>
                    <a:pt x="1096716" y="547586"/>
                    <a:pt x="1092495" y="544068"/>
                  </a:cubicBezTo>
                  <a:cubicBezTo>
                    <a:pt x="1070638" y="525854"/>
                    <a:pt x="1085982" y="536253"/>
                    <a:pt x="1069635" y="516636"/>
                  </a:cubicBezTo>
                  <a:cubicBezTo>
                    <a:pt x="1065496" y="511669"/>
                    <a:pt x="1059889" y="508024"/>
                    <a:pt x="1055919" y="502920"/>
                  </a:cubicBezTo>
                  <a:cubicBezTo>
                    <a:pt x="1049172" y="494245"/>
                    <a:pt x="1043727" y="484632"/>
                    <a:pt x="1037631" y="475488"/>
                  </a:cubicBezTo>
                  <a:lnTo>
                    <a:pt x="1019343" y="448056"/>
                  </a:lnTo>
                  <a:cubicBezTo>
                    <a:pt x="1016295" y="443484"/>
                    <a:pt x="1014771" y="437388"/>
                    <a:pt x="1010199" y="434340"/>
                  </a:cubicBezTo>
                  <a:cubicBezTo>
                    <a:pt x="992473" y="422523"/>
                    <a:pt x="1001696" y="426934"/>
                    <a:pt x="982767" y="420624"/>
                  </a:cubicBezTo>
                  <a:cubicBezTo>
                    <a:pt x="976671" y="416052"/>
                    <a:pt x="971295" y="410316"/>
                    <a:pt x="964479" y="406908"/>
                  </a:cubicBezTo>
                  <a:cubicBezTo>
                    <a:pt x="955858" y="402597"/>
                    <a:pt x="946191" y="400812"/>
                    <a:pt x="937047" y="397764"/>
                  </a:cubicBezTo>
                  <a:cubicBezTo>
                    <a:pt x="904161" y="386802"/>
                    <a:pt x="945229" y="400102"/>
                    <a:pt x="905043" y="388620"/>
                  </a:cubicBezTo>
                  <a:cubicBezTo>
                    <a:pt x="900409" y="387296"/>
                    <a:pt x="895961" y="385372"/>
                    <a:pt x="891327" y="384048"/>
                  </a:cubicBezTo>
                  <a:cubicBezTo>
                    <a:pt x="885285" y="382322"/>
                    <a:pt x="879081" y="381202"/>
                    <a:pt x="873039" y="379476"/>
                  </a:cubicBezTo>
                  <a:cubicBezTo>
                    <a:pt x="868405" y="378152"/>
                    <a:pt x="863972" y="376172"/>
                    <a:pt x="859323" y="374904"/>
                  </a:cubicBezTo>
                  <a:cubicBezTo>
                    <a:pt x="847199" y="371597"/>
                    <a:pt x="834415" y="370427"/>
                    <a:pt x="822747" y="365760"/>
                  </a:cubicBezTo>
                  <a:cubicBezTo>
                    <a:pt x="790938" y="353036"/>
                    <a:pt x="807673" y="359211"/>
                    <a:pt x="772455" y="347472"/>
                  </a:cubicBezTo>
                  <a:lnTo>
                    <a:pt x="758739" y="342900"/>
                  </a:lnTo>
                  <a:cubicBezTo>
                    <a:pt x="754167" y="341376"/>
                    <a:pt x="749498" y="340118"/>
                    <a:pt x="745023" y="338328"/>
                  </a:cubicBezTo>
                  <a:cubicBezTo>
                    <a:pt x="737403" y="335280"/>
                    <a:pt x="729949" y="331779"/>
                    <a:pt x="722163" y="329184"/>
                  </a:cubicBezTo>
                  <a:cubicBezTo>
                    <a:pt x="696786" y="320725"/>
                    <a:pt x="691164" y="320241"/>
                    <a:pt x="667299" y="315468"/>
                  </a:cubicBezTo>
                  <a:cubicBezTo>
                    <a:pt x="627991" y="289263"/>
                    <a:pt x="677725" y="320681"/>
                    <a:pt x="639867" y="301752"/>
                  </a:cubicBezTo>
                  <a:cubicBezTo>
                    <a:pt x="634952" y="299295"/>
                    <a:pt x="631364" y="294346"/>
                    <a:pt x="626151" y="292608"/>
                  </a:cubicBezTo>
                  <a:cubicBezTo>
                    <a:pt x="615890" y="289188"/>
                    <a:pt x="562105" y="283968"/>
                    <a:pt x="557571" y="283464"/>
                  </a:cubicBezTo>
                  <a:cubicBezTo>
                    <a:pt x="524685" y="272502"/>
                    <a:pt x="565753" y="285802"/>
                    <a:pt x="525567" y="274320"/>
                  </a:cubicBezTo>
                  <a:cubicBezTo>
                    <a:pt x="520933" y="272996"/>
                    <a:pt x="516628" y="270385"/>
                    <a:pt x="511851" y="269748"/>
                  </a:cubicBezTo>
                  <a:cubicBezTo>
                    <a:pt x="493661" y="267323"/>
                    <a:pt x="475275" y="266700"/>
                    <a:pt x="456987" y="265176"/>
                  </a:cubicBezTo>
                  <a:cubicBezTo>
                    <a:pt x="450891" y="263652"/>
                    <a:pt x="444741" y="262330"/>
                    <a:pt x="438699" y="260604"/>
                  </a:cubicBezTo>
                  <a:cubicBezTo>
                    <a:pt x="392786" y="247486"/>
                    <a:pt x="463866" y="265753"/>
                    <a:pt x="406695" y="251460"/>
                  </a:cubicBezTo>
                  <a:cubicBezTo>
                    <a:pt x="381371" y="234577"/>
                    <a:pt x="404970" y="247600"/>
                    <a:pt x="365547" y="237744"/>
                  </a:cubicBezTo>
                  <a:cubicBezTo>
                    <a:pt x="356196" y="235406"/>
                    <a:pt x="346736" y="232911"/>
                    <a:pt x="338115" y="228600"/>
                  </a:cubicBezTo>
                  <a:cubicBezTo>
                    <a:pt x="332019" y="225552"/>
                    <a:pt x="326499" y="220846"/>
                    <a:pt x="319827" y="219456"/>
                  </a:cubicBezTo>
                  <a:cubicBezTo>
                    <a:pt x="289654" y="213170"/>
                    <a:pt x="258288" y="213215"/>
                    <a:pt x="228387" y="205740"/>
                  </a:cubicBezTo>
                  <a:cubicBezTo>
                    <a:pt x="171216" y="191447"/>
                    <a:pt x="242296" y="209714"/>
                    <a:pt x="196383" y="196596"/>
                  </a:cubicBezTo>
                  <a:cubicBezTo>
                    <a:pt x="190341" y="194870"/>
                    <a:pt x="184137" y="193750"/>
                    <a:pt x="178095" y="192024"/>
                  </a:cubicBezTo>
                  <a:cubicBezTo>
                    <a:pt x="173461" y="190700"/>
                    <a:pt x="169028" y="188720"/>
                    <a:pt x="164379" y="187452"/>
                  </a:cubicBezTo>
                  <a:cubicBezTo>
                    <a:pt x="152255" y="184145"/>
                    <a:pt x="139725" y="182282"/>
                    <a:pt x="127803" y="178308"/>
                  </a:cubicBezTo>
                  <a:cubicBezTo>
                    <a:pt x="123231" y="176784"/>
                    <a:pt x="118792" y="174781"/>
                    <a:pt x="114087" y="173736"/>
                  </a:cubicBezTo>
                  <a:cubicBezTo>
                    <a:pt x="105038" y="171725"/>
                    <a:pt x="95648" y="171412"/>
                    <a:pt x="86655" y="169164"/>
                  </a:cubicBezTo>
                  <a:cubicBezTo>
                    <a:pt x="77304" y="166826"/>
                    <a:pt x="68574" y="162358"/>
                    <a:pt x="59223" y="160020"/>
                  </a:cubicBezTo>
                  <a:lnTo>
                    <a:pt x="40935" y="155448"/>
                  </a:lnTo>
                  <a:cubicBezTo>
                    <a:pt x="36363" y="150876"/>
                    <a:pt x="32186" y="145871"/>
                    <a:pt x="27219" y="141732"/>
                  </a:cubicBezTo>
                  <a:cubicBezTo>
                    <a:pt x="22998" y="138214"/>
                    <a:pt x="13869" y="138071"/>
                    <a:pt x="13503" y="132588"/>
                  </a:cubicBezTo>
                  <a:cubicBezTo>
                    <a:pt x="4775" y="1673"/>
                    <a:pt x="-21359" y="14431"/>
                    <a:pt x="36363" y="0"/>
                  </a:cubicBezTo>
                  <a:cubicBezTo>
                    <a:pt x="88179" y="1524"/>
                    <a:pt x="140044" y="1847"/>
                    <a:pt x="191811" y="4572"/>
                  </a:cubicBezTo>
                  <a:cubicBezTo>
                    <a:pt x="198086" y="4902"/>
                    <a:pt x="204080" y="7338"/>
                    <a:pt x="210099" y="9144"/>
                  </a:cubicBezTo>
                  <a:cubicBezTo>
                    <a:pt x="219331" y="11914"/>
                    <a:pt x="246982" y="20178"/>
                    <a:pt x="237531" y="18288"/>
                  </a:cubicBezTo>
                  <a:lnTo>
                    <a:pt x="214671" y="13716"/>
                  </a:lnTo>
                  <a:cubicBezTo>
                    <a:pt x="223815" y="10668"/>
                    <a:pt x="232959" y="1524"/>
                    <a:pt x="242103" y="4572"/>
                  </a:cubicBezTo>
                  <a:cubicBezTo>
                    <a:pt x="288198" y="19937"/>
                    <a:pt x="216698" y="-3507"/>
                    <a:pt x="274107" y="13716"/>
                  </a:cubicBezTo>
                  <a:cubicBezTo>
                    <a:pt x="283339" y="16486"/>
                    <a:pt x="291907" y="22516"/>
                    <a:pt x="301539" y="22860"/>
                  </a:cubicBezTo>
                  <a:lnTo>
                    <a:pt x="429555" y="27432"/>
                  </a:lnTo>
                  <a:cubicBezTo>
                    <a:pt x="450474" y="34405"/>
                    <a:pt x="445255" y="34937"/>
                    <a:pt x="475275" y="27432"/>
                  </a:cubicBezTo>
                  <a:cubicBezTo>
                    <a:pt x="477366" y="26909"/>
                    <a:pt x="457749" y="14478"/>
                    <a:pt x="461559" y="1371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0" name="pole tekstowe 9"/>
          <p:cNvSpPr txBox="1"/>
          <p:nvPr/>
        </p:nvSpPr>
        <p:spPr>
          <a:xfrm>
            <a:off x="1259632" y="238846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Baltic</a:t>
            </a:r>
            <a:r>
              <a:rPr lang="pl-PL" dirty="0" smtClean="0"/>
              <a:t> </a:t>
            </a:r>
            <a:r>
              <a:rPr lang="pl-PL" dirty="0" err="1" smtClean="0"/>
              <a:t>Basin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3022501" y="413573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Lublin </a:t>
            </a:r>
            <a:r>
              <a:rPr lang="pl-PL" dirty="0" err="1" smtClean="0"/>
              <a:t>Basin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736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2505</TotalTime>
  <Words>1969</Words>
  <Application>Microsoft Macintosh PowerPoint</Application>
  <PresentationFormat>On-screen Show (4:3)</PresentationFormat>
  <Paragraphs>217</Paragraphs>
  <Slides>34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Motyw pakietu Office</vt:lpstr>
      <vt:lpstr>Slide 1</vt:lpstr>
      <vt:lpstr>Unconventional hydrocarbons</vt:lpstr>
      <vt:lpstr>Organic carbon (or kerogen) – source of hydrocarbons – key parameter for all hydrocarbon plays (TOC = Total Organic Carbon)</vt:lpstr>
      <vt:lpstr>Conventional and unconventional hydrocarbons - the same kind of source rock – hydrocarbons migration makes the difference</vt:lpstr>
      <vt:lpstr>Main screening criteria for gas/oil plays in siliciclastic source rocks - “shale gas/oil”</vt:lpstr>
      <vt:lpstr>European onshore resources and the Polish Basin – on this map from 2012 still marked as a whole of a „high potential” </vt:lpstr>
      <vt:lpstr>Short geological introduction - Upper Ordovician – Lower Silurian (c. 430 – 450 Mya) – our main (geological) time of interest in Poland</vt:lpstr>
      <vt:lpstr>Slide 8</vt:lpstr>
      <vt:lpstr>Polish Basin as a part of trans-European Caledonian basin</vt:lpstr>
      <vt:lpstr>Big hopes, then great disparities in estimations</vt:lpstr>
      <vt:lpstr>Slide 11</vt:lpstr>
      <vt:lpstr>Slide 12</vt:lpstr>
      <vt:lpstr>Slide 13</vt:lpstr>
      <vt:lpstr>Slide 14</vt:lpstr>
      <vt:lpstr>Going West for dry gas - with deeper burial, higher temperatures and pressures – however, the depth of target intervals is also increasing… </vt:lpstr>
      <vt:lpstr>SCREENING OF AN ORDOVICIAN TARGET BASED ON EXISTING WELLS WITH A HIGHER AVERAGE ORGANIC MATTER (TOC) – HIGHER TOC ALONE IS NOT ENOUGH </vt:lpstr>
      <vt:lpstr>A problem: high clay content</vt:lpstr>
      <vt:lpstr>Slide 18</vt:lpstr>
      <vt:lpstr>Slide 19</vt:lpstr>
      <vt:lpstr>AT FIRST, VERY CAREFUL GEOLOGICAL RESEARCH Regional seismic section, Baltic Basin, Silurian sequence and teconics (Krzywiec et al., 2013)</vt:lpstr>
      <vt:lpstr>More effective fracturing, adjusted to local geology - one fracturing linking  two formations – chance to exploit at once separated gas-bearing intervals  (BNK Gapowo well)</vt:lpstr>
      <vt:lpstr>Breaking clay-rich shales - massive fracturing (example from China)</vt:lpstr>
      <vt:lpstr>Polish Silurian shales represents a wide spectrum - other shales in Europe are within this spectrum (after D. Jarvie, 2012)</vt:lpstr>
      <vt:lpstr>We expect that shale play geology in Poland will be similar to other European basins</vt:lpstr>
      <vt:lpstr>Slide 25</vt:lpstr>
      <vt:lpstr>Productivity - American success, European reality</vt:lpstr>
      <vt:lpstr>Slide 27</vt:lpstr>
      <vt:lpstr>Slide 28</vt:lpstr>
      <vt:lpstr>Tight gas, Poland:  undiscovered (risked) GIP values for the reservoir formations of Rotliegend, Carboniferous and Cambrian; given in Tcf.</vt:lpstr>
      <vt:lpstr>CBM (Coal Bed Methane) – the first coal hydraulic fracturing operation in a working coal mine (Wesoła, Poland)</vt:lpstr>
      <vt:lpstr>Slide 31</vt:lpstr>
      <vt:lpstr>Slide 32</vt:lpstr>
      <vt:lpstr>Slide 33</vt:lpstr>
      <vt:lpstr>Slide 34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Grzegorz Pieńkowski</dc:creator>
  <cp:lastModifiedBy>Eleanor Chappell</cp:lastModifiedBy>
  <cp:revision>223</cp:revision>
  <dcterms:created xsi:type="dcterms:W3CDTF">2015-09-16T16:35:07Z</dcterms:created>
  <dcterms:modified xsi:type="dcterms:W3CDTF">2015-09-16T16:41:50Z</dcterms:modified>
</cp:coreProperties>
</file>